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EC2"/>
    <a:srgbClr val="B2A6F8"/>
    <a:srgbClr val="94ECAB"/>
    <a:srgbClr val="CEF8EE"/>
    <a:srgbClr val="36E860"/>
    <a:srgbClr val="FF9966"/>
    <a:srgbClr val="E85318"/>
    <a:srgbClr val="CCFCF1"/>
    <a:srgbClr val="1CE4D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7201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7653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15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6164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F8906-0DB4-404C-9C20-6B1176C018CF}"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411331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0F8906-0DB4-404C-9C20-6B1176C018CF}"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1776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0F8906-0DB4-404C-9C20-6B1176C018CF}" type="datetimeFigureOut">
              <a:rPr lang="en-GB" smtClean="0"/>
              <a:t>07/01/2022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52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0F8906-0DB4-404C-9C20-6B1176C018CF}" type="datetimeFigureOut">
              <a:rPr lang="en-GB" smtClean="0"/>
              <a:t>07/01/2022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21687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8906-0DB4-404C-9C20-6B1176C018CF}" type="datetimeFigureOut">
              <a:rPr lang="en-GB" smtClean="0"/>
              <a:t>07/01/2022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562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1960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1141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8906-0DB4-404C-9C20-6B1176C018CF}" type="datetimeFigureOut">
              <a:rPr lang="en-GB" smtClean="0"/>
              <a:t>07/01/2022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1DC1-19FA-4B5C-A3F5-BFCC9AE59627}" type="slidenum">
              <a:rPr lang="en-GB" smtClean="0"/>
              <a:t>‹#›</a:t>
            </a:fld>
            <a:endParaRPr lang="en-GB"/>
          </a:p>
        </p:txBody>
      </p:sp>
    </p:spTree>
    <p:extLst>
      <p:ext uri="{BB962C8B-B14F-4D97-AF65-F5344CB8AC3E}">
        <p14:creationId xmlns:p14="http://schemas.microsoft.com/office/powerpoint/2010/main" val="42761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896" y="2981222"/>
            <a:ext cx="8074313" cy="327456"/>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Autumn 1 2021, Topic name and class</a:t>
            </a:r>
          </a:p>
        </p:txBody>
      </p:sp>
      <p:graphicFrame>
        <p:nvGraphicFramePr>
          <p:cNvPr id="5" name="Table 4"/>
          <p:cNvGraphicFramePr>
            <a:graphicFrameLocks noGrp="1"/>
          </p:cNvGraphicFramePr>
          <p:nvPr>
            <p:extLst>
              <p:ext uri="{D42A27DB-BD31-4B8C-83A1-F6EECF244321}">
                <p14:modId xmlns:p14="http://schemas.microsoft.com/office/powerpoint/2010/main" val="3089221406"/>
              </p:ext>
            </p:extLst>
          </p:nvPr>
        </p:nvGraphicFramePr>
        <p:xfrm>
          <a:off x="83127" y="131173"/>
          <a:ext cx="5854412" cy="2907506"/>
        </p:xfrm>
        <a:graphic>
          <a:graphicData uri="http://schemas.openxmlformats.org/drawingml/2006/table">
            <a:tbl>
              <a:tblPr firstRow="1" bandRow="1">
                <a:tableStyleId>{93296810-A885-4BE3-A3E7-6D5BEEA58F35}</a:tableStyleId>
              </a:tblPr>
              <a:tblGrid>
                <a:gridCol w="2927206">
                  <a:extLst>
                    <a:ext uri="{9D8B030D-6E8A-4147-A177-3AD203B41FA5}">
                      <a16:colId xmlns:a16="http://schemas.microsoft.com/office/drawing/2014/main" val="3395121299"/>
                    </a:ext>
                  </a:extLst>
                </a:gridCol>
                <a:gridCol w="2927206">
                  <a:extLst>
                    <a:ext uri="{9D8B030D-6E8A-4147-A177-3AD203B41FA5}">
                      <a16:colId xmlns:a16="http://schemas.microsoft.com/office/drawing/2014/main" val="3945920250"/>
                    </a:ext>
                  </a:extLst>
                </a:gridCol>
              </a:tblGrid>
              <a:tr h="438626">
                <a:tc gridSpan="2">
                  <a:txBody>
                    <a:bodyPr/>
                    <a:lstStyle/>
                    <a:p>
                      <a:r>
                        <a:rPr lang="en-GB" sz="1600" dirty="0"/>
                        <a:t>Geography</a:t>
                      </a:r>
                    </a:p>
                  </a:txBody>
                  <a:tcPr/>
                </a:tc>
                <a:tc hMerge="1">
                  <a:txBody>
                    <a:bodyPr/>
                    <a:lstStyle/>
                    <a:p>
                      <a:endParaRPr lang="en-GB"/>
                    </a:p>
                  </a:txBody>
                  <a:tcPr/>
                </a:tc>
                <a:extLst>
                  <a:ext uri="{0D108BD9-81ED-4DB2-BD59-A6C34878D82A}">
                    <a16:rowId xmlns:a16="http://schemas.microsoft.com/office/drawing/2014/main" val="1370071295"/>
                  </a:ext>
                </a:extLst>
              </a:tr>
              <a:tr h="1441969">
                <a:tc>
                  <a:txBody>
                    <a:bodyPr/>
                    <a:lstStyle/>
                    <a:p>
                      <a:r>
                        <a:rPr lang="en-GB" sz="1000" u="sng" dirty="0"/>
                        <a:t>What I should already know</a:t>
                      </a:r>
                    </a:p>
                    <a:p>
                      <a:r>
                        <a:rPr lang="en-GB" sz="1000" u="none" dirty="0"/>
                        <a:t>Have a sense of  my locality such as my house, school and village.</a:t>
                      </a:r>
                    </a:p>
                    <a:p>
                      <a:r>
                        <a:rPr lang="en-GB" sz="1000" u="none" dirty="0"/>
                        <a:t>Some experience of looking at maps.</a:t>
                      </a:r>
                    </a:p>
                    <a:p>
                      <a:r>
                        <a:rPr lang="en-GB" sz="1000" u="none" dirty="0"/>
                        <a:t>Have some directional language. </a:t>
                      </a:r>
                    </a:p>
                    <a:p>
                      <a:endParaRPr lang="en-GB" sz="1000" u="sng" dirty="0"/>
                    </a:p>
                  </a:txBody>
                  <a:tcPr/>
                </a:tc>
                <a:tc>
                  <a:txBody>
                    <a:bodyPr/>
                    <a:lstStyle/>
                    <a:p>
                      <a:r>
                        <a:rPr lang="en-GB" sz="1000" u="sng" dirty="0"/>
                        <a:t>The Journey</a:t>
                      </a:r>
                    </a:p>
                    <a:p>
                      <a:r>
                        <a:rPr lang="en-GB" sz="1000" u="none" dirty="0"/>
                        <a:t>Learning about the different types of maps and why people use them.</a:t>
                      </a:r>
                    </a:p>
                    <a:p>
                      <a:r>
                        <a:rPr lang="en-GB" sz="1000" u="none" dirty="0"/>
                        <a:t>Looking at zoo maps and creating our own zoo maps. </a:t>
                      </a:r>
                    </a:p>
                    <a:p>
                      <a:r>
                        <a:rPr lang="en-GB" sz="1000" u="none" dirty="0"/>
                        <a:t>We will locate animals at London Zoo using compass directions and also discover directions within our classroom. </a:t>
                      </a:r>
                    </a:p>
                    <a:p>
                      <a:r>
                        <a:rPr lang="en-GB" sz="1000" u="none" dirty="0"/>
                        <a:t>We will use grid references to locate  objects on a map.</a:t>
                      </a:r>
                    </a:p>
                  </a:txBody>
                  <a:tcPr/>
                </a:tc>
                <a:extLst>
                  <a:ext uri="{0D108BD9-81ED-4DB2-BD59-A6C34878D82A}">
                    <a16:rowId xmlns:a16="http://schemas.microsoft.com/office/drawing/2014/main" val="3680738700"/>
                  </a:ext>
                </a:extLst>
              </a:tr>
              <a:tr h="991354">
                <a:tc>
                  <a:txBody>
                    <a:bodyPr/>
                    <a:lstStyle/>
                    <a:p>
                      <a:r>
                        <a:rPr lang="en-GB" sz="1000" u="sng" dirty="0"/>
                        <a:t>Key Vocabulary</a:t>
                      </a:r>
                    </a:p>
                    <a:p>
                      <a:r>
                        <a:rPr lang="en-GB" sz="1000" b="1" u="none" dirty="0"/>
                        <a:t>Map</a:t>
                      </a:r>
                    </a:p>
                    <a:p>
                      <a:r>
                        <a:rPr lang="en-GB" sz="1000" b="1" u="none" dirty="0"/>
                        <a:t>Features</a:t>
                      </a:r>
                    </a:p>
                    <a:p>
                      <a:r>
                        <a:rPr lang="en-GB" sz="1000" b="1" u="none" dirty="0"/>
                        <a:t>Directions</a:t>
                      </a:r>
                    </a:p>
                    <a:p>
                      <a:r>
                        <a:rPr lang="en-GB" sz="1000" b="1" u="none" dirty="0"/>
                        <a:t>Compass</a:t>
                      </a:r>
                    </a:p>
                    <a:p>
                      <a:r>
                        <a:rPr lang="en-GB" sz="1000" b="1" u="none" dirty="0"/>
                        <a:t>Grid reference</a:t>
                      </a:r>
                    </a:p>
                  </a:txBody>
                  <a:tcPr/>
                </a:tc>
                <a:tc>
                  <a:txBody>
                    <a:bodyPr/>
                    <a:lstStyle/>
                    <a:p>
                      <a:r>
                        <a:rPr lang="en-GB" sz="1000" u="sng" dirty="0"/>
                        <a:t>What I will know by the end of the unit</a:t>
                      </a:r>
                    </a:p>
                    <a:p>
                      <a:r>
                        <a:rPr lang="en-GB" sz="1000" u="none" dirty="0"/>
                        <a:t>How to use grid references on a map to locate specific objects. I will know the directions of a compass and how to use a compass. </a:t>
                      </a:r>
                    </a:p>
                    <a:p>
                      <a:r>
                        <a:rPr lang="en-GB" sz="1000" u="none" dirty="0"/>
                        <a:t>I will be able to draw my own map of a zoo considering it’s specific features. </a:t>
                      </a:r>
                    </a:p>
                  </a:txBody>
                  <a:tcPr/>
                </a:tc>
                <a:extLst>
                  <a:ext uri="{0D108BD9-81ED-4DB2-BD59-A6C34878D82A}">
                    <a16:rowId xmlns:a16="http://schemas.microsoft.com/office/drawing/2014/main" val="3887261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04284354"/>
              </p:ext>
            </p:extLst>
          </p:nvPr>
        </p:nvGraphicFramePr>
        <p:xfrm>
          <a:off x="83127" y="3359806"/>
          <a:ext cx="5854410" cy="3340713"/>
        </p:xfrm>
        <a:graphic>
          <a:graphicData uri="http://schemas.openxmlformats.org/drawingml/2006/table">
            <a:tbl>
              <a:tblPr firstRow="1" bandRow="1">
                <a:tableStyleId>{5C22544A-7EE6-4342-B048-85BDC9FD1C3A}</a:tableStyleId>
              </a:tblPr>
              <a:tblGrid>
                <a:gridCol w="2927205">
                  <a:extLst>
                    <a:ext uri="{9D8B030D-6E8A-4147-A177-3AD203B41FA5}">
                      <a16:colId xmlns:a16="http://schemas.microsoft.com/office/drawing/2014/main" val="4224780268"/>
                    </a:ext>
                  </a:extLst>
                </a:gridCol>
                <a:gridCol w="2927205">
                  <a:extLst>
                    <a:ext uri="{9D8B030D-6E8A-4147-A177-3AD203B41FA5}">
                      <a16:colId xmlns:a16="http://schemas.microsoft.com/office/drawing/2014/main" val="4242741618"/>
                    </a:ext>
                  </a:extLst>
                </a:gridCol>
              </a:tblGrid>
              <a:tr h="335280">
                <a:tc gridSpan="2">
                  <a:txBody>
                    <a:bodyPr/>
                    <a:lstStyle/>
                    <a:p>
                      <a:r>
                        <a:rPr lang="en-GB" sz="1600" dirty="0"/>
                        <a:t>Science</a:t>
                      </a:r>
                    </a:p>
                  </a:txBody>
                  <a:tcPr/>
                </a:tc>
                <a:tc hMerge="1">
                  <a:txBody>
                    <a:bodyPr/>
                    <a:lstStyle/>
                    <a:p>
                      <a:endParaRPr lang="en-GB"/>
                    </a:p>
                  </a:txBody>
                  <a:tcPr/>
                </a:tc>
                <a:extLst>
                  <a:ext uri="{0D108BD9-81ED-4DB2-BD59-A6C34878D82A}">
                    <a16:rowId xmlns:a16="http://schemas.microsoft.com/office/drawing/2014/main" val="3896154310"/>
                  </a:ext>
                </a:extLst>
              </a:tr>
              <a:tr h="932793">
                <a:tc>
                  <a:txBody>
                    <a:bodyPr/>
                    <a:lstStyle/>
                    <a:p>
                      <a:r>
                        <a:rPr lang="en-GB" sz="1000" u="sng" dirty="0"/>
                        <a:t>What I should already know</a:t>
                      </a:r>
                    </a:p>
                    <a:p>
                      <a:r>
                        <a:rPr lang="en-GB" sz="1000" u="none" dirty="0"/>
                        <a:t>Understand the concept of similarities and differences. </a:t>
                      </a:r>
                    </a:p>
                    <a:p>
                      <a:r>
                        <a:rPr lang="en-GB" sz="1000" u="none" dirty="0"/>
                        <a:t>Have some knowledge of animals and be able to begin to group them in different ways. </a:t>
                      </a:r>
                    </a:p>
                  </a:txBody>
                  <a:tcPr/>
                </a:tc>
                <a:tc>
                  <a:txBody>
                    <a:bodyPr/>
                    <a:lstStyle/>
                    <a:p>
                      <a:r>
                        <a:rPr lang="en-GB" sz="1000" u="sng" dirty="0"/>
                        <a:t>The Journey</a:t>
                      </a:r>
                    </a:p>
                    <a:p>
                      <a:r>
                        <a:rPr lang="en-GB" sz="1000" u="none" dirty="0"/>
                        <a:t>We will have a go at categorising and grouping animals in different ways. We will then discover the different classifications of animals. </a:t>
                      </a:r>
                    </a:p>
                    <a:p>
                      <a:r>
                        <a:rPr lang="en-GB" sz="1000" u="none" dirty="0"/>
                        <a:t>We will also look at different animal adaptations.</a:t>
                      </a:r>
                    </a:p>
                  </a:txBody>
                  <a:tcPr/>
                </a:tc>
                <a:extLst>
                  <a:ext uri="{0D108BD9-81ED-4DB2-BD59-A6C34878D82A}">
                    <a16:rowId xmlns:a16="http://schemas.microsoft.com/office/drawing/2014/main" val="2895203923"/>
                  </a:ext>
                </a:extLst>
              </a:tr>
              <a:tr h="2072639">
                <a:tc>
                  <a:txBody>
                    <a:bodyPr/>
                    <a:lstStyle/>
                    <a:p>
                      <a:r>
                        <a:rPr lang="en-GB" sz="1000" u="sng" dirty="0"/>
                        <a:t>Key Vocabulary</a:t>
                      </a:r>
                    </a:p>
                    <a:p>
                      <a:pPr algn="l"/>
                      <a:r>
                        <a:rPr lang="en-GB" sz="1100" kern="1200" dirty="0">
                          <a:solidFill>
                            <a:schemeClr val="dk1"/>
                          </a:solidFill>
                          <a:effectLst/>
                          <a:latin typeface="+mn-lt"/>
                          <a:ea typeface="+mn-ea"/>
                          <a:cs typeface="+mn-cs"/>
                        </a:rPr>
                        <a:t>Birds                                    Group</a:t>
                      </a:r>
                    </a:p>
                    <a:p>
                      <a:pPr algn="l"/>
                      <a:r>
                        <a:rPr lang="en-GB" sz="1100" kern="1200" dirty="0">
                          <a:solidFill>
                            <a:schemeClr val="dk1"/>
                          </a:solidFill>
                          <a:effectLst/>
                          <a:latin typeface="+mn-lt"/>
                          <a:ea typeface="+mn-ea"/>
                          <a:cs typeface="+mn-cs"/>
                        </a:rPr>
                        <a:t>Fish                                      Classify</a:t>
                      </a:r>
                    </a:p>
                    <a:p>
                      <a:pPr algn="l"/>
                      <a:r>
                        <a:rPr lang="en-GB" sz="1100" kern="1200" dirty="0">
                          <a:solidFill>
                            <a:schemeClr val="dk1"/>
                          </a:solidFill>
                          <a:effectLst/>
                          <a:latin typeface="+mn-lt"/>
                          <a:ea typeface="+mn-ea"/>
                          <a:cs typeface="+mn-cs"/>
                        </a:rPr>
                        <a:t>Amphibians                        Compare</a:t>
                      </a:r>
                    </a:p>
                    <a:p>
                      <a:pPr algn="l"/>
                      <a:r>
                        <a:rPr lang="en-GB" sz="1100" kern="1200" dirty="0">
                          <a:solidFill>
                            <a:schemeClr val="dk1"/>
                          </a:solidFill>
                          <a:effectLst/>
                          <a:latin typeface="+mn-lt"/>
                          <a:ea typeface="+mn-ea"/>
                          <a:cs typeface="+mn-cs"/>
                        </a:rPr>
                        <a:t>Reptiles                               differences</a:t>
                      </a:r>
                    </a:p>
                    <a:p>
                      <a:pPr algn="l"/>
                      <a:r>
                        <a:rPr lang="en-GB" sz="1100" kern="1200" dirty="0">
                          <a:solidFill>
                            <a:schemeClr val="dk1"/>
                          </a:solidFill>
                          <a:effectLst/>
                          <a:latin typeface="+mn-lt"/>
                          <a:ea typeface="+mn-ea"/>
                          <a:cs typeface="+mn-cs"/>
                        </a:rPr>
                        <a:t>mammals</a:t>
                      </a:r>
                    </a:p>
                    <a:p>
                      <a:pPr algn="l"/>
                      <a:r>
                        <a:rPr lang="en-GB" sz="1100" kern="1200" dirty="0">
                          <a:solidFill>
                            <a:schemeClr val="dk1"/>
                          </a:solidFill>
                          <a:effectLst/>
                          <a:latin typeface="+mn-lt"/>
                          <a:ea typeface="+mn-ea"/>
                          <a:cs typeface="+mn-cs"/>
                        </a:rPr>
                        <a:t>invertebrates</a:t>
                      </a:r>
                    </a:p>
                    <a:p>
                      <a:pPr algn="l"/>
                      <a:r>
                        <a:rPr lang="en-GB" sz="1100" kern="1200" dirty="0">
                          <a:solidFill>
                            <a:schemeClr val="dk1"/>
                          </a:solidFill>
                          <a:effectLst/>
                          <a:latin typeface="+mn-lt"/>
                          <a:ea typeface="+mn-ea"/>
                          <a:cs typeface="+mn-cs"/>
                        </a:rPr>
                        <a:t>similarities</a:t>
                      </a:r>
                    </a:p>
                    <a:p>
                      <a:endParaRPr lang="en-GB" sz="1100" kern="1200" dirty="0">
                        <a:solidFill>
                          <a:schemeClr val="dk1"/>
                        </a:solidFill>
                        <a:effectLst/>
                        <a:latin typeface="+mn-lt"/>
                        <a:ea typeface="+mn-ea"/>
                        <a:cs typeface="+mn-cs"/>
                      </a:endParaRPr>
                    </a:p>
                    <a:p>
                      <a:endParaRPr lang="en-GB" sz="1100" u="sng" dirty="0"/>
                    </a:p>
                  </a:txBody>
                  <a:tcPr/>
                </a:tc>
                <a:tc>
                  <a:txBody>
                    <a:bodyPr/>
                    <a:lstStyle/>
                    <a:p>
                      <a:r>
                        <a:rPr lang="en-GB" sz="1000" u="sng" dirty="0"/>
                        <a:t>What I will know by the end of the unit</a:t>
                      </a:r>
                    </a:p>
                    <a:p>
                      <a:r>
                        <a:rPr lang="en-GB" sz="1000" u="none" dirty="0"/>
                        <a:t>I will know the different  classifications  of animals. </a:t>
                      </a:r>
                    </a:p>
                    <a:p>
                      <a:r>
                        <a:rPr lang="en-GB" sz="1000" u="none" dirty="0"/>
                        <a:t>I will have looked at  different animal adaptations.</a:t>
                      </a:r>
                    </a:p>
                    <a:p>
                      <a:r>
                        <a:rPr lang="en-GB" sz="1000" u="none" dirty="0"/>
                        <a:t>I will understand what working scientifically means.</a:t>
                      </a:r>
                    </a:p>
                    <a:p>
                      <a:endParaRPr lang="en-GB" sz="1000" u="none" dirty="0"/>
                    </a:p>
                    <a:p>
                      <a:r>
                        <a:rPr lang="en-GB" sz="1000" u="none" dirty="0"/>
                        <a:t>                                           </a:t>
                      </a:r>
                    </a:p>
                    <a:p>
                      <a:r>
                        <a:rPr lang="en-GB" sz="1000" u="none" dirty="0"/>
                        <a:t>                                          </a:t>
                      </a:r>
                    </a:p>
                    <a:p>
                      <a:endParaRPr lang="en-GB" sz="1000" u="none" dirty="0"/>
                    </a:p>
                    <a:p>
                      <a:r>
                        <a:rPr lang="en-GB" sz="1000" u="none" dirty="0"/>
                        <a:t>                                     </a:t>
                      </a:r>
                    </a:p>
                    <a:p>
                      <a:r>
                        <a:rPr lang="en-GB" sz="1000" u="none" dirty="0"/>
                        <a:t>                                      </a:t>
                      </a:r>
                    </a:p>
                    <a:p>
                      <a:r>
                        <a:rPr lang="en-GB" sz="1000" u="none" dirty="0"/>
                        <a:t>                                  </a:t>
                      </a:r>
                    </a:p>
                    <a:p>
                      <a:r>
                        <a:rPr lang="en-GB" sz="1000" u="none" dirty="0"/>
                        <a:t>                                          </a:t>
                      </a:r>
                    </a:p>
                    <a:p>
                      <a:r>
                        <a:rPr lang="en-GB" sz="1000" u="sng" dirty="0"/>
                        <a:t>                                                         </a:t>
                      </a:r>
                    </a:p>
                  </a:txBody>
                  <a:tcPr/>
                </a:tc>
                <a:extLst>
                  <a:ext uri="{0D108BD9-81ED-4DB2-BD59-A6C34878D82A}">
                    <a16:rowId xmlns:a16="http://schemas.microsoft.com/office/drawing/2014/main" val="2982929837"/>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3137169981"/>
              </p:ext>
            </p:extLst>
          </p:nvPr>
        </p:nvGraphicFramePr>
        <p:xfrm>
          <a:off x="6096000" y="140697"/>
          <a:ext cx="5854412" cy="2929626"/>
        </p:xfrm>
        <a:graphic>
          <a:graphicData uri="http://schemas.openxmlformats.org/drawingml/2006/table">
            <a:tbl>
              <a:tblPr firstRow="1" bandRow="1">
                <a:tableStyleId>{5C22544A-7EE6-4342-B048-85BDC9FD1C3A}</a:tableStyleId>
              </a:tblPr>
              <a:tblGrid>
                <a:gridCol w="2927206">
                  <a:extLst>
                    <a:ext uri="{9D8B030D-6E8A-4147-A177-3AD203B41FA5}">
                      <a16:colId xmlns:a16="http://schemas.microsoft.com/office/drawing/2014/main" val="4224780268"/>
                    </a:ext>
                  </a:extLst>
                </a:gridCol>
                <a:gridCol w="2927206">
                  <a:extLst>
                    <a:ext uri="{9D8B030D-6E8A-4147-A177-3AD203B41FA5}">
                      <a16:colId xmlns:a16="http://schemas.microsoft.com/office/drawing/2014/main" val="1139352440"/>
                    </a:ext>
                  </a:extLst>
                </a:gridCol>
              </a:tblGrid>
              <a:tr h="460746">
                <a:tc gridSpan="2">
                  <a:txBody>
                    <a:bodyPr/>
                    <a:lstStyle/>
                    <a:p>
                      <a:r>
                        <a:rPr lang="en-GB" sz="1600" dirty="0"/>
                        <a:t>History</a:t>
                      </a:r>
                    </a:p>
                  </a:txBody>
                  <a:tcPr>
                    <a:solidFill>
                      <a:schemeClr val="accent4">
                        <a:lumMod val="75000"/>
                      </a:schemeClr>
                    </a:solidFill>
                  </a:tcPr>
                </a:tc>
                <a:tc hMerge="1">
                  <a:txBody>
                    <a:bodyPr/>
                    <a:lstStyle/>
                    <a:p>
                      <a:endParaRPr lang="en-GB"/>
                    </a:p>
                  </a:txBody>
                  <a:tcPr/>
                </a:tc>
                <a:extLst>
                  <a:ext uri="{0D108BD9-81ED-4DB2-BD59-A6C34878D82A}">
                    <a16:rowId xmlns:a16="http://schemas.microsoft.com/office/drawing/2014/main" val="3896154310"/>
                  </a:ext>
                </a:extLst>
              </a:tr>
              <a:tr h="1039912">
                <a:tc>
                  <a:txBody>
                    <a:bodyPr/>
                    <a:lstStyle/>
                    <a:p>
                      <a:r>
                        <a:rPr lang="en-GB" sz="1000" u="sng" dirty="0"/>
                        <a:t>What I should already know</a:t>
                      </a:r>
                    </a:p>
                    <a:p>
                      <a:r>
                        <a:rPr lang="en-GB" sz="1000" u="none" dirty="0"/>
                        <a:t>Yr1’s have an understanding of own past e.g. families, birthdays and growing. </a:t>
                      </a:r>
                    </a:p>
                    <a:p>
                      <a:r>
                        <a:rPr lang="en-GB" sz="1000" u="none" dirty="0"/>
                        <a:t>Yr2’s Awareness of the past and chronological understanding of periods. </a:t>
                      </a:r>
                      <a:endParaRPr lang="en-GB" sz="1000" u="sng" dirty="0"/>
                    </a:p>
                  </a:txBody>
                  <a:tcPr>
                    <a:solidFill>
                      <a:schemeClr val="accent4">
                        <a:lumMod val="40000"/>
                        <a:lumOff val="60000"/>
                      </a:schemeClr>
                    </a:solidFill>
                  </a:tcPr>
                </a:tc>
                <a:tc>
                  <a:txBody>
                    <a:bodyPr/>
                    <a:lstStyle/>
                    <a:p>
                      <a:r>
                        <a:rPr lang="en-GB" sz="1000" u="sng" dirty="0"/>
                        <a:t>The Journey</a:t>
                      </a:r>
                    </a:p>
                    <a:p>
                      <a:r>
                        <a:rPr lang="en-GB" sz="1000" u="none" dirty="0"/>
                        <a:t>We will discover all about why London zoo was set up and the impact it has had on zoo’s today. We will take a look at our local Zoo ‘ Twycross Zoo’ and discuss how Zoo’s have changed over the years but learn that conservation is still at the heart of a Zoo’s ethos.</a:t>
                      </a:r>
                    </a:p>
                  </a:txBody>
                  <a:tcPr>
                    <a:solidFill>
                      <a:schemeClr val="accent4">
                        <a:lumMod val="40000"/>
                        <a:lumOff val="60000"/>
                      </a:schemeClr>
                    </a:solidFill>
                  </a:tcPr>
                </a:tc>
                <a:extLst>
                  <a:ext uri="{0D108BD9-81ED-4DB2-BD59-A6C34878D82A}">
                    <a16:rowId xmlns:a16="http://schemas.microsoft.com/office/drawing/2014/main" val="2895203923"/>
                  </a:ext>
                </a:extLst>
              </a:tr>
              <a:tr h="1283161">
                <a:tc>
                  <a:txBody>
                    <a:bodyPr/>
                    <a:lstStyle/>
                    <a:p>
                      <a:r>
                        <a:rPr lang="en-GB" sz="1000" u="sng" dirty="0"/>
                        <a:t>Key Vocabulary</a:t>
                      </a:r>
                    </a:p>
                    <a:p>
                      <a:r>
                        <a:rPr lang="en-GB" sz="1000" u="none" dirty="0"/>
                        <a:t>Ethos</a:t>
                      </a:r>
                    </a:p>
                    <a:p>
                      <a:r>
                        <a:rPr lang="en-GB" sz="1000" u="none" dirty="0"/>
                        <a:t>Zoologist</a:t>
                      </a:r>
                    </a:p>
                    <a:p>
                      <a:r>
                        <a:rPr lang="en-GB" sz="1000" u="none" dirty="0"/>
                        <a:t>Zoological society of London (ZSL) London Zoo</a:t>
                      </a:r>
                    </a:p>
                    <a:p>
                      <a:r>
                        <a:rPr lang="en-GB" sz="1000" u="none" dirty="0"/>
                        <a:t>Twycross Zoo</a:t>
                      </a:r>
                    </a:p>
                    <a:p>
                      <a:r>
                        <a:rPr lang="en-GB" sz="1000" u="none" dirty="0"/>
                        <a:t>Conservation</a:t>
                      </a:r>
                    </a:p>
                    <a:p>
                      <a:endParaRPr lang="en-GB" sz="1000" u="none" dirty="0"/>
                    </a:p>
                    <a:p>
                      <a:endParaRPr lang="en-GB" sz="1000" u="none" dirty="0"/>
                    </a:p>
                  </a:txBody>
                  <a:tcPr>
                    <a:solidFill>
                      <a:schemeClr val="accent4">
                        <a:lumMod val="40000"/>
                        <a:lumOff val="60000"/>
                      </a:schemeClr>
                    </a:solidFill>
                  </a:tcPr>
                </a:tc>
                <a:tc>
                  <a:txBody>
                    <a:bodyPr/>
                    <a:lstStyle/>
                    <a:p>
                      <a:r>
                        <a:rPr lang="en-GB" sz="1000" u="sng" dirty="0"/>
                        <a:t>What I will know by the end of the unit</a:t>
                      </a:r>
                    </a:p>
                    <a:p>
                      <a:r>
                        <a:rPr lang="en-GB" sz="1000" u="none" dirty="0"/>
                        <a:t>The history behind zoo’s  in the UK such as the year </a:t>
                      </a:r>
                    </a:p>
                    <a:p>
                      <a:r>
                        <a:rPr lang="en-GB" sz="1000" u="none" dirty="0"/>
                        <a:t>London Zoo was  established as the first Zoo of it’s kind and the History behind our local zoo which is Twycross zoo, understanding the contribution that Zoo’s make to conservation, education and science. </a:t>
                      </a:r>
                    </a:p>
                  </a:txBody>
                  <a:tcPr>
                    <a:solidFill>
                      <a:schemeClr val="accent4">
                        <a:lumMod val="40000"/>
                        <a:lumOff val="60000"/>
                      </a:schemeClr>
                    </a:solidFill>
                  </a:tcPr>
                </a:tc>
                <a:extLst>
                  <a:ext uri="{0D108BD9-81ED-4DB2-BD59-A6C34878D82A}">
                    <a16:rowId xmlns:a16="http://schemas.microsoft.com/office/drawing/2014/main" val="2204512408"/>
                  </a:ext>
                </a:extLst>
              </a:tr>
            </a:tbl>
          </a:graphicData>
        </a:graphic>
      </p:graphicFrame>
      <p:graphicFrame>
        <p:nvGraphicFramePr>
          <p:cNvPr id="13" name="Table 12">
            <a:extLst>
              <a:ext uri="{FF2B5EF4-FFF2-40B4-BE49-F238E27FC236}">
                <a16:creationId xmlns:a16="http://schemas.microsoft.com/office/drawing/2014/main" id="{90E3F66F-BBAE-4CE9-9C13-185CA0B452A6}"/>
              </a:ext>
            </a:extLst>
          </p:cNvPr>
          <p:cNvGraphicFramePr>
            <a:graphicFrameLocks noGrp="1"/>
          </p:cNvGraphicFramePr>
          <p:nvPr>
            <p:extLst>
              <p:ext uri="{D42A27DB-BD31-4B8C-83A1-F6EECF244321}">
                <p14:modId xmlns:p14="http://schemas.microsoft.com/office/powerpoint/2010/main" val="3970791823"/>
              </p:ext>
            </p:extLst>
          </p:nvPr>
        </p:nvGraphicFramePr>
        <p:xfrm>
          <a:off x="6096000" y="3359806"/>
          <a:ext cx="5940138" cy="3357498"/>
        </p:xfrm>
        <a:graphic>
          <a:graphicData uri="http://schemas.openxmlformats.org/drawingml/2006/table">
            <a:tbl>
              <a:tblPr firstRow="1" bandRow="1">
                <a:tableStyleId>{5C22544A-7EE6-4342-B048-85BDC9FD1C3A}</a:tableStyleId>
              </a:tblPr>
              <a:tblGrid>
                <a:gridCol w="2970069">
                  <a:extLst>
                    <a:ext uri="{9D8B030D-6E8A-4147-A177-3AD203B41FA5}">
                      <a16:colId xmlns:a16="http://schemas.microsoft.com/office/drawing/2014/main" val="4224780268"/>
                    </a:ext>
                  </a:extLst>
                </a:gridCol>
                <a:gridCol w="2970069">
                  <a:extLst>
                    <a:ext uri="{9D8B030D-6E8A-4147-A177-3AD203B41FA5}">
                      <a16:colId xmlns:a16="http://schemas.microsoft.com/office/drawing/2014/main" val="1831508114"/>
                    </a:ext>
                  </a:extLst>
                </a:gridCol>
              </a:tblGrid>
              <a:tr h="608900">
                <a:tc gridSpan="2">
                  <a:txBody>
                    <a:bodyPr/>
                    <a:lstStyle/>
                    <a:p>
                      <a:r>
                        <a:rPr lang="en-GB" sz="1600" dirty="0"/>
                        <a:t>Computing</a:t>
                      </a:r>
                    </a:p>
                  </a:txBody>
                  <a:tcPr>
                    <a:solidFill>
                      <a:schemeClr val="bg1">
                        <a:lumMod val="65000"/>
                      </a:schemeClr>
                    </a:solidFill>
                  </a:tcPr>
                </a:tc>
                <a:tc hMerge="1">
                  <a:txBody>
                    <a:bodyPr/>
                    <a:lstStyle/>
                    <a:p>
                      <a:endParaRPr lang="en-GB"/>
                    </a:p>
                  </a:txBody>
                  <a:tcPr/>
                </a:tc>
                <a:extLst>
                  <a:ext uri="{0D108BD9-81ED-4DB2-BD59-A6C34878D82A}">
                    <a16:rowId xmlns:a16="http://schemas.microsoft.com/office/drawing/2014/main" val="3896154310"/>
                  </a:ext>
                </a:extLst>
              </a:tr>
              <a:tr h="1374299">
                <a:tc>
                  <a:txBody>
                    <a:bodyPr/>
                    <a:lstStyle/>
                    <a:p>
                      <a:r>
                        <a:rPr lang="en-GB" sz="1000" u="sng" dirty="0"/>
                        <a:t>What I should already know</a:t>
                      </a:r>
                    </a:p>
                    <a:p>
                      <a:r>
                        <a:rPr lang="en-GB" sz="1000" u="none" dirty="0"/>
                        <a:t>Have an awareness of the technology around us.</a:t>
                      </a:r>
                    </a:p>
                    <a:p>
                      <a:r>
                        <a:rPr lang="en-GB" sz="1000" u="none" dirty="0"/>
                        <a:t> Have experience of using some technological toys.</a:t>
                      </a:r>
                    </a:p>
                    <a:p>
                      <a:r>
                        <a:rPr lang="en-GB" sz="1000" u="none" dirty="0"/>
                        <a:t>Have used simple age appropriate computer programmes.   </a:t>
                      </a:r>
                      <a:endParaRPr lang="en-GB" sz="1000" u="sng" dirty="0"/>
                    </a:p>
                  </a:txBody>
                  <a:tcPr>
                    <a:solidFill>
                      <a:schemeClr val="bg1">
                        <a:lumMod val="85000"/>
                      </a:schemeClr>
                    </a:solidFill>
                  </a:tcPr>
                </a:tc>
                <a:tc>
                  <a:txBody>
                    <a:bodyPr/>
                    <a:lstStyle/>
                    <a:p>
                      <a:r>
                        <a:rPr lang="en-GB" sz="1000" u="sng" dirty="0"/>
                        <a:t>The Journey</a:t>
                      </a:r>
                    </a:p>
                    <a:p>
                      <a:r>
                        <a:rPr lang="en-GB" sz="1000" u="none" dirty="0"/>
                        <a:t>We will refresh our knowledge on e safety and produce a poster.</a:t>
                      </a:r>
                    </a:p>
                    <a:p>
                      <a:r>
                        <a:rPr lang="en-GB" sz="1000" u="none" dirty="0"/>
                        <a:t>We will acquire basic computer skills such as opening programmes  and saving our work. We will  also look at retrieving information and mouse control.  </a:t>
                      </a:r>
                    </a:p>
                    <a:p>
                      <a:r>
                        <a:rPr lang="en-GB" sz="1000" u="none" dirty="0"/>
                        <a:t>Children will begin to acquire skills in typing on a keyboard.</a:t>
                      </a:r>
                    </a:p>
                  </a:txBody>
                  <a:tcPr>
                    <a:solidFill>
                      <a:schemeClr val="bg1">
                        <a:lumMod val="85000"/>
                      </a:schemeClr>
                    </a:solidFill>
                  </a:tcPr>
                </a:tc>
                <a:extLst>
                  <a:ext uri="{0D108BD9-81ED-4DB2-BD59-A6C34878D82A}">
                    <a16:rowId xmlns:a16="http://schemas.microsoft.com/office/drawing/2014/main" val="2895203923"/>
                  </a:ext>
                </a:extLst>
              </a:tr>
              <a:tr h="1374299">
                <a:tc>
                  <a:txBody>
                    <a:bodyPr/>
                    <a:lstStyle/>
                    <a:p>
                      <a:r>
                        <a:rPr lang="en-GB" sz="1000" u="sng" dirty="0"/>
                        <a:t>Key Vocabulary</a:t>
                      </a:r>
                    </a:p>
                    <a:p>
                      <a:r>
                        <a:rPr lang="en-GB" sz="1000" u="none" dirty="0"/>
                        <a:t>Saving</a:t>
                      </a:r>
                    </a:p>
                    <a:p>
                      <a:r>
                        <a:rPr lang="en-GB" sz="1000" u="none" dirty="0"/>
                        <a:t>Internet safety</a:t>
                      </a:r>
                    </a:p>
                    <a:p>
                      <a:r>
                        <a:rPr lang="en-GB" sz="1000" u="none" dirty="0"/>
                        <a:t>Technology</a:t>
                      </a:r>
                    </a:p>
                    <a:p>
                      <a:r>
                        <a:rPr lang="en-GB" sz="1000" u="none" dirty="0"/>
                        <a:t>Retrieving</a:t>
                      </a:r>
                    </a:p>
                    <a:p>
                      <a:r>
                        <a:rPr lang="en-GB" sz="1000" u="none" dirty="0"/>
                        <a:t>Mouse</a:t>
                      </a:r>
                    </a:p>
                    <a:p>
                      <a:r>
                        <a:rPr lang="en-GB" sz="1000" u="none" dirty="0"/>
                        <a:t>Typing</a:t>
                      </a:r>
                    </a:p>
                    <a:p>
                      <a:endParaRPr lang="en-GB" sz="1000" u="none" dirty="0"/>
                    </a:p>
                  </a:txBody>
                  <a:tcPr>
                    <a:solidFill>
                      <a:schemeClr val="bg1">
                        <a:lumMod val="85000"/>
                      </a:schemeClr>
                    </a:solidFill>
                  </a:tcPr>
                </a:tc>
                <a:tc>
                  <a:txBody>
                    <a:bodyPr/>
                    <a:lstStyle/>
                    <a:p>
                      <a:r>
                        <a:rPr lang="en-GB" sz="1000" u="sng" dirty="0"/>
                        <a:t>What I will know by the end of the unit</a:t>
                      </a:r>
                    </a:p>
                    <a:p>
                      <a:r>
                        <a:rPr lang="en-GB" sz="1000" u="none" dirty="0"/>
                        <a:t>I will be able to use a mouse competently. I have begun to type on a keyboard.</a:t>
                      </a:r>
                    </a:p>
                    <a:p>
                      <a:r>
                        <a:rPr lang="en-GB" sz="1000" u="none" dirty="0"/>
                        <a:t>I can open a programme and save my work</a:t>
                      </a:r>
                    </a:p>
                    <a:p>
                      <a:r>
                        <a:rPr lang="en-GB" sz="1000" u="none" dirty="0"/>
                        <a:t>I will know that you can use computers to retrieve information. </a:t>
                      </a:r>
                    </a:p>
                    <a:p>
                      <a:r>
                        <a:rPr lang="en-GB" sz="1000" u="none" dirty="0"/>
                        <a:t>I will have an understanding  of the importance of being safe when using technology. </a:t>
                      </a:r>
                    </a:p>
                  </a:txBody>
                  <a:tcPr>
                    <a:solidFill>
                      <a:schemeClr val="bg1">
                        <a:lumMod val="85000"/>
                      </a:schemeClr>
                    </a:solidFill>
                  </a:tcPr>
                </a:tc>
                <a:extLst>
                  <a:ext uri="{0D108BD9-81ED-4DB2-BD59-A6C34878D82A}">
                    <a16:rowId xmlns:a16="http://schemas.microsoft.com/office/drawing/2014/main" val="1445801757"/>
                  </a:ext>
                </a:extLst>
              </a:tr>
            </a:tbl>
          </a:graphicData>
        </a:graphic>
      </p:graphicFrame>
      <p:pic>
        <p:nvPicPr>
          <p:cNvPr id="3" name="Picture 2" descr="Diagram&#10;&#10;Description automatically generated">
            <a:extLst>
              <a:ext uri="{FF2B5EF4-FFF2-40B4-BE49-F238E27FC236}">
                <a16:creationId xmlns:a16="http://schemas.microsoft.com/office/drawing/2014/main" id="{10C392A6-9E33-4BCF-8AE2-F19A9C6243D7}"/>
              </a:ext>
            </a:extLst>
          </p:cNvPr>
          <p:cNvPicPr>
            <a:picLocks noChangeAspect="1"/>
          </p:cNvPicPr>
          <p:nvPr/>
        </p:nvPicPr>
        <p:blipFill>
          <a:blip r:embed="rId2"/>
          <a:stretch>
            <a:fillRect/>
          </a:stretch>
        </p:blipFill>
        <p:spPr>
          <a:xfrm>
            <a:off x="3243263" y="5643388"/>
            <a:ext cx="1531938" cy="1033637"/>
          </a:xfrm>
          <a:prstGeom prst="rect">
            <a:avLst/>
          </a:prstGeom>
        </p:spPr>
      </p:pic>
      <p:sp>
        <p:nvSpPr>
          <p:cNvPr id="10" name="Title 3">
            <a:extLst>
              <a:ext uri="{FF2B5EF4-FFF2-40B4-BE49-F238E27FC236}">
                <a16:creationId xmlns:a16="http://schemas.microsoft.com/office/drawing/2014/main" id="{2213AF94-1D55-4058-A7F8-0734E736AAA4}"/>
              </a:ext>
            </a:extLst>
          </p:cNvPr>
          <p:cNvSpPr txBox="1">
            <a:spLocks/>
          </p:cNvSpPr>
          <p:nvPr/>
        </p:nvSpPr>
        <p:spPr>
          <a:xfrm>
            <a:off x="2529896" y="3003122"/>
            <a:ext cx="8074313" cy="305556"/>
          </a:xfrm>
          <a:prstGeom prst="rect">
            <a:avLst/>
          </a:prstGeom>
          <a:solidFill>
            <a:schemeClr val="accent5">
              <a:lumMod val="40000"/>
              <a:lumOff val="60000"/>
            </a:schemeClr>
          </a:solidFill>
          <a:ln>
            <a:solidFill>
              <a:schemeClr val="accent5">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t>Knowledge Organiser – Autumn 1 2021, </a:t>
            </a:r>
            <a:r>
              <a:rPr lang="en-GB" sz="2400" b="1" dirty="0">
                <a:highlight>
                  <a:srgbClr val="5C5EC2"/>
                </a:highlight>
              </a:rPr>
              <a:t>At the Zoo Class 1 </a:t>
            </a:r>
          </a:p>
        </p:txBody>
      </p:sp>
      <p:pic>
        <p:nvPicPr>
          <p:cNvPr id="9" name="Picture 8" descr="Diagram&#10;&#10;Description automatically generated">
            <a:extLst>
              <a:ext uri="{FF2B5EF4-FFF2-40B4-BE49-F238E27FC236}">
                <a16:creationId xmlns:a16="http://schemas.microsoft.com/office/drawing/2014/main" id="{30F93AC5-FCBA-4094-83A7-D3E8AB5B44E2}"/>
              </a:ext>
            </a:extLst>
          </p:cNvPr>
          <p:cNvPicPr>
            <a:picLocks noChangeAspect="1"/>
          </p:cNvPicPr>
          <p:nvPr/>
        </p:nvPicPr>
        <p:blipFill>
          <a:blip r:embed="rId3"/>
          <a:stretch>
            <a:fillRect/>
          </a:stretch>
        </p:blipFill>
        <p:spPr>
          <a:xfrm>
            <a:off x="7658100" y="4712345"/>
            <a:ext cx="1234433" cy="1744506"/>
          </a:xfrm>
          <a:prstGeom prst="rect">
            <a:avLst/>
          </a:prstGeom>
        </p:spPr>
      </p:pic>
      <p:pic>
        <p:nvPicPr>
          <p:cNvPr id="14" name="Picture 13" descr="Map&#10;&#10;Description automatically generated">
            <a:extLst>
              <a:ext uri="{FF2B5EF4-FFF2-40B4-BE49-F238E27FC236}">
                <a16:creationId xmlns:a16="http://schemas.microsoft.com/office/drawing/2014/main" id="{D67855CF-A579-48C2-960F-BAC129CD2E9B}"/>
              </a:ext>
            </a:extLst>
          </p:cNvPr>
          <p:cNvPicPr>
            <a:picLocks noChangeAspect="1"/>
          </p:cNvPicPr>
          <p:nvPr/>
        </p:nvPicPr>
        <p:blipFill>
          <a:blip r:embed="rId4"/>
          <a:stretch>
            <a:fillRect/>
          </a:stretch>
        </p:blipFill>
        <p:spPr>
          <a:xfrm>
            <a:off x="1415966" y="1702290"/>
            <a:ext cx="1594366" cy="1222226"/>
          </a:xfrm>
          <a:prstGeom prst="rect">
            <a:avLst/>
          </a:prstGeom>
        </p:spPr>
      </p:pic>
      <p:pic>
        <p:nvPicPr>
          <p:cNvPr id="16" name="Picture 15" descr="A picture containing building, cage, old&#10;&#10;Description automatically generated">
            <a:extLst>
              <a:ext uri="{FF2B5EF4-FFF2-40B4-BE49-F238E27FC236}">
                <a16:creationId xmlns:a16="http://schemas.microsoft.com/office/drawing/2014/main" id="{0CF538FC-2BB3-4F81-8031-54D29B882481}"/>
              </a:ext>
            </a:extLst>
          </p:cNvPr>
          <p:cNvPicPr>
            <a:picLocks noChangeAspect="1"/>
          </p:cNvPicPr>
          <p:nvPr/>
        </p:nvPicPr>
        <p:blipFill>
          <a:blip r:embed="rId5"/>
          <a:stretch>
            <a:fillRect/>
          </a:stretch>
        </p:blipFill>
        <p:spPr>
          <a:xfrm>
            <a:off x="7759700" y="1270000"/>
            <a:ext cx="1132833" cy="876300"/>
          </a:xfrm>
          <a:prstGeom prst="rect">
            <a:avLst/>
          </a:prstGeom>
        </p:spPr>
      </p:pic>
    </p:spTree>
    <p:extLst>
      <p:ext uri="{BB962C8B-B14F-4D97-AF65-F5344CB8AC3E}">
        <p14:creationId xmlns:p14="http://schemas.microsoft.com/office/powerpoint/2010/main" val="16993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88331137"/>
              </p:ext>
            </p:extLst>
          </p:nvPr>
        </p:nvGraphicFramePr>
        <p:xfrm>
          <a:off x="96126" y="3645445"/>
          <a:ext cx="3839180" cy="3033729"/>
        </p:xfrm>
        <a:graphic>
          <a:graphicData uri="http://schemas.openxmlformats.org/drawingml/2006/table">
            <a:tbl>
              <a:tblPr firstRow="1" bandRow="1">
                <a:tableStyleId>{21E4AEA4-8DFA-4A89-87EB-49C32662AFE0}</a:tableStyleId>
              </a:tblPr>
              <a:tblGrid>
                <a:gridCol w="1919590">
                  <a:extLst>
                    <a:ext uri="{9D8B030D-6E8A-4147-A177-3AD203B41FA5}">
                      <a16:colId xmlns:a16="http://schemas.microsoft.com/office/drawing/2014/main" val="1495017990"/>
                    </a:ext>
                  </a:extLst>
                </a:gridCol>
                <a:gridCol w="1919590">
                  <a:extLst>
                    <a:ext uri="{9D8B030D-6E8A-4147-A177-3AD203B41FA5}">
                      <a16:colId xmlns:a16="http://schemas.microsoft.com/office/drawing/2014/main" val="1992186232"/>
                    </a:ext>
                  </a:extLst>
                </a:gridCol>
              </a:tblGrid>
              <a:tr h="403058">
                <a:tc gridSpan="2">
                  <a:txBody>
                    <a:bodyPr/>
                    <a:lstStyle/>
                    <a:p>
                      <a:r>
                        <a:rPr lang="en-GB" sz="1600" dirty="0"/>
                        <a:t>Music</a:t>
                      </a:r>
                    </a:p>
                  </a:txBody>
                  <a:tcPr>
                    <a:solidFill>
                      <a:srgbClr val="1CE4DF"/>
                    </a:solidFill>
                  </a:tcPr>
                </a:tc>
                <a:tc hMerge="1">
                  <a:txBody>
                    <a:bodyPr/>
                    <a:lstStyle/>
                    <a:p>
                      <a:endParaRPr lang="en-GB"/>
                    </a:p>
                  </a:txBody>
                  <a:tcPr/>
                </a:tc>
                <a:extLst>
                  <a:ext uri="{0D108BD9-81ED-4DB2-BD59-A6C34878D82A}">
                    <a16:rowId xmlns:a16="http://schemas.microsoft.com/office/drawing/2014/main" val="2994901590"/>
                  </a:ext>
                </a:extLst>
              </a:tr>
              <a:tr h="1348213">
                <a:tc>
                  <a:txBody>
                    <a:bodyPr/>
                    <a:lstStyle/>
                    <a:p>
                      <a:r>
                        <a:rPr lang="en-GB" sz="1000" u="sng" dirty="0"/>
                        <a:t>What I should already know</a:t>
                      </a:r>
                    </a:p>
                    <a:p>
                      <a:r>
                        <a:rPr lang="en-GB" sz="1000" u="none" dirty="0"/>
                        <a:t>Already have experience of singing songs and rhymes. </a:t>
                      </a:r>
                    </a:p>
                    <a:p>
                      <a:r>
                        <a:rPr lang="en-GB" sz="1000" u="none" dirty="0"/>
                        <a:t>To have experimented with some instruments and being able to tap out simple repeated rhythms. </a:t>
                      </a:r>
                    </a:p>
                  </a:txBody>
                  <a:tcPr>
                    <a:solidFill>
                      <a:srgbClr val="CCFCF1"/>
                    </a:solidFill>
                  </a:tcPr>
                </a:tc>
                <a:tc>
                  <a:txBody>
                    <a:bodyPr/>
                    <a:lstStyle/>
                    <a:p>
                      <a:r>
                        <a:rPr lang="en-GB" sz="1000" u="sng" dirty="0"/>
                        <a:t>The Journey</a:t>
                      </a:r>
                    </a:p>
                    <a:p>
                      <a:r>
                        <a:rPr lang="en-GB" sz="1000" u="none" dirty="0"/>
                        <a:t>We will learn a variety of songs singing in tune and expressing ourselves through adding our own actions to the lyrics.</a:t>
                      </a:r>
                    </a:p>
                    <a:p>
                      <a:r>
                        <a:rPr lang="en-GB" sz="1000" u="none" dirty="0"/>
                        <a:t>We will be using a variety of instruments to develop our own sound stories.</a:t>
                      </a:r>
                    </a:p>
                  </a:txBody>
                  <a:tcPr>
                    <a:solidFill>
                      <a:srgbClr val="CCFCF1"/>
                    </a:solidFill>
                  </a:tcPr>
                </a:tc>
                <a:extLst>
                  <a:ext uri="{0D108BD9-81ED-4DB2-BD59-A6C34878D82A}">
                    <a16:rowId xmlns:a16="http://schemas.microsoft.com/office/drawing/2014/main" val="4175067309"/>
                  </a:ext>
                </a:extLst>
              </a:tr>
              <a:tr h="1282458">
                <a:tc>
                  <a:txBody>
                    <a:bodyPr/>
                    <a:lstStyle/>
                    <a:p>
                      <a:r>
                        <a:rPr lang="en-GB" sz="1000" u="sng" dirty="0"/>
                        <a:t>Key Vocabulary</a:t>
                      </a:r>
                    </a:p>
                    <a:p>
                      <a:r>
                        <a:rPr lang="en-GB" sz="1000" u="none" dirty="0"/>
                        <a:t>Instruments </a:t>
                      </a:r>
                    </a:p>
                    <a:p>
                      <a:r>
                        <a:rPr lang="en-GB" sz="1000" u="none" dirty="0"/>
                        <a:t>Rhythm </a:t>
                      </a:r>
                    </a:p>
                    <a:p>
                      <a:r>
                        <a:rPr lang="en-GB" sz="1000" u="none" dirty="0"/>
                        <a:t>Singing</a:t>
                      </a:r>
                    </a:p>
                    <a:p>
                      <a:r>
                        <a:rPr lang="en-GB" sz="1000" u="none" dirty="0"/>
                        <a:t>Expression</a:t>
                      </a:r>
                    </a:p>
                    <a:p>
                      <a:r>
                        <a:rPr lang="en-GB" sz="1000" u="none" dirty="0"/>
                        <a:t>Creativity</a:t>
                      </a:r>
                    </a:p>
                    <a:p>
                      <a:endParaRPr lang="en-GB" sz="1000" u="none" dirty="0"/>
                    </a:p>
                  </a:txBody>
                  <a:tcPr>
                    <a:solidFill>
                      <a:srgbClr val="CCFCF1"/>
                    </a:solidFill>
                  </a:tcPr>
                </a:tc>
                <a:tc>
                  <a:txBody>
                    <a:bodyPr/>
                    <a:lstStyle/>
                    <a:p>
                      <a:r>
                        <a:rPr lang="en-GB" sz="1000" u="sng" dirty="0"/>
                        <a:t>What I will know by the end of the unit</a:t>
                      </a:r>
                    </a:p>
                    <a:p>
                      <a:r>
                        <a:rPr lang="en-GB" sz="1000" u="none" dirty="0"/>
                        <a:t>I will have learnt a variety of songs linked to our topic. </a:t>
                      </a:r>
                    </a:p>
                    <a:p>
                      <a:r>
                        <a:rPr lang="en-GB" sz="1000" u="none" dirty="0"/>
                        <a:t>I will have added sounds into stories using a variety of instruments. </a:t>
                      </a:r>
                    </a:p>
                  </a:txBody>
                  <a:tcPr>
                    <a:solidFill>
                      <a:srgbClr val="CCFCF1"/>
                    </a:solidFill>
                  </a:tcPr>
                </a:tc>
                <a:extLst>
                  <a:ext uri="{0D108BD9-81ED-4DB2-BD59-A6C34878D82A}">
                    <a16:rowId xmlns:a16="http://schemas.microsoft.com/office/drawing/2014/main" val="16295678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4359287"/>
              </p:ext>
            </p:extLst>
          </p:nvPr>
        </p:nvGraphicFramePr>
        <p:xfrm>
          <a:off x="96126" y="144899"/>
          <a:ext cx="3839180" cy="3185994"/>
        </p:xfrm>
        <a:graphic>
          <a:graphicData uri="http://schemas.openxmlformats.org/drawingml/2006/table">
            <a:tbl>
              <a:tblPr firstRow="1" bandRow="1">
                <a:tableStyleId>{00A15C55-8517-42AA-B614-E9B94910E393}</a:tableStyleId>
              </a:tblPr>
              <a:tblGrid>
                <a:gridCol w="1919590">
                  <a:extLst>
                    <a:ext uri="{9D8B030D-6E8A-4147-A177-3AD203B41FA5}">
                      <a16:colId xmlns:a16="http://schemas.microsoft.com/office/drawing/2014/main" val="855750989"/>
                    </a:ext>
                  </a:extLst>
                </a:gridCol>
                <a:gridCol w="1919590">
                  <a:extLst>
                    <a:ext uri="{9D8B030D-6E8A-4147-A177-3AD203B41FA5}">
                      <a16:colId xmlns:a16="http://schemas.microsoft.com/office/drawing/2014/main" val="3819702568"/>
                    </a:ext>
                  </a:extLst>
                </a:gridCol>
              </a:tblGrid>
              <a:tr h="541739">
                <a:tc gridSpan="2">
                  <a:txBody>
                    <a:bodyPr/>
                    <a:lstStyle/>
                    <a:p>
                      <a:r>
                        <a:rPr lang="en-GB" sz="1600" dirty="0"/>
                        <a:t>PSHE</a:t>
                      </a:r>
                    </a:p>
                  </a:txBody>
                  <a:tcPr/>
                </a:tc>
                <a:tc hMerge="1">
                  <a:txBody>
                    <a:bodyPr/>
                    <a:lstStyle/>
                    <a:p>
                      <a:endParaRPr lang="en-GB"/>
                    </a:p>
                  </a:txBody>
                  <a:tcPr/>
                </a:tc>
                <a:extLst>
                  <a:ext uri="{0D108BD9-81ED-4DB2-BD59-A6C34878D82A}">
                    <a16:rowId xmlns:a16="http://schemas.microsoft.com/office/drawing/2014/main" val="2164382239"/>
                  </a:ext>
                </a:extLst>
              </a:tr>
              <a:tr h="1185050">
                <a:tc>
                  <a:txBody>
                    <a:bodyPr/>
                    <a:lstStyle/>
                    <a:p>
                      <a:r>
                        <a:rPr lang="en-GB" sz="1000" u="sng" dirty="0"/>
                        <a:t>What I should already know</a:t>
                      </a:r>
                    </a:p>
                    <a:p>
                      <a:r>
                        <a:rPr lang="en-GB" sz="1000" u="none" dirty="0"/>
                        <a:t>Already have experience of taking part in circle time.</a:t>
                      </a:r>
                    </a:p>
                    <a:p>
                      <a:r>
                        <a:rPr lang="en-GB" sz="1000" u="none" dirty="0"/>
                        <a:t>Understand the concept of families and how they might be different to others</a:t>
                      </a:r>
                    </a:p>
                  </a:txBody>
                  <a:tcPr/>
                </a:tc>
                <a:tc>
                  <a:txBody>
                    <a:bodyPr/>
                    <a:lstStyle/>
                    <a:p>
                      <a:r>
                        <a:rPr lang="en-GB" sz="1000" u="sng" dirty="0"/>
                        <a:t>The Journey</a:t>
                      </a:r>
                    </a:p>
                    <a:p>
                      <a:r>
                        <a:rPr lang="en-GB" sz="1000" u="none" dirty="0"/>
                        <a:t>We will look at family life and how that looks for different people. We will discover the similarities and differences between our home and school and the homes and schools of others from around the world.  </a:t>
                      </a:r>
                    </a:p>
                  </a:txBody>
                  <a:tcPr/>
                </a:tc>
                <a:extLst>
                  <a:ext uri="{0D108BD9-81ED-4DB2-BD59-A6C34878D82A}">
                    <a16:rowId xmlns:a16="http://schemas.microsoft.com/office/drawing/2014/main" val="4026175623"/>
                  </a:ext>
                </a:extLst>
              </a:tr>
              <a:tr h="1333615">
                <a:tc>
                  <a:txBody>
                    <a:bodyPr/>
                    <a:lstStyle/>
                    <a:p>
                      <a:r>
                        <a:rPr lang="en-GB" sz="1000" u="sng" dirty="0"/>
                        <a:t>Key Vocabulary</a:t>
                      </a:r>
                    </a:p>
                    <a:p>
                      <a:r>
                        <a:rPr lang="en-GB" sz="1000" u="none" dirty="0"/>
                        <a:t>Charity</a:t>
                      </a:r>
                    </a:p>
                    <a:p>
                      <a:r>
                        <a:rPr lang="en-GB" sz="1000" u="none" dirty="0"/>
                        <a:t>Family</a:t>
                      </a:r>
                    </a:p>
                    <a:p>
                      <a:r>
                        <a:rPr lang="en-GB" sz="1000" u="none" dirty="0"/>
                        <a:t>People</a:t>
                      </a:r>
                    </a:p>
                    <a:p>
                      <a:r>
                        <a:rPr lang="en-GB" sz="1000" u="none" dirty="0"/>
                        <a:t>Similarities</a:t>
                      </a:r>
                    </a:p>
                    <a:p>
                      <a:r>
                        <a:rPr lang="en-GB" sz="1000" u="none" dirty="0"/>
                        <a:t>Differences</a:t>
                      </a:r>
                    </a:p>
                    <a:p>
                      <a:r>
                        <a:rPr lang="en-GB" sz="1000" u="none" dirty="0"/>
                        <a:t>Togetherness</a:t>
                      </a:r>
                    </a:p>
                    <a:p>
                      <a:r>
                        <a:rPr lang="en-GB" sz="1000" u="none" dirty="0"/>
                        <a:t>Love </a:t>
                      </a:r>
                    </a:p>
                  </a:txBody>
                  <a:tcPr/>
                </a:tc>
                <a:tc>
                  <a:txBody>
                    <a:bodyPr/>
                    <a:lstStyle/>
                    <a:p>
                      <a:r>
                        <a:rPr lang="en-GB" sz="1000" u="sng" dirty="0"/>
                        <a:t>What I will know by the end of the unit</a:t>
                      </a:r>
                    </a:p>
                    <a:p>
                      <a:r>
                        <a:rPr lang="en-GB" sz="1000" u="none" dirty="0"/>
                        <a:t>I will know that not every family is the same. That there are similarities and differences to peoples homes and schools around the world. </a:t>
                      </a:r>
                    </a:p>
                    <a:p>
                      <a:endParaRPr lang="en-GB" sz="1000" u="none" dirty="0"/>
                    </a:p>
                  </a:txBody>
                  <a:tcPr/>
                </a:tc>
                <a:extLst>
                  <a:ext uri="{0D108BD9-81ED-4DB2-BD59-A6C34878D82A}">
                    <a16:rowId xmlns:a16="http://schemas.microsoft.com/office/drawing/2014/main" val="339527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8446794"/>
              </p:ext>
            </p:extLst>
          </p:nvPr>
        </p:nvGraphicFramePr>
        <p:xfrm>
          <a:off x="4176410" y="3645447"/>
          <a:ext cx="3839180" cy="3125544"/>
        </p:xfrm>
        <a:graphic>
          <a:graphicData uri="http://schemas.openxmlformats.org/drawingml/2006/table">
            <a:tbl>
              <a:tblPr firstRow="1" bandRow="1">
                <a:tableStyleId>{F5AB1C69-6EDB-4FF4-983F-18BD219EF322}</a:tableStyleId>
              </a:tblPr>
              <a:tblGrid>
                <a:gridCol w="1703690">
                  <a:extLst>
                    <a:ext uri="{9D8B030D-6E8A-4147-A177-3AD203B41FA5}">
                      <a16:colId xmlns:a16="http://schemas.microsoft.com/office/drawing/2014/main" val="1195867810"/>
                    </a:ext>
                  </a:extLst>
                </a:gridCol>
                <a:gridCol w="2135490">
                  <a:extLst>
                    <a:ext uri="{9D8B030D-6E8A-4147-A177-3AD203B41FA5}">
                      <a16:colId xmlns:a16="http://schemas.microsoft.com/office/drawing/2014/main" val="2453771901"/>
                    </a:ext>
                  </a:extLst>
                </a:gridCol>
              </a:tblGrid>
              <a:tr h="319499">
                <a:tc gridSpan="2">
                  <a:txBody>
                    <a:bodyPr/>
                    <a:lstStyle/>
                    <a:p>
                      <a:r>
                        <a:rPr lang="en-GB" sz="1600" dirty="0"/>
                        <a:t>Design Technology</a:t>
                      </a:r>
                    </a:p>
                  </a:txBody>
                  <a:tcPr/>
                </a:tc>
                <a:tc hMerge="1">
                  <a:txBody>
                    <a:bodyPr/>
                    <a:lstStyle/>
                    <a:p>
                      <a:endParaRPr lang="en-GB"/>
                    </a:p>
                  </a:txBody>
                  <a:tcPr/>
                </a:tc>
                <a:extLst>
                  <a:ext uri="{0D108BD9-81ED-4DB2-BD59-A6C34878D82A}">
                    <a16:rowId xmlns:a16="http://schemas.microsoft.com/office/drawing/2014/main" val="1777106793"/>
                  </a:ext>
                </a:extLst>
              </a:tr>
              <a:tr h="1539404">
                <a:tc>
                  <a:txBody>
                    <a:bodyPr/>
                    <a:lstStyle/>
                    <a:p>
                      <a:r>
                        <a:rPr lang="en-GB" sz="1000" u="sng" dirty="0"/>
                        <a:t>What I should already know</a:t>
                      </a:r>
                    </a:p>
                    <a:p>
                      <a:r>
                        <a:rPr lang="en-GB" sz="1000" u="none" dirty="0"/>
                        <a:t>I should have experience with modelling with play doh.</a:t>
                      </a:r>
                    </a:p>
                    <a:p>
                      <a:r>
                        <a:rPr lang="en-GB" sz="1000" u="none" dirty="0"/>
                        <a:t>Have previous experience of manipulating materials to achieve a planned effect. </a:t>
                      </a:r>
                    </a:p>
                    <a:p>
                      <a:r>
                        <a:rPr lang="en-GB" sz="1000" u="none" dirty="0"/>
                        <a:t>I will have constructed with a purpose in mind. </a:t>
                      </a:r>
                    </a:p>
                    <a:p>
                      <a:endParaRPr lang="en-GB" sz="1000" u="none" dirty="0"/>
                    </a:p>
                  </a:txBody>
                  <a:tcPr/>
                </a:tc>
                <a:tc>
                  <a:txBody>
                    <a:bodyPr/>
                    <a:lstStyle/>
                    <a:p>
                      <a:r>
                        <a:rPr lang="en-GB" sz="1000" u="sng" dirty="0"/>
                        <a:t>The Journey</a:t>
                      </a:r>
                    </a:p>
                    <a:p>
                      <a:r>
                        <a:rPr lang="en-GB" sz="1000" u="none" dirty="0"/>
                        <a:t>We will  design, make and evaluate our own clay animals. </a:t>
                      </a:r>
                    </a:p>
                    <a:p>
                      <a:r>
                        <a:rPr lang="en-GB" sz="1000" u="none" dirty="0"/>
                        <a:t>We will  be constructing our own animal masks . </a:t>
                      </a:r>
                    </a:p>
                  </a:txBody>
                  <a:tcPr/>
                </a:tc>
                <a:extLst>
                  <a:ext uri="{0D108BD9-81ED-4DB2-BD59-A6C34878D82A}">
                    <a16:rowId xmlns:a16="http://schemas.microsoft.com/office/drawing/2014/main" val="1549424996"/>
                  </a:ext>
                </a:extLst>
              </a:tr>
              <a:tr h="1174824">
                <a:tc>
                  <a:txBody>
                    <a:bodyPr/>
                    <a:lstStyle/>
                    <a:p>
                      <a:r>
                        <a:rPr lang="en-GB" sz="1000" u="sng" dirty="0"/>
                        <a:t>Key Vocabulary</a:t>
                      </a:r>
                    </a:p>
                    <a:p>
                      <a:r>
                        <a:rPr lang="en-GB" sz="1000" u="none" dirty="0"/>
                        <a:t>Clay</a:t>
                      </a:r>
                    </a:p>
                    <a:p>
                      <a:r>
                        <a:rPr lang="en-GB" sz="1000" u="none" dirty="0"/>
                        <a:t>Evaluate</a:t>
                      </a:r>
                    </a:p>
                    <a:p>
                      <a:r>
                        <a:rPr lang="en-GB" sz="1000" u="none" dirty="0"/>
                        <a:t>Construct</a:t>
                      </a:r>
                    </a:p>
                    <a:p>
                      <a:r>
                        <a:rPr lang="en-GB" sz="1000" u="none" dirty="0"/>
                        <a:t>Materials</a:t>
                      </a:r>
                    </a:p>
                    <a:p>
                      <a:r>
                        <a:rPr lang="en-GB" sz="1000" u="none" dirty="0"/>
                        <a:t>Design</a:t>
                      </a:r>
                    </a:p>
                    <a:p>
                      <a:r>
                        <a:rPr lang="en-GB" sz="1000" u="none" dirty="0"/>
                        <a:t>Sculpting </a:t>
                      </a:r>
                    </a:p>
                  </a:txBody>
                  <a:tcPr/>
                </a:tc>
                <a:tc>
                  <a:txBody>
                    <a:bodyPr/>
                    <a:lstStyle/>
                    <a:p>
                      <a:r>
                        <a:rPr lang="en-GB" sz="1000" u="sng" dirty="0"/>
                        <a:t>What I will know by the end of the unit</a:t>
                      </a:r>
                    </a:p>
                    <a:p>
                      <a:r>
                        <a:rPr lang="en-GB" sz="1000" u="none" dirty="0"/>
                        <a:t>I will understand the process of designing making and evaluating my own product. I will have built on my previous experience of constructing and manipulating materials.</a:t>
                      </a:r>
                    </a:p>
                  </a:txBody>
                  <a:tcPr/>
                </a:tc>
                <a:extLst>
                  <a:ext uri="{0D108BD9-81ED-4DB2-BD59-A6C34878D82A}">
                    <a16:rowId xmlns:a16="http://schemas.microsoft.com/office/drawing/2014/main" val="2423214281"/>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3459444339"/>
              </p:ext>
            </p:extLst>
          </p:nvPr>
        </p:nvGraphicFramePr>
        <p:xfrm>
          <a:off x="4131543" y="144900"/>
          <a:ext cx="3839180" cy="3280344"/>
        </p:xfrm>
        <a:graphic>
          <a:graphicData uri="http://schemas.openxmlformats.org/drawingml/2006/table">
            <a:tbl>
              <a:tblPr firstRow="1" bandRow="1">
                <a:tableStyleId>{00A15C55-8517-42AA-B614-E9B94910E393}</a:tableStyleId>
              </a:tblPr>
              <a:tblGrid>
                <a:gridCol w="1919590">
                  <a:extLst>
                    <a:ext uri="{9D8B030D-6E8A-4147-A177-3AD203B41FA5}">
                      <a16:colId xmlns:a16="http://schemas.microsoft.com/office/drawing/2014/main" val="855750989"/>
                    </a:ext>
                  </a:extLst>
                </a:gridCol>
                <a:gridCol w="1919590">
                  <a:extLst>
                    <a:ext uri="{9D8B030D-6E8A-4147-A177-3AD203B41FA5}">
                      <a16:colId xmlns:a16="http://schemas.microsoft.com/office/drawing/2014/main" val="403854330"/>
                    </a:ext>
                  </a:extLst>
                </a:gridCol>
              </a:tblGrid>
              <a:tr h="506664">
                <a:tc gridSpan="2">
                  <a:txBody>
                    <a:bodyPr/>
                    <a:lstStyle/>
                    <a:p>
                      <a:r>
                        <a:rPr lang="en-GB" sz="1600" dirty="0"/>
                        <a:t>RE</a:t>
                      </a:r>
                    </a:p>
                  </a:txBody>
                  <a:tcPr>
                    <a:solidFill>
                      <a:srgbClr val="E85318"/>
                    </a:solidFill>
                  </a:tcPr>
                </a:tc>
                <a:tc hMerge="1">
                  <a:txBody>
                    <a:bodyPr/>
                    <a:lstStyle/>
                    <a:p>
                      <a:endParaRPr lang="en-GB"/>
                    </a:p>
                  </a:txBody>
                  <a:tcPr/>
                </a:tc>
                <a:extLst>
                  <a:ext uri="{0D108BD9-81ED-4DB2-BD59-A6C34878D82A}">
                    <a16:rowId xmlns:a16="http://schemas.microsoft.com/office/drawing/2014/main" val="2164382239"/>
                  </a:ext>
                </a:extLst>
              </a:tr>
              <a:tr h="1031571">
                <a:tc>
                  <a:txBody>
                    <a:bodyPr/>
                    <a:lstStyle/>
                    <a:p>
                      <a:r>
                        <a:rPr lang="en-GB" sz="1000" u="sng" dirty="0"/>
                        <a:t>What I should already know</a:t>
                      </a:r>
                    </a:p>
                    <a:p>
                      <a:r>
                        <a:rPr lang="en-GB" sz="1000" u="none" dirty="0"/>
                        <a:t>What makes us special and why.</a:t>
                      </a:r>
                    </a:p>
                    <a:p>
                      <a:r>
                        <a:rPr lang="en-GB" sz="1000" u="none" dirty="0"/>
                        <a:t>What a church looks like and why people might visit a place of worship</a:t>
                      </a:r>
                    </a:p>
                    <a:p>
                      <a:endParaRPr lang="en-GB" sz="1000" u="none" dirty="0"/>
                    </a:p>
                    <a:p>
                      <a:endParaRPr lang="en-GB" sz="1000" u="sng" dirty="0"/>
                    </a:p>
                  </a:txBody>
                  <a:tcPr>
                    <a:solidFill>
                      <a:srgbClr val="FF9966">
                        <a:alpha val="63922"/>
                      </a:srgbClr>
                    </a:solidFill>
                  </a:tcPr>
                </a:tc>
                <a:tc>
                  <a:txBody>
                    <a:bodyPr/>
                    <a:lstStyle/>
                    <a:p>
                      <a:r>
                        <a:rPr lang="en-GB" sz="1000" u="sng" dirty="0"/>
                        <a:t>The Journey</a:t>
                      </a:r>
                    </a:p>
                    <a:p>
                      <a:r>
                        <a:rPr lang="en-GB" sz="1000" u="none" dirty="0"/>
                        <a:t>We will visit our local church to celebrate the harvest festival.</a:t>
                      </a:r>
                    </a:p>
                    <a:p>
                      <a:r>
                        <a:rPr lang="en-GB" sz="1000" u="none" dirty="0"/>
                        <a:t>We will recap key aspects of Christianity.  </a:t>
                      </a:r>
                    </a:p>
                    <a:p>
                      <a:endParaRPr lang="en-GB" sz="1000" u="none" dirty="0"/>
                    </a:p>
                  </a:txBody>
                  <a:tcPr>
                    <a:solidFill>
                      <a:srgbClr val="FF9966">
                        <a:alpha val="63922"/>
                      </a:srgbClr>
                    </a:solidFill>
                  </a:tcPr>
                </a:tc>
                <a:extLst>
                  <a:ext uri="{0D108BD9-81ED-4DB2-BD59-A6C34878D82A}">
                    <a16:rowId xmlns:a16="http://schemas.microsoft.com/office/drawing/2014/main" val="4026175623"/>
                  </a:ext>
                </a:extLst>
              </a:tr>
              <a:tr h="1438771">
                <a:tc>
                  <a:txBody>
                    <a:bodyPr/>
                    <a:lstStyle/>
                    <a:p>
                      <a:r>
                        <a:rPr lang="en-GB" sz="1000" u="sng" dirty="0"/>
                        <a:t>Key Vocabulary</a:t>
                      </a:r>
                    </a:p>
                    <a:p>
                      <a:r>
                        <a:rPr lang="en-GB" sz="1100" b="0" i="0" kern="1200" dirty="0">
                          <a:solidFill>
                            <a:schemeClr val="dk1"/>
                          </a:solidFill>
                          <a:effectLst/>
                          <a:latin typeface="+mn-lt"/>
                          <a:ea typeface="+mn-ea"/>
                          <a:cs typeface="+mn-cs"/>
                        </a:rPr>
                        <a:t>Place of worship </a:t>
                      </a:r>
                    </a:p>
                    <a:p>
                      <a:r>
                        <a:rPr lang="en-GB" sz="1100" b="0" i="0" kern="1200" dirty="0">
                          <a:solidFill>
                            <a:schemeClr val="dk1"/>
                          </a:solidFill>
                          <a:effectLst/>
                          <a:latin typeface="+mn-lt"/>
                          <a:ea typeface="+mn-ea"/>
                          <a:cs typeface="+mn-cs"/>
                        </a:rPr>
                        <a:t>Holy book </a:t>
                      </a:r>
                    </a:p>
                    <a:p>
                      <a:r>
                        <a:rPr lang="en-GB" sz="1100" b="0" i="0" kern="1200" dirty="0">
                          <a:solidFill>
                            <a:schemeClr val="dk1"/>
                          </a:solidFill>
                          <a:effectLst/>
                          <a:latin typeface="+mn-lt"/>
                          <a:ea typeface="+mn-ea"/>
                          <a:cs typeface="+mn-cs"/>
                        </a:rPr>
                        <a:t>Religious figures</a:t>
                      </a:r>
                    </a:p>
                    <a:p>
                      <a:r>
                        <a:rPr lang="en-GB" sz="1100" b="0" i="0" kern="1200" dirty="0">
                          <a:solidFill>
                            <a:schemeClr val="dk1"/>
                          </a:solidFill>
                          <a:effectLst/>
                          <a:latin typeface="+mn-lt"/>
                          <a:ea typeface="+mn-ea"/>
                          <a:cs typeface="+mn-cs"/>
                        </a:rPr>
                        <a:t>Festival</a:t>
                      </a:r>
                    </a:p>
                    <a:p>
                      <a:r>
                        <a:rPr lang="en-GB" sz="1100" b="0" i="0" u="none" kern="1200" dirty="0">
                          <a:solidFill>
                            <a:schemeClr val="dk1"/>
                          </a:solidFill>
                          <a:effectLst/>
                          <a:latin typeface="+mn-lt"/>
                          <a:ea typeface="+mn-ea"/>
                          <a:cs typeface="+mn-cs"/>
                        </a:rPr>
                        <a:t>Church</a:t>
                      </a:r>
                    </a:p>
                    <a:p>
                      <a:r>
                        <a:rPr lang="en-GB" sz="1100" b="0" i="0" u="none" kern="1200" dirty="0">
                          <a:solidFill>
                            <a:schemeClr val="dk1"/>
                          </a:solidFill>
                          <a:effectLst/>
                          <a:latin typeface="+mn-lt"/>
                          <a:ea typeface="+mn-ea"/>
                          <a:cs typeface="+mn-cs"/>
                        </a:rPr>
                        <a:t>Christianity</a:t>
                      </a:r>
                      <a:endParaRPr lang="en-GB" sz="1100" u="none" dirty="0"/>
                    </a:p>
                  </a:txBody>
                  <a:tcPr>
                    <a:solidFill>
                      <a:srgbClr val="FF9966">
                        <a:alpha val="63922"/>
                      </a:srgbClr>
                    </a:solidFill>
                  </a:tcPr>
                </a:tc>
                <a:tc>
                  <a:txBody>
                    <a:bodyPr/>
                    <a:lstStyle/>
                    <a:p>
                      <a:r>
                        <a:rPr lang="en-GB" sz="1000" u="sng" dirty="0"/>
                        <a:t>What I will know by the end of the unit</a:t>
                      </a:r>
                    </a:p>
                    <a:p>
                      <a:r>
                        <a:rPr lang="en-GB" sz="1000" u="none" dirty="0"/>
                        <a:t>Why people go to a place of worship</a:t>
                      </a:r>
                    </a:p>
                    <a:p>
                      <a:r>
                        <a:rPr lang="en-GB" sz="1000" u="none" dirty="0"/>
                        <a:t>Understand key aspects of Christianity.</a:t>
                      </a:r>
                    </a:p>
                    <a:p>
                      <a:r>
                        <a:rPr lang="en-GB" sz="1000" u="none" dirty="0"/>
                        <a:t>I  will have first hand experience of visiting a church for a festival.  </a:t>
                      </a:r>
                    </a:p>
                    <a:p>
                      <a:endParaRPr lang="en-GB" sz="1000" u="sng" dirty="0"/>
                    </a:p>
                    <a:p>
                      <a:endParaRPr lang="en-GB" sz="1000" u="sng" dirty="0"/>
                    </a:p>
                  </a:txBody>
                  <a:tcPr>
                    <a:solidFill>
                      <a:srgbClr val="FF9966">
                        <a:alpha val="63922"/>
                      </a:srgbClr>
                    </a:solidFill>
                  </a:tcPr>
                </a:tc>
                <a:extLst>
                  <a:ext uri="{0D108BD9-81ED-4DB2-BD59-A6C34878D82A}">
                    <a16:rowId xmlns:a16="http://schemas.microsoft.com/office/drawing/2014/main" val="3395270011"/>
                  </a:ext>
                </a:extLst>
              </a:tr>
            </a:tbl>
          </a:graphicData>
        </a:graphic>
      </p:graphicFrame>
      <p:sp>
        <p:nvSpPr>
          <p:cNvPr id="13" name="Title 3">
            <a:extLst>
              <a:ext uri="{FF2B5EF4-FFF2-40B4-BE49-F238E27FC236}">
                <a16:creationId xmlns:a16="http://schemas.microsoft.com/office/drawing/2014/main" id="{67EDEEB3-56E7-473D-AA75-53C0727CDBCB}"/>
              </a:ext>
            </a:extLst>
          </p:cNvPr>
          <p:cNvSpPr txBox="1">
            <a:spLocks/>
          </p:cNvSpPr>
          <p:nvPr/>
        </p:nvSpPr>
        <p:spPr>
          <a:xfrm>
            <a:off x="2498969" y="3290246"/>
            <a:ext cx="8074313" cy="327456"/>
          </a:xfrm>
          <a:prstGeom prst="rect">
            <a:avLst/>
          </a:prstGeom>
          <a:solidFill>
            <a:schemeClr val="accent5">
              <a:lumMod val="40000"/>
              <a:lumOff val="60000"/>
            </a:schemeClr>
          </a:solidFill>
          <a:ln>
            <a:solidFill>
              <a:schemeClr val="accent5">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t>Knowledge Organiser – Autumn 1 2021, </a:t>
            </a:r>
            <a:r>
              <a:rPr lang="en-GB" sz="2400" b="1" dirty="0">
                <a:highlight>
                  <a:srgbClr val="5C5EC2"/>
                </a:highlight>
              </a:rPr>
              <a:t>At the Zoo Class 1 </a:t>
            </a:r>
          </a:p>
        </p:txBody>
      </p:sp>
      <p:graphicFrame>
        <p:nvGraphicFramePr>
          <p:cNvPr id="16" name="Table 15">
            <a:extLst>
              <a:ext uri="{FF2B5EF4-FFF2-40B4-BE49-F238E27FC236}">
                <a16:creationId xmlns:a16="http://schemas.microsoft.com/office/drawing/2014/main" id="{99BDB7FC-2C81-401F-840A-D5FA77DED5ED}"/>
              </a:ext>
            </a:extLst>
          </p:cNvPr>
          <p:cNvGraphicFramePr>
            <a:graphicFrameLocks noGrp="1"/>
          </p:cNvGraphicFramePr>
          <p:nvPr>
            <p:extLst>
              <p:ext uri="{D42A27DB-BD31-4B8C-83A1-F6EECF244321}">
                <p14:modId xmlns:p14="http://schemas.microsoft.com/office/powerpoint/2010/main" val="14322169"/>
              </p:ext>
            </p:extLst>
          </p:nvPr>
        </p:nvGraphicFramePr>
        <p:xfrm>
          <a:off x="8166960" y="3645445"/>
          <a:ext cx="3761512" cy="1965366"/>
        </p:xfrm>
        <a:graphic>
          <a:graphicData uri="http://schemas.openxmlformats.org/drawingml/2006/table">
            <a:tbl>
              <a:tblPr firstRow="1" bandRow="1">
                <a:tableStyleId>{21E4AEA4-8DFA-4A89-87EB-49C32662AFE0}</a:tableStyleId>
              </a:tblPr>
              <a:tblGrid>
                <a:gridCol w="3761512">
                  <a:extLst>
                    <a:ext uri="{9D8B030D-6E8A-4147-A177-3AD203B41FA5}">
                      <a16:colId xmlns:a16="http://schemas.microsoft.com/office/drawing/2014/main" val="1495017990"/>
                    </a:ext>
                  </a:extLst>
                </a:gridCol>
              </a:tblGrid>
              <a:tr h="410886">
                <a:tc>
                  <a:txBody>
                    <a:bodyPr/>
                    <a:lstStyle/>
                    <a:p>
                      <a:r>
                        <a:rPr lang="en-GB" sz="1600" dirty="0"/>
                        <a:t>MFL</a:t>
                      </a:r>
                    </a:p>
                  </a:txBody>
                  <a:tcPr>
                    <a:solidFill>
                      <a:srgbClr val="36E860"/>
                    </a:solidFill>
                  </a:tcPr>
                </a:tc>
                <a:extLst>
                  <a:ext uri="{0D108BD9-81ED-4DB2-BD59-A6C34878D82A}">
                    <a16:rowId xmlns:a16="http://schemas.microsoft.com/office/drawing/2014/main" val="2994901590"/>
                  </a:ext>
                </a:extLst>
              </a:tr>
              <a:tr h="1191943">
                <a:tc>
                  <a:txBody>
                    <a:bodyPr/>
                    <a:lstStyle/>
                    <a:p>
                      <a:r>
                        <a:rPr lang="en-GB" sz="1000" u="sng" baseline="0" dirty="0"/>
                        <a:t>Key Phrases</a:t>
                      </a:r>
                    </a:p>
                    <a:p>
                      <a:r>
                        <a:rPr lang="en-GB" sz="1400" baseline="0" dirty="0"/>
                        <a:t>Hello</a:t>
                      </a:r>
                    </a:p>
                    <a:p>
                      <a:r>
                        <a:rPr lang="en-GB" sz="1400" baseline="0" dirty="0"/>
                        <a:t>My name is…</a:t>
                      </a:r>
                    </a:p>
                    <a:p>
                      <a:r>
                        <a:rPr lang="en-GB" sz="1400" baseline="0" dirty="0"/>
                        <a:t>I am…. Years old. </a:t>
                      </a:r>
                    </a:p>
                    <a:p>
                      <a:r>
                        <a:rPr lang="en-GB" sz="1400" baseline="0" dirty="0"/>
                        <a:t>I live in…….</a:t>
                      </a:r>
                    </a:p>
                    <a:p>
                      <a:r>
                        <a:rPr lang="en-GB" sz="1400" baseline="0" dirty="0"/>
                        <a:t>I live with……</a:t>
                      </a:r>
                    </a:p>
                    <a:p>
                      <a:endParaRPr lang="en-GB" sz="1600" baseline="0" dirty="0"/>
                    </a:p>
                  </a:txBody>
                  <a:tcPr>
                    <a:solidFill>
                      <a:srgbClr val="94ECAB"/>
                    </a:solidFill>
                  </a:tcPr>
                </a:tc>
                <a:extLst>
                  <a:ext uri="{0D108BD9-81ED-4DB2-BD59-A6C34878D82A}">
                    <a16:rowId xmlns:a16="http://schemas.microsoft.com/office/drawing/2014/main" val="4175067309"/>
                  </a:ext>
                </a:extLst>
              </a:tr>
            </a:tbl>
          </a:graphicData>
        </a:graphic>
      </p:graphicFrame>
      <p:graphicFrame>
        <p:nvGraphicFramePr>
          <p:cNvPr id="17" name="Table 16">
            <a:extLst>
              <a:ext uri="{FF2B5EF4-FFF2-40B4-BE49-F238E27FC236}">
                <a16:creationId xmlns:a16="http://schemas.microsoft.com/office/drawing/2014/main" id="{6D5FC636-08CB-4F0D-87B4-F9E245B2C08D}"/>
              </a:ext>
            </a:extLst>
          </p:cNvPr>
          <p:cNvGraphicFramePr>
            <a:graphicFrameLocks noGrp="1"/>
          </p:cNvGraphicFramePr>
          <p:nvPr>
            <p:extLst>
              <p:ext uri="{D42A27DB-BD31-4B8C-83A1-F6EECF244321}">
                <p14:modId xmlns:p14="http://schemas.microsoft.com/office/powerpoint/2010/main" val="954571568"/>
              </p:ext>
            </p:extLst>
          </p:nvPr>
        </p:nvGraphicFramePr>
        <p:xfrm>
          <a:off x="8166960" y="165346"/>
          <a:ext cx="3928914" cy="3070041"/>
        </p:xfrm>
        <a:graphic>
          <a:graphicData uri="http://schemas.openxmlformats.org/drawingml/2006/table">
            <a:tbl>
              <a:tblPr firstRow="1" bandRow="1">
                <a:tableStyleId>{21E4AEA4-8DFA-4A89-87EB-49C32662AFE0}</a:tableStyleId>
              </a:tblPr>
              <a:tblGrid>
                <a:gridCol w="1789904">
                  <a:extLst>
                    <a:ext uri="{9D8B030D-6E8A-4147-A177-3AD203B41FA5}">
                      <a16:colId xmlns:a16="http://schemas.microsoft.com/office/drawing/2014/main" val="1495017990"/>
                    </a:ext>
                  </a:extLst>
                </a:gridCol>
                <a:gridCol w="2139010">
                  <a:extLst>
                    <a:ext uri="{9D8B030D-6E8A-4147-A177-3AD203B41FA5}">
                      <a16:colId xmlns:a16="http://schemas.microsoft.com/office/drawing/2014/main" val="1855451359"/>
                    </a:ext>
                  </a:extLst>
                </a:gridCol>
              </a:tblGrid>
              <a:tr h="329671">
                <a:tc gridSpan="2">
                  <a:txBody>
                    <a:bodyPr/>
                    <a:lstStyle/>
                    <a:p>
                      <a:r>
                        <a:rPr lang="en-GB" sz="1600" dirty="0"/>
                        <a:t>Art</a:t>
                      </a:r>
                    </a:p>
                  </a:txBody>
                  <a:tcPr>
                    <a:solidFill>
                      <a:srgbClr val="7030A0"/>
                    </a:solidFill>
                  </a:tcPr>
                </a:tc>
                <a:tc hMerge="1">
                  <a:txBody>
                    <a:bodyPr/>
                    <a:lstStyle/>
                    <a:p>
                      <a:endParaRPr lang="en-GB"/>
                    </a:p>
                  </a:txBody>
                  <a:tcPr/>
                </a:tc>
                <a:extLst>
                  <a:ext uri="{0D108BD9-81ED-4DB2-BD59-A6C34878D82A}">
                    <a16:rowId xmlns:a16="http://schemas.microsoft.com/office/drawing/2014/main" val="2994901590"/>
                  </a:ext>
                </a:extLst>
              </a:tr>
              <a:tr h="1271721">
                <a:tc>
                  <a:txBody>
                    <a:bodyPr/>
                    <a:lstStyle/>
                    <a:p>
                      <a:r>
                        <a:rPr lang="en-GB" sz="1000" u="sng" dirty="0"/>
                        <a:t>What I should already know</a:t>
                      </a:r>
                    </a:p>
                    <a:p>
                      <a:r>
                        <a:rPr lang="en-GB" sz="1000" u="none" dirty="0"/>
                        <a:t>Previous experience of  exploring a variety of materials, tools and techniques including  painting, collage and drawing. </a:t>
                      </a:r>
                    </a:p>
                    <a:p>
                      <a:endParaRPr lang="en-GB" sz="1000" u="none" dirty="0"/>
                    </a:p>
                  </a:txBody>
                  <a:tcPr>
                    <a:solidFill>
                      <a:srgbClr val="FFCCFF"/>
                    </a:solidFill>
                  </a:tcPr>
                </a:tc>
                <a:tc>
                  <a:txBody>
                    <a:bodyPr/>
                    <a:lstStyle/>
                    <a:p>
                      <a:r>
                        <a:rPr lang="en-GB" sz="1000" u="sng" dirty="0"/>
                        <a:t>The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mn-lt"/>
                          <a:ea typeface="+mn-ea"/>
                          <a:cs typeface="+mn-cs"/>
                        </a:rPr>
                        <a:t>We will use a range of materials creatively to design and make products. Learning about David Shepard and attempting out own wildlife art.</a:t>
                      </a:r>
                    </a:p>
                    <a:p>
                      <a:endParaRPr lang="en-GB" sz="1000" u="sng" dirty="0"/>
                    </a:p>
                  </a:txBody>
                  <a:tcPr>
                    <a:solidFill>
                      <a:srgbClr val="FFCCFF"/>
                    </a:solidFill>
                  </a:tcPr>
                </a:tc>
                <a:extLst>
                  <a:ext uri="{0D108BD9-81ED-4DB2-BD59-A6C34878D82A}">
                    <a16:rowId xmlns:a16="http://schemas.microsoft.com/office/drawing/2014/main" val="4175067309"/>
                  </a:ext>
                </a:extLst>
              </a:tr>
              <a:tr h="1438565">
                <a:tc>
                  <a:txBody>
                    <a:bodyPr/>
                    <a:lstStyle/>
                    <a:p>
                      <a:r>
                        <a:rPr lang="en-GB" sz="1000" u="sng" dirty="0"/>
                        <a:t>Key Vocabulary</a:t>
                      </a:r>
                      <a:endParaRPr lang="en-GB" sz="1000" u="none" dirty="0"/>
                    </a:p>
                    <a:p>
                      <a:r>
                        <a:rPr lang="en-GB" sz="1000" u="none" dirty="0"/>
                        <a:t>Artist</a:t>
                      </a:r>
                    </a:p>
                    <a:p>
                      <a:r>
                        <a:rPr lang="en-GB" sz="1000" u="none" dirty="0"/>
                        <a:t>Wildlife</a:t>
                      </a:r>
                    </a:p>
                    <a:p>
                      <a:r>
                        <a:rPr lang="en-GB" sz="1000" u="none" dirty="0"/>
                        <a:t>Collage</a:t>
                      </a:r>
                    </a:p>
                    <a:p>
                      <a:r>
                        <a:rPr lang="en-GB" sz="1000" u="none" dirty="0"/>
                        <a:t>Painting</a:t>
                      </a:r>
                    </a:p>
                    <a:p>
                      <a:r>
                        <a:rPr lang="en-GB" sz="1000" u="none" dirty="0"/>
                        <a:t>Drawing</a:t>
                      </a:r>
                    </a:p>
                    <a:p>
                      <a:r>
                        <a:rPr lang="en-GB" sz="1000" u="none" dirty="0"/>
                        <a:t>Collage</a:t>
                      </a:r>
                    </a:p>
                    <a:p>
                      <a:endParaRPr lang="en-GB" sz="1000" u="none" dirty="0"/>
                    </a:p>
                    <a:p>
                      <a:endParaRPr lang="en-GB" sz="1000" u="none" dirty="0"/>
                    </a:p>
                  </a:txBody>
                  <a:tcPr>
                    <a:solidFill>
                      <a:srgbClr val="FFCCFF"/>
                    </a:solidFill>
                  </a:tcPr>
                </a:tc>
                <a:tc>
                  <a:txBody>
                    <a:bodyPr/>
                    <a:lstStyle/>
                    <a:p>
                      <a:r>
                        <a:rPr lang="en-GB" sz="1000" u="sng" dirty="0"/>
                        <a:t>What I will know by the end of the unit</a:t>
                      </a:r>
                    </a:p>
                    <a:p>
                      <a:r>
                        <a:rPr lang="en-GB" sz="1000" u="none" dirty="0"/>
                        <a:t>I am able to recall facts about David Shepard the wildlife artist and have experience of his work. I will have had further opportunities to work creatively in a variety of different ways.</a:t>
                      </a:r>
                    </a:p>
                  </a:txBody>
                  <a:tcPr>
                    <a:solidFill>
                      <a:srgbClr val="FFCCFF"/>
                    </a:solidFill>
                  </a:tcPr>
                </a:tc>
                <a:extLst>
                  <a:ext uri="{0D108BD9-81ED-4DB2-BD59-A6C34878D82A}">
                    <a16:rowId xmlns:a16="http://schemas.microsoft.com/office/drawing/2014/main" val="1629567815"/>
                  </a:ext>
                </a:extLst>
              </a:tr>
            </a:tbl>
          </a:graphicData>
        </a:graphic>
      </p:graphicFrame>
      <p:graphicFrame>
        <p:nvGraphicFramePr>
          <p:cNvPr id="18" name="Table 17">
            <a:extLst>
              <a:ext uri="{FF2B5EF4-FFF2-40B4-BE49-F238E27FC236}">
                <a16:creationId xmlns:a16="http://schemas.microsoft.com/office/drawing/2014/main" id="{B1FDAF75-245D-4454-B58D-8EC8CB1AA667}"/>
              </a:ext>
            </a:extLst>
          </p:cNvPr>
          <p:cNvGraphicFramePr>
            <a:graphicFrameLocks noGrp="1"/>
          </p:cNvGraphicFramePr>
          <p:nvPr>
            <p:extLst>
              <p:ext uri="{D42A27DB-BD31-4B8C-83A1-F6EECF244321}">
                <p14:modId xmlns:p14="http://schemas.microsoft.com/office/powerpoint/2010/main" val="2761771585"/>
              </p:ext>
            </p:extLst>
          </p:nvPr>
        </p:nvGraphicFramePr>
        <p:xfrm>
          <a:off x="8166961" y="5322675"/>
          <a:ext cx="3761512" cy="1356500"/>
        </p:xfrm>
        <a:graphic>
          <a:graphicData uri="http://schemas.openxmlformats.org/drawingml/2006/table">
            <a:tbl>
              <a:tblPr firstRow="1" bandRow="1">
                <a:tableStyleId>{21E4AEA4-8DFA-4A89-87EB-49C32662AFE0}</a:tableStyleId>
              </a:tblPr>
              <a:tblGrid>
                <a:gridCol w="3761512">
                  <a:extLst>
                    <a:ext uri="{9D8B030D-6E8A-4147-A177-3AD203B41FA5}">
                      <a16:colId xmlns:a16="http://schemas.microsoft.com/office/drawing/2014/main" val="1495017990"/>
                    </a:ext>
                  </a:extLst>
                </a:gridCol>
              </a:tblGrid>
              <a:tr h="350082">
                <a:tc>
                  <a:txBody>
                    <a:bodyPr/>
                    <a:lstStyle/>
                    <a:p>
                      <a:r>
                        <a:rPr lang="en-GB" sz="1600" dirty="0"/>
                        <a:t>PE</a:t>
                      </a:r>
                    </a:p>
                  </a:txBody>
                  <a:tcPr>
                    <a:solidFill>
                      <a:srgbClr val="5C5EC2"/>
                    </a:solidFill>
                  </a:tcPr>
                </a:tc>
                <a:extLst>
                  <a:ext uri="{0D108BD9-81ED-4DB2-BD59-A6C34878D82A}">
                    <a16:rowId xmlns:a16="http://schemas.microsoft.com/office/drawing/2014/main" val="2994901590"/>
                  </a:ext>
                </a:extLst>
              </a:tr>
              <a:tr h="1006418">
                <a:tc>
                  <a:txBody>
                    <a:bodyPr/>
                    <a:lstStyle/>
                    <a:p>
                      <a:r>
                        <a:rPr lang="en-GB" sz="1000" u="sng" baseline="0" dirty="0"/>
                        <a:t>Key skills</a:t>
                      </a:r>
                    </a:p>
                    <a:p>
                      <a:r>
                        <a:rPr lang="en-GB" sz="1000" u="none" baseline="0" dirty="0"/>
                        <a:t>Participating in a team sport (basketball).                         </a:t>
                      </a:r>
                    </a:p>
                    <a:p>
                      <a:r>
                        <a:rPr lang="en-GB" sz="1000" u="none" baseline="0" dirty="0"/>
                        <a:t>Develop attacking and defending skills.</a:t>
                      </a:r>
                    </a:p>
                    <a:p>
                      <a:r>
                        <a:rPr lang="en-GB" sz="1000" u="none" baseline="0" dirty="0"/>
                        <a:t>Develop balance, agility and co-ordination skills.</a:t>
                      </a:r>
                    </a:p>
                    <a:p>
                      <a:r>
                        <a:rPr lang="en-GB" sz="1000" u="none" baseline="0" dirty="0"/>
                        <a:t>Master basic movements e.g. running, jumping, throwing and catching within a range of activities. </a:t>
                      </a:r>
                    </a:p>
                  </a:txBody>
                  <a:tcPr>
                    <a:solidFill>
                      <a:srgbClr val="B2A6F8"/>
                    </a:solidFill>
                  </a:tcPr>
                </a:tc>
                <a:extLst>
                  <a:ext uri="{0D108BD9-81ED-4DB2-BD59-A6C34878D82A}">
                    <a16:rowId xmlns:a16="http://schemas.microsoft.com/office/drawing/2014/main" val="4175067309"/>
                  </a:ext>
                </a:extLst>
              </a:tr>
            </a:tbl>
          </a:graphicData>
        </a:graphic>
      </p:graphicFrame>
      <p:pic>
        <p:nvPicPr>
          <p:cNvPr id="3" name="Picture 2" descr="An elephant in the wild&#10;&#10;Description automatically generated with low confidence">
            <a:extLst>
              <a:ext uri="{FF2B5EF4-FFF2-40B4-BE49-F238E27FC236}">
                <a16:creationId xmlns:a16="http://schemas.microsoft.com/office/drawing/2014/main" id="{1533AEF8-DBFB-4F83-ADA6-36813201D251}"/>
              </a:ext>
            </a:extLst>
          </p:cNvPr>
          <p:cNvPicPr>
            <a:picLocks noChangeAspect="1"/>
          </p:cNvPicPr>
          <p:nvPr/>
        </p:nvPicPr>
        <p:blipFill>
          <a:blip r:embed="rId2"/>
          <a:stretch>
            <a:fillRect/>
          </a:stretch>
        </p:blipFill>
        <p:spPr>
          <a:xfrm>
            <a:off x="9004512" y="2089655"/>
            <a:ext cx="854337" cy="862680"/>
          </a:xfrm>
          <a:prstGeom prst="rect">
            <a:avLst/>
          </a:prstGeom>
        </p:spPr>
      </p:pic>
      <p:pic>
        <p:nvPicPr>
          <p:cNvPr id="5" name="Picture 4" descr="A picture containing indoor, cluttered, fresh&#10;&#10;Description automatically generated">
            <a:extLst>
              <a:ext uri="{FF2B5EF4-FFF2-40B4-BE49-F238E27FC236}">
                <a16:creationId xmlns:a16="http://schemas.microsoft.com/office/drawing/2014/main" id="{F8313B79-E222-4C81-BBE0-76D1DEA44B39}"/>
              </a:ext>
            </a:extLst>
          </p:cNvPr>
          <p:cNvPicPr>
            <a:picLocks noChangeAspect="1"/>
          </p:cNvPicPr>
          <p:nvPr/>
        </p:nvPicPr>
        <p:blipFill>
          <a:blip r:embed="rId3"/>
          <a:stretch>
            <a:fillRect/>
          </a:stretch>
        </p:blipFill>
        <p:spPr>
          <a:xfrm>
            <a:off x="5165332" y="2120900"/>
            <a:ext cx="888878" cy="865648"/>
          </a:xfrm>
          <a:prstGeom prst="rect">
            <a:avLst/>
          </a:prstGeom>
        </p:spPr>
      </p:pic>
      <p:pic>
        <p:nvPicPr>
          <p:cNvPr id="10" name="Picture 9" descr="A group of children posing for a photo&#10;&#10;Description automatically generated with low confidence">
            <a:extLst>
              <a:ext uri="{FF2B5EF4-FFF2-40B4-BE49-F238E27FC236}">
                <a16:creationId xmlns:a16="http://schemas.microsoft.com/office/drawing/2014/main" id="{CEB3B154-A1B5-441B-A64E-03E3FF17FCEE}"/>
              </a:ext>
            </a:extLst>
          </p:cNvPr>
          <p:cNvPicPr>
            <a:picLocks noChangeAspect="1"/>
          </p:cNvPicPr>
          <p:nvPr/>
        </p:nvPicPr>
        <p:blipFill>
          <a:blip r:embed="rId4"/>
          <a:stretch>
            <a:fillRect/>
          </a:stretch>
        </p:blipFill>
        <p:spPr>
          <a:xfrm>
            <a:off x="960238" y="2307262"/>
            <a:ext cx="1137491" cy="778024"/>
          </a:xfrm>
          <a:prstGeom prst="rect">
            <a:avLst/>
          </a:prstGeom>
        </p:spPr>
      </p:pic>
      <p:pic>
        <p:nvPicPr>
          <p:cNvPr id="14" name="Picture 13" descr="A toothbrush and toothpaste&#10;&#10;Description automatically generated with low confidence">
            <a:extLst>
              <a:ext uri="{FF2B5EF4-FFF2-40B4-BE49-F238E27FC236}">
                <a16:creationId xmlns:a16="http://schemas.microsoft.com/office/drawing/2014/main" id="{2CE3A8C3-67E6-4DDE-8297-675CC0C387C5}"/>
              </a:ext>
            </a:extLst>
          </p:cNvPr>
          <p:cNvPicPr>
            <a:picLocks noChangeAspect="1"/>
          </p:cNvPicPr>
          <p:nvPr/>
        </p:nvPicPr>
        <p:blipFill>
          <a:blip r:embed="rId5"/>
          <a:stretch>
            <a:fillRect/>
          </a:stretch>
        </p:blipFill>
        <p:spPr>
          <a:xfrm>
            <a:off x="898116" y="5635450"/>
            <a:ext cx="1117600" cy="83820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27813360-2B43-476A-BED9-4BFD5DC3C8F9}"/>
              </a:ext>
            </a:extLst>
          </p:cNvPr>
          <p:cNvPicPr>
            <a:picLocks noChangeAspect="1"/>
          </p:cNvPicPr>
          <p:nvPr/>
        </p:nvPicPr>
        <p:blipFill>
          <a:blip r:embed="rId6"/>
          <a:stretch>
            <a:fillRect/>
          </a:stretch>
        </p:blipFill>
        <p:spPr>
          <a:xfrm>
            <a:off x="7077522" y="4743731"/>
            <a:ext cx="578944" cy="578944"/>
          </a:xfrm>
          <a:prstGeom prst="rect">
            <a:avLst/>
          </a:prstGeom>
        </p:spPr>
      </p:pic>
      <p:pic>
        <p:nvPicPr>
          <p:cNvPr id="21" name="Picture 20" descr="Logo&#10;&#10;Description automatically generated">
            <a:extLst>
              <a:ext uri="{FF2B5EF4-FFF2-40B4-BE49-F238E27FC236}">
                <a16:creationId xmlns:a16="http://schemas.microsoft.com/office/drawing/2014/main" id="{56D7764E-B65F-46D9-9CCF-496950B1F38F}"/>
              </a:ext>
            </a:extLst>
          </p:cNvPr>
          <p:cNvPicPr>
            <a:picLocks noChangeAspect="1"/>
          </p:cNvPicPr>
          <p:nvPr/>
        </p:nvPicPr>
        <p:blipFill>
          <a:blip r:embed="rId7"/>
          <a:stretch>
            <a:fillRect/>
          </a:stretch>
        </p:blipFill>
        <p:spPr>
          <a:xfrm>
            <a:off x="9742487" y="4121036"/>
            <a:ext cx="2063195" cy="1187767"/>
          </a:xfrm>
          <a:prstGeom prst="rect">
            <a:avLst/>
          </a:prstGeom>
        </p:spPr>
      </p:pic>
      <p:pic>
        <p:nvPicPr>
          <p:cNvPr id="23" name="Picture 22" descr="A basketball on a white background&#10;&#10;Description automatically generated with medium confidence">
            <a:extLst>
              <a:ext uri="{FF2B5EF4-FFF2-40B4-BE49-F238E27FC236}">
                <a16:creationId xmlns:a16="http://schemas.microsoft.com/office/drawing/2014/main" id="{C5F4381D-AD19-44F1-BAE6-A8B3DE3C0253}"/>
              </a:ext>
            </a:extLst>
          </p:cNvPr>
          <p:cNvPicPr>
            <a:picLocks noChangeAspect="1"/>
          </p:cNvPicPr>
          <p:nvPr/>
        </p:nvPicPr>
        <p:blipFill>
          <a:blip r:embed="rId8"/>
          <a:stretch>
            <a:fillRect/>
          </a:stretch>
        </p:blipFill>
        <p:spPr>
          <a:xfrm>
            <a:off x="10961259" y="5738774"/>
            <a:ext cx="468741" cy="459580"/>
          </a:xfrm>
          <a:prstGeom prst="rect">
            <a:avLst/>
          </a:prstGeom>
        </p:spPr>
      </p:pic>
    </p:spTree>
    <p:extLst>
      <p:ext uri="{BB962C8B-B14F-4D97-AF65-F5344CB8AC3E}">
        <p14:creationId xmlns:p14="http://schemas.microsoft.com/office/powerpoint/2010/main" val="3895805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12762</TotalTime>
  <Words>1240</Words>
  <Application>Microsoft Office PowerPoint</Application>
  <PresentationFormat>Widescreen</PresentationFormat>
  <Paragraphs>180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Knowledge Organiser – Autumn 1 2021, Topic name and class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20 – Tomorrow’s World</dc:title>
  <dc:creator>atoon</dc:creator>
  <cp:lastModifiedBy>klitchfield</cp:lastModifiedBy>
  <cp:revision>23</cp:revision>
  <cp:lastPrinted>2021-06-22T10:58:43Z</cp:lastPrinted>
  <dcterms:created xsi:type="dcterms:W3CDTF">2021-06-17T12:54:55Z</dcterms:created>
  <dcterms:modified xsi:type="dcterms:W3CDTF">2022-01-07T09:22:39Z</dcterms:modified>
</cp:coreProperties>
</file>