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A6F8"/>
    <a:srgbClr val="5C5EC2"/>
    <a:srgbClr val="94ECAB"/>
    <a:srgbClr val="CEF8EE"/>
    <a:srgbClr val="36E860"/>
    <a:srgbClr val="FF9966"/>
    <a:srgbClr val="E85318"/>
    <a:srgbClr val="CCFCF1"/>
    <a:srgbClr val="1CE4D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0F8906-0DB4-404C-9C20-6B1176C018CF}"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372019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0F8906-0DB4-404C-9C20-6B1176C018CF}"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337653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0F8906-0DB4-404C-9C20-6B1176C018CF}"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3515154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0F8906-0DB4-404C-9C20-6B1176C018CF}"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161643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0F8906-0DB4-404C-9C20-6B1176C018CF}"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4113319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40F8906-0DB4-404C-9C20-6B1176C018CF}"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117762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40F8906-0DB4-404C-9C20-6B1176C018CF}" type="datetimeFigureOut">
              <a:rPr lang="en-GB" smtClean="0"/>
              <a:t>06/01/2022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351552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0F8906-0DB4-404C-9C20-6B1176C018CF}" type="datetimeFigureOut">
              <a:rPr lang="en-GB" smtClean="0"/>
              <a:t>06/01/2022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2168780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F8906-0DB4-404C-9C20-6B1176C018CF}" type="datetimeFigureOut">
              <a:rPr lang="en-GB" smtClean="0"/>
              <a:t>06/01/2022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5623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0F8906-0DB4-404C-9C20-6B1176C018CF}"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3196053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0F8906-0DB4-404C-9C20-6B1176C018CF}"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4A1DC1-19FA-4B5C-A3F5-BFCC9AE59627}" type="slidenum">
              <a:rPr lang="en-GB" smtClean="0"/>
              <a:t>‹#›</a:t>
            </a:fld>
            <a:endParaRPr lang="en-GB"/>
          </a:p>
        </p:txBody>
      </p:sp>
    </p:spTree>
    <p:extLst>
      <p:ext uri="{BB962C8B-B14F-4D97-AF65-F5344CB8AC3E}">
        <p14:creationId xmlns:p14="http://schemas.microsoft.com/office/powerpoint/2010/main" val="3311413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F8906-0DB4-404C-9C20-6B1176C018CF}" type="datetimeFigureOut">
              <a:rPr lang="en-GB" smtClean="0"/>
              <a:t>06/01/2022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1DC1-19FA-4B5C-A3F5-BFCC9AE59627}" type="slidenum">
              <a:rPr lang="en-GB" smtClean="0"/>
              <a:t>‹#›</a:t>
            </a:fld>
            <a:endParaRPr lang="en-GB"/>
          </a:p>
        </p:txBody>
      </p:sp>
    </p:spTree>
    <p:extLst>
      <p:ext uri="{BB962C8B-B14F-4D97-AF65-F5344CB8AC3E}">
        <p14:creationId xmlns:p14="http://schemas.microsoft.com/office/powerpoint/2010/main" val="4276114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29896" y="2981222"/>
            <a:ext cx="8074313" cy="327456"/>
          </a:xfrm>
          <a:solidFill>
            <a:schemeClr val="accent5">
              <a:lumMod val="40000"/>
              <a:lumOff val="60000"/>
            </a:schemeClr>
          </a:solidFill>
          <a:ln>
            <a:solidFill>
              <a:schemeClr val="accent5">
                <a:lumMod val="60000"/>
                <a:lumOff val="40000"/>
              </a:schemeClr>
            </a:solidFill>
          </a:ln>
        </p:spPr>
        <p:txBody>
          <a:bodyPr>
            <a:noAutofit/>
          </a:bodyPr>
          <a:lstStyle/>
          <a:p>
            <a:pPr algn="ctr"/>
            <a:r>
              <a:rPr lang="en-GB" sz="2400" b="1" dirty="0"/>
              <a:t>Knowledge Organiser – Autumn 2 2021, Habitats Class 1</a:t>
            </a:r>
          </a:p>
        </p:txBody>
      </p:sp>
      <p:graphicFrame>
        <p:nvGraphicFramePr>
          <p:cNvPr id="5" name="Table 4"/>
          <p:cNvGraphicFramePr>
            <a:graphicFrameLocks noGrp="1"/>
          </p:cNvGraphicFramePr>
          <p:nvPr>
            <p:extLst>
              <p:ext uri="{D42A27DB-BD31-4B8C-83A1-F6EECF244321}">
                <p14:modId xmlns:p14="http://schemas.microsoft.com/office/powerpoint/2010/main" val="2461322208"/>
              </p:ext>
            </p:extLst>
          </p:nvPr>
        </p:nvGraphicFramePr>
        <p:xfrm>
          <a:off x="83127" y="131173"/>
          <a:ext cx="5854412" cy="2783820"/>
        </p:xfrm>
        <a:graphic>
          <a:graphicData uri="http://schemas.openxmlformats.org/drawingml/2006/table">
            <a:tbl>
              <a:tblPr firstRow="1" bandRow="1">
                <a:tableStyleId>{93296810-A885-4BE3-A3E7-6D5BEEA58F35}</a:tableStyleId>
              </a:tblPr>
              <a:tblGrid>
                <a:gridCol w="2927206">
                  <a:extLst>
                    <a:ext uri="{9D8B030D-6E8A-4147-A177-3AD203B41FA5}">
                      <a16:colId xmlns:a16="http://schemas.microsoft.com/office/drawing/2014/main" val="3395121299"/>
                    </a:ext>
                  </a:extLst>
                </a:gridCol>
                <a:gridCol w="2927206">
                  <a:extLst>
                    <a:ext uri="{9D8B030D-6E8A-4147-A177-3AD203B41FA5}">
                      <a16:colId xmlns:a16="http://schemas.microsoft.com/office/drawing/2014/main" val="3945920250"/>
                    </a:ext>
                  </a:extLst>
                </a:gridCol>
              </a:tblGrid>
              <a:tr h="496940">
                <a:tc gridSpan="2">
                  <a:txBody>
                    <a:bodyPr/>
                    <a:lstStyle/>
                    <a:p>
                      <a:r>
                        <a:rPr lang="en-GB" sz="1600" dirty="0"/>
                        <a:t>Geography</a:t>
                      </a:r>
                    </a:p>
                  </a:txBody>
                  <a:tcPr/>
                </a:tc>
                <a:tc hMerge="1">
                  <a:txBody>
                    <a:bodyPr/>
                    <a:lstStyle/>
                    <a:p>
                      <a:endParaRPr lang="en-GB"/>
                    </a:p>
                  </a:txBody>
                  <a:tcPr/>
                </a:tc>
                <a:extLst>
                  <a:ext uri="{0D108BD9-81ED-4DB2-BD59-A6C34878D82A}">
                    <a16:rowId xmlns:a16="http://schemas.microsoft.com/office/drawing/2014/main" val="1370071295"/>
                  </a:ext>
                </a:extLst>
              </a:tr>
              <a:tr h="1180555">
                <a:tc>
                  <a:txBody>
                    <a:bodyPr/>
                    <a:lstStyle/>
                    <a:p>
                      <a:r>
                        <a:rPr lang="en-GB" sz="1000" u="sng" dirty="0"/>
                        <a:t>What I should already know</a:t>
                      </a:r>
                    </a:p>
                    <a:p>
                      <a:r>
                        <a:rPr lang="en-GB" sz="1000" u="none" dirty="0"/>
                        <a:t>I know what a compass is and can label one correctly.</a:t>
                      </a:r>
                    </a:p>
                    <a:p>
                      <a:r>
                        <a:rPr lang="en-GB" sz="1000" u="none" dirty="0"/>
                        <a:t>I have some experience of looking at maps.</a:t>
                      </a:r>
                    </a:p>
                    <a:p>
                      <a:r>
                        <a:rPr lang="en-GB" sz="1000" u="none" dirty="0"/>
                        <a:t>I can use directional language including the point of a compass as a reference in giving directions.  </a:t>
                      </a:r>
                    </a:p>
                    <a:p>
                      <a:r>
                        <a:rPr lang="en-GB" sz="1000" u="none" dirty="0"/>
                        <a:t> </a:t>
                      </a:r>
                      <a:endParaRPr lang="en-GB" sz="1000" u="sng" dirty="0"/>
                    </a:p>
                  </a:txBody>
                  <a:tcPr/>
                </a:tc>
                <a:tc>
                  <a:txBody>
                    <a:bodyPr/>
                    <a:lstStyle/>
                    <a:p>
                      <a:r>
                        <a:rPr lang="en-GB" sz="1000" u="sng" dirty="0"/>
                        <a:t>The Journey</a:t>
                      </a:r>
                    </a:p>
                    <a:p>
                      <a:r>
                        <a:rPr lang="en-GB" sz="1000" u="none" dirty="0"/>
                        <a:t>I will further develop my compass skills through the use of a real compass and applying  my knowledge  to different situations such as orienteering. </a:t>
                      </a:r>
                    </a:p>
                  </a:txBody>
                  <a:tcPr/>
                </a:tc>
                <a:extLst>
                  <a:ext uri="{0D108BD9-81ED-4DB2-BD59-A6C34878D82A}">
                    <a16:rowId xmlns:a16="http://schemas.microsoft.com/office/drawing/2014/main" val="3680738700"/>
                  </a:ext>
                </a:extLst>
              </a:tr>
              <a:tr h="1106325">
                <a:tc>
                  <a:txBody>
                    <a:bodyPr/>
                    <a:lstStyle/>
                    <a:p>
                      <a:r>
                        <a:rPr lang="en-GB" sz="1000" u="sng" dirty="0"/>
                        <a:t>Key Vocabulary   </a:t>
                      </a:r>
                    </a:p>
                    <a:p>
                      <a:r>
                        <a:rPr lang="en-GB" sz="1000" u="none" dirty="0"/>
                        <a:t>Directions</a:t>
                      </a:r>
                    </a:p>
                    <a:p>
                      <a:r>
                        <a:rPr lang="en-GB" sz="1000" u="none" dirty="0"/>
                        <a:t>Compass</a:t>
                      </a:r>
                    </a:p>
                    <a:p>
                      <a:r>
                        <a:rPr lang="en-GB" sz="1000" u="none" dirty="0"/>
                        <a:t>Orienteering</a:t>
                      </a:r>
                    </a:p>
                    <a:p>
                      <a:endParaRPr lang="en-GB" sz="1000" u="none" dirty="0"/>
                    </a:p>
                    <a:p>
                      <a:endParaRPr lang="en-GB" sz="1000" u="sng" dirty="0"/>
                    </a:p>
                  </a:txBody>
                  <a:tcPr/>
                </a:tc>
                <a:tc>
                  <a:txBody>
                    <a:bodyPr/>
                    <a:lstStyle/>
                    <a:p>
                      <a:r>
                        <a:rPr lang="en-GB" sz="1000" u="sng" dirty="0"/>
                        <a:t>What I will know by the end of the unit</a:t>
                      </a:r>
                    </a:p>
                    <a:p>
                      <a:r>
                        <a:rPr lang="en-GB" sz="1000" u="none" dirty="0"/>
                        <a:t>I will know how to use a compass effectively. </a:t>
                      </a:r>
                    </a:p>
                    <a:p>
                      <a:r>
                        <a:rPr lang="en-GB" sz="1000" u="none" dirty="0"/>
                        <a:t>I will have applied my knowledge and skills to complete an orienteering activity. </a:t>
                      </a:r>
                    </a:p>
                  </a:txBody>
                  <a:tcPr/>
                </a:tc>
                <a:extLst>
                  <a:ext uri="{0D108BD9-81ED-4DB2-BD59-A6C34878D82A}">
                    <a16:rowId xmlns:a16="http://schemas.microsoft.com/office/drawing/2014/main" val="38872618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89399479"/>
              </p:ext>
            </p:extLst>
          </p:nvPr>
        </p:nvGraphicFramePr>
        <p:xfrm>
          <a:off x="83127" y="3359805"/>
          <a:ext cx="5854410" cy="3398085"/>
        </p:xfrm>
        <a:graphic>
          <a:graphicData uri="http://schemas.openxmlformats.org/drawingml/2006/table">
            <a:tbl>
              <a:tblPr firstRow="1" bandRow="1">
                <a:tableStyleId>{5C22544A-7EE6-4342-B048-85BDC9FD1C3A}</a:tableStyleId>
              </a:tblPr>
              <a:tblGrid>
                <a:gridCol w="2927205">
                  <a:extLst>
                    <a:ext uri="{9D8B030D-6E8A-4147-A177-3AD203B41FA5}">
                      <a16:colId xmlns:a16="http://schemas.microsoft.com/office/drawing/2014/main" val="4224780268"/>
                    </a:ext>
                  </a:extLst>
                </a:gridCol>
                <a:gridCol w="2927205">
                  <a:extLst>
                    <a:ext uri="{9D8B030D-6E8A-4147-A177-3AD203B41FA5}">
                      <a16:colId xmlns:a16="http://schemas.microsoft.com/office/drawing/2014/main" val="4242741618"/>
                    </a:ext>
                  </a:extLst>
                </a:gridCol>
              </a:tblGrid>
              <a:tr h="552870">
                <a:tc gridSpan="2">
                  <a:txBody>
                    <a:bodyPr/>
                    <a:lstStyle/>
                    <a:p>
                      <a:r>
                        <a:rPr lang="en-GB" sz="1600" dirty="0"/>
                        <a:t>Science</a:t>
                      </a:r>
                    </a:p>
                  </a:txBody>
                  <a:tcPr/>
                </a:tc>
                <a:tc hMerge="1">
                  <a:txBody>
                    <a:bodyPr/>
                    <a:lstStyle/>
                    <a:p>
                      <a:endParaRPr lang="en-GB"/>
                    </a:p>
                  </a:txBody>
                  <a:tcPr/>
                </a:tc>
                <a:extLst>
                  <a:ext uri="{0D108BD9-81ED-4DB2-BD59-A6C34878D82A}">
                    <a16:rowId xmlns:a16="http://schemas.microsoft.com/office/drawing/2014/main" val="3896154310"/>
                  </a:ext>
                </a:extLst>
              </a:tr>
              <a:tr h="1382175">
                <a:tc>
                  <a:txBody>
                    <a:bodyPr/>
                    <a:lstStyle/>
                    <a:p>
                      <a:r>
                        <a:rPr lang="en-GB" sz="1000" u="sng" dirty="0"/>
                        <a:t>What I should already know</a:t>
                      </a:r>
                    </a:p>
                    <a:p>
                      <a:r>
                        <a:rPr lang="en-GB" sz="1000" u="none" dirty="0"/>
                        <a:t>I can talk about the features </a:t>
                      </a:r>
                    </a:p>
                    <a:p>
                      <a:r>
                        <a:rPr lang="en-GB" sz="1000" u="none" dirty="0"/>
                        <a:t>of my own environment.    </a:t>
                      </a:r>
                    </a:p>
                    <a:p>
                      <a:r>
                        <a:rPr lang="en-GB" sz="1000" u="none" dirty="0"/>
                        <a:t>I have started to look at</a:t>
                      </a:r>
                    </a:p>
                    <a:p>
                      <a:r>
                        <a:rPr lang="en-GB" sz="1000" u="none" dirty="0"/>
                        <a:t> different habitats and how </a:t>
                      </a:r>
                    </a:p>
                    <a:p>
                      <a:r>
                        <a:rPr lang="en-GB" sz="1000" u="none" dirty="0"/>
                        <a:t>animals have</a:t>
                      </a:r>
                    </a:p>
                    <a:p>
                      <a:r>
                        <a:rPr lang="en-GB" sz="1000" u="none" dirty="0"/>
                        <a:t> adapted to live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u="none" dirty="0"/>
                    </a:p>
                    <a:p>
                      <a:endParaRPr lang="en-GB" sz="1000" u="none" dirty="0"/>
                    </a:p>
                  </a:txBody>
                  <a:tcPr/>
                </a:tc>
                <a:tc>
                  <a:txBody>
                    <a:bodyPr/>
                    <a:lstStyle/>
                    <a:p>
                      <a:r>
                        <a:rPr lang="en-GB" sz="1000" u="sng" dirty="0"/>
                        <a:t>The Journey</a:t>
                      </a:r>
                    </a:p>
                    <a:p>
                      <a:r>
                        <a:rPr lang="en-GB" sz="1000" u="none" dirty="0"/>
                        <a:t>Learn about different habitats including the rainforest, desert and our local habitat. Specifically forests and ponds. We will go on a trip to Rutland water to discover more about our local habitat and to learn about the effect the change in seasons have on our local habitat.  </a:t>
                      </a:r>
                    </a:p>
                  </a:txBody>
                  <a:tcPr/>
                </a:tc>
                <a:extLst>
                  <a:ext uri="{0D108BD9-81ED-4DB2-BD59-A6C34878D82A}">
                    <a16:rowId xmlns:a16="http://schemas.microsoft.com/office/drawing/2014/main" val="2895203923"/>
                  </a:ext>
                </a:extLst>
              </a:tr>
              <a:tr h="1382175">
                <a:tc>
                  <a:txBody>
                    <a:bodyPr/>
                    <a:lstStyle/>
                    <a:p>
                      <a:r>
                        <a:rPr lang="en-GB" sz="1000" u="sng" dirty="0"/>
                        <a:t>Key Vocabulary</a:t>
                      </a:r>
                    </a:p>
                    <a:p>
                      <a:r>
                        <a:rPr lang="en-GB" sz="1000" u="none" dirty="0"/>
                        <a:t>Habitats</a:t>
                      </a:r>
                    </a:p>
                    <a:p>
                      <a:r>
                        <a:rPr lang="en-GB" sz="1000" u="none" dirty="0"/>
                        <a:t>Similarities</a:t>
                      </a:r>
                    </a:p>
                    <a:p>
                      <a:r>
                        <a:rPr lang="en-GB" sz="1000" u="none" dirty="0"/>
                        <a:t>Differences</a:t>
                      </a:r>
                    </a:p>
                    <a:p>
                      <a:r>
                        <a:rPr lang="en-GB" sz="1000" u="none" dirty="0"/>
                        <a:t>Climate</a:t>
                      </a:r>
                    </a:p>
                    <a:p>
                      <a:r>
                        <a:rPr lang="en-GB" sz="1000" u="none" dirty="0"/>
                        <a:t>Adaptations </a:t>
                      </a:r>
                    </a:p>
                    <a:p>
                      <a:r>
                        <a:rPr lang="en-GB" sz="1000" u="none" dirty="0"/>
                        <a:t>Environment </a:t>
                      </a:r>
                    </a:p>
                    <a:p>
                      <a:endParaRPr lang="en-GB" sz="1000" u="none" dirty="0"/>
                    </a:p>
                  </a:txBody>
                  <a:tcPr/>
                </a:tc>
                <a:tc>
                  <a:txBody>
                    <a:bodyPr/>
                    <a:lstStyle/>
                    <a:p>
                      <a:r>
                        <a:rPr lang="en-GB" sz="1000" u="sng" dirty="0"/>
                        <a:t>What I will know by the end of the unit</a:t>
                      </a:r>
                    </a:p>
                    <a:p>
                      <a:r>
                        <a:rPr lang="en-GB" sz="1000" b="0" i="0" u="none" kern="1200" dirty="0">
                          <a:solidFill>
                            <a:schemeClr val="dk1"/>
                          </a:solidFill>
                          <a:effectLst/>
                          <a:latin typeface="+mn-lt"/>
                          <a:ea typeface="+mn-ea"/>
                          <a:cs typeface="+mn-cs"/>
                        </a:rPr>
                        <a:t>I know</a:t>
                      </a:r>
                      <a:r>
                        <a:rPr lang="en-GB" sz="1000" b="0" i="0" kern="1200" dirty="0">
                          <a:solidFill>
                            <a:schemeClr val="dk1"/>
                          </a:solidFill>
                          <a:effectLst/>
                          <a:latin typeface="+mn-lt"/>
                          <a:ea typeface="+mn-ea"/>
                          <a:cs typeface="+mn-cs"/>
                        </a:rPr>
                        <a:t> that most living things live in habitats to which they are suited. I understand how different habitats provide for the basic needs of different kinds of animals and plants, and how they depend on each other.</a:t>
                      </a:r>
                      <a:endParaRPr lang="en-GB" sz="1000" u="sng" dirty="0"/>
                    </a:p>
                  </a:txBody>
                  <a:tcPr/>
                </a:tc>
                <a:extLst>
                  <a:ext uri="{0D108BD9-81ED-4DB2-BD59-A6C34878D82A}">
                    <a16:rowId xmlns:a16="http://schemas.microsoft.com/office/drawing/2014/main" val="2982929837"/>
                  </a:ext>
                </a:extLst>
              </a:tr>
            </a:tbl>
          </a:graphicData>
        </a:graphic>
      </p:graphicFrame>
      <p:graphicFrame>
        <p:nvGraphicFramePr>
          <p:cNvPr id="11" name="Table 10">
            <a:extLst>
              <a:ext uri="{FF2B5EF4-FFF2-40B4-BE49-F238E27FC236}">
                <a16:creationId xmlns:a16="http://schemas.microsoft.com/office/drawing/2014/main" id="{55FD8431-10EB-42D2-89FE-4A6C5D20056C}"/>
              </a:ext>
            </a:extLst>
          </p:cNvPr>
          <p:cNvGraphicFramePr>
            <a:graphicFrameLocks noGrp="1"/>
          </p:cNvGraphicFramePr>
          <p:nvPr>
            <p:extLst>
              <p:ext uri="{D42A27DB-BD31-4B8C-83A1-F6EECF244321}">
                <p14:modId xmlns:p14="http://schemas.microsoft.com/office/powerpoint/2010/main" val="3773676678"/>
              </p:ext>
            </p:extLst>
          </p:nvPr>
        </p:nvGraphicFramePr>
        <p:xfrm>
          <a:off x="6096000" y="140696"/>
          <a:ext cx="5854412" cy="2783820"/>
        </p:xfrm>
        <a:graphic>
          <a:graphicData uri="http://schemas.openxmlformats.org/drawingml/2006/table">
            <a:tbl>
              <a:tblPr firstRow="1" bandRow="1">
                <a:tableStyleId>{5C22544A-7EE6-4342-B048-85BDC9FD1C3A}</a:tableStyleId>
              </a:tblPr>
              <a:tblGrid>
                <a:gridCol w="2927206">
                  <a:extLst>
                    <a:ext uri="{9D8B030D-6E8A-4147-A177-3AD203B41FA5}">
                      <a16:colId xmlns:a16="http://schemas.microsoft.com/office/drawing/2014/main" val="4224780268"/>
                    </a:ext>
                  </a:extLst>
                </a:gridCol>
                <a:gridCol w="2927206">
                  <a:extLst>
                    <a:ext uri="{9D8B030D-6E8A-4147-A177-3AD203B41FA5}">
                      <a16:colId xmlns:a16="http://schemas.microsoft.com/office/drawing/2014/main" val="1139352440"/>
                    </a:ext>
                  </a:extLst>
                </a:gridCol>
              </a:tblGrid>
              <a:tr h="489314">
                <a:tc gridSpan="2">
                  <a:txBody>
                    <a:bodyPr/>
                    <a:lstStyle/>
                    <a:p>
                      <a:r>
                        <a:rPr lang="en-GB" sz="1600" dirty="0"/>
                        <a:t>History</a:t>
                      </a:r>
                    </a:p>
                  </a:txBody>
                  <a:tcPr>
                    <a:solidFill>
                      <a:schemeClr val="accent4">
                        <a:lumMod val="75000"/>
                      </a:schemeClr>
                    </a:solidFill>
                  </a:tcPr>
                </a:tc>
                <a:tc hMerge="1">
                  <a:txBody>
                    <a:bodyPr/>
                    <a:lstStyle/>
                    <a:p>
                      <a:endParaRPr lang="en-GB"/>
                    </a:p>
                  </a:txBody>
                  <a:tcPr/>
                </a:tc>
                <a:extLst>
                  <a:ext uri="{0D108BD9-81ED-4DB2-BD59-A6C34878D82A}">
                    <a16:rowId xmlns:a16="http://schemas.microsoft.com/office/drawing/2014/main" val="3896154310"/>
                  </a:ext>
                </a:extLst>
              </a:tr>
              <a:tr h="1104390">
                <a:tc>
                  <a:txBody>
                    <a:bodyPr/>
                    <a:lstStyle/>
                    <a:p>
                      <a:r>
                        <a:rPr lang="en-GB" sz="1000" u="sng" dirty="0"/>
                        <a:t>What I should already know</a:t>
                      </a:r>
                    </a:p>
                    <a:p>
                      <a:r>
                        <a:rPr lang="en-GB" sz="1000" u="none" dirty="0"/>
                        <a:t>I have an awareness of the past and chronological understanding of periods. I know about different types of transport.</a:t>
                      </a:r>
                      <a:endParaRPr lang="en-GB" sz="1000" u="sng" dirty="0"/>
                    </a:p>
                  </a:txBody>
                  <a:tcPr>
                    <a:solidFill>
                      <a:schemeClr val="accent4">
                        <a:lumMod val="40000"/>
                        <a:lumOff val="60000"/>
                      </a:schemeClr>
                    </a:solidFill>
                  </a:tcPr>
                </a:tc>
                <a:tc>
                  <a:txBody>
                    <a:bodyPr/>
                    <a:lstStyle/>
                    <a:p>
                      <a:r>
                        <a:rPr lang="en-GB" sz="1000" u="sng" dirty="0"/>
                        <a:t>The Journey</a:t>
                      </a:r>
                    </a:p>
                    <a:p>
                      <a:r>
                        <a:rPr lang="en-GB" sz="1000" u="none" dirty="0"/>
                        <a:t>I will look at the different journeys people make and why. </a:t>
                      </a:r>
                    </a:p>
                    <a:p>
                      <a:r>
                        <a:rPr lang="en-GB" sz="1000" u="none" dirty="0"/>
                        <a:t>I will learn about the different types of transport and how that has changed over the years comparing transport from the past until the modern day. </a:t>
                      </a:r>
                    </a:p>
                  </a:txBody>
                  <a:tcPr>
                    <a:solidFill>
                      <a:schemeClr val="accent4">
                        <a:lumMod val="40000"/>
                        <a:lumOff val="60000"/>
                      </a:schemeClr>
                    </a:solidFill>
                  </a:tcPr>
                </a:tc>
                <a:extLst>
                  <a:ext uri="{0D108BD9-81ED-4DB2-BD59-A6C34878D82A}">
                    <a16:rowId xmlns:a16="http://schemas.microsoft.com/office/drawing/2014/main" val="2895203923"/>
                  </a:ext>
                </a:extLst>
              </a:tr>
              <a:tr h="1190116">
                <a:tc>
                  <a:txBody>
                    <a:bodyPr/>
                    <a:lstStyle/>
                    <a:p>
                      <a:r>
                        <a:rPr lang="en-GB" sz="1000" u="sng" dirty="0"/>
                        <a:t>Key Vocabulary     </a:t>
                      </a:r>
                    </a:p>
                    <a:p>
                      <a:r>
                        <a:rPr lang="en-GB" sz="1000" u="none" dirty="0"/>
                        <a:t>Transport</a:t>
                      </a:r>
                    </a:p>
                    <a:p>
                      <a:r>
                        <a:rPr lang="en-GB" sz="1000" u="none" dirty="0"/>
                        <a:t>Journey</a:t>
                      </a:r>
                    </a:p>
                    <a:p>
                      <a:r>
                        <a:rPr lang="en-GB" sz="1000" u="none" dirty="0"/>
                        <a:t>Modern day </a:t>
                      </a:r>
                    </a:p>
                    <a:p>
                      <a:r>
                        <a:rPr lang="en-GB" sz="1000" u="none" dirty="0"/>
                        <a:t>Past</a:t>
                      </a:r>
                    </a:p>
                    <a:p>
                      <a:r>
                        <a:rPr lang="en-GB" sz="1000" u="none" dirty="0"/>
                        <a:t>Present</a:t>
                      </a:r>
                    </a:p>
                  </a:txBody>
                  <a:tcPr>
                    <a:solidFill>
                      <a:schemeClr val="accent4">
                        <a:lumMod val="40000"/>
                        <a:lumOff val="60000"/>
                      </a:schemeClr>
                    </a:solidFill>
                  </a:tcPr>
                </a:tc>
                <a:tc>
                  <a:txBody>
                    <a:bodyPr/>
                    <a:lstStyle/>
                    <a:p>
                      <a:r>
                        <a:rPr lang="en-GB" sz="1000" u="sng" dirty="0"/>
                        <a:t>What I will know by the end of the unit</a:t>
                      </a:r>
                    </a:p>
                    <a:p>
                      <a:r>
                        <a:rPr lang="en-GB" sz="1000" u="none" dirty="0"/>
                        <a:t>I will know how transport has changed over the years. I can talk about the different types of transport. I have a sense of how things change over time. I understand why transport has become a big part of peoples journeys. </a:t>
                      </a:r>
                    </a:p>
                  </a:txBody>
                  <a:tcPr>
                    <a:solidFill>
                      <a:schemeClr val="accent4">
                        <a:lumMod val="40000"/>
                        <a:lumOff val="60000"/>
                      </a:schemeClr>
                    </a:solidFill>
                  </a:tcPr>
                </a:tc>
                <a:extLst>
                  <a:ext uri="{0D108BD9-81ED-4DB2-BD59-A6C34878D82A}">
                    <a16:rowId xmlns:a16="http://schemas.microsoft.com/office/drawing/2014/main" val="2204512408"/>
                  </a:ext>
                </a:extLst>
              </a:tr>
            </a:tbl>
          </a:graphicData>
        </a:graphic>
      </p:graphicFrame>
      <p:graphicFrame>
        <p:nvGraphicFramePr>
          <p:cNvPr id="13" name="Table 12">
            <a:extLst>
              <a:ext uri="{FF2B5EF4-FFF2-40B4-BE49-F238E27FC236}">
                <a16:creationId xmlns:a16="http://schemas.microsoft.com/office/drawing/2014/main" id="{90E3F66F-BBAE-4CE9-9C13-185CA0B452A6}"/>
              </a:ext>
            </a:extLst>
          </p:cNvPr>
          <p:cNvGraphicFramePr>
            <a:graphicFrameLocks noGrp="1"/>
          </p:cNvGraphicFramePr>
          <p:nvPr>
            <p:extLst>
              <p:ext uri="{D42A27DB-BD31-4B8C-83A1-F6EECF244321}">
                <p14:modId xmlns:p14="http://schemas.microsoft.com/office/powerpoint/2010/main" val="1806297669"/>
              </p:ext>
            </p:extLst>
          </p:nvPr>
        </p:nvGraphicFramePr>
        <p:xfrm>
          <a:off x="6096000" y="3359806"/>
          <a:ext cx="5940138" cy="3422447"/>
        </p:xfrm>
        <a:graphic>
          <a:graphicData uri="http://schemas.openxmlformats.org/drawingml/2006/table">
            <a:tbl>
              <a:tblPr firstRow="1" bandRow="1">
                <a:tableStyleId>{5C22544A-7EE6-4342-B048-85BDC9FD1C3A}</a:tableStyleId>
              </a:tblPr>
              <a:tblGrid>
                <a:gridCol w="2970069">
                  <a:extLst>
                    <a:ext uri="{9D8B030D-6E8A-4147-A177-3AD203B41FA5}">
                      <a16:colId xmlns:a16="http://schemas.microsoft.com/office/drawing/2014/main" val="4224780268"/>
                    </a:ext>
                  </a:extLst>
                </a:gridCol>
                <a:gridCol w="2970069">
                  <a:extLst>
                    <a:ext uri="{9D8B030D-6E8A-4147-A177-3AD203B41FA5}">
                      <a16:colId xmlns:a16="http://schemas.microsoft.com/office/drawing/2014/main" val="1831508114"/>
                    </a:ext>
                  </a:extLst>
                </a:gridCol>
              </a:tblGrid>
              <a:tr h="601595">
                <a:tc gridSpan="2">
                  <a:txBody>
                    <a:bodyPr/>
                    <a:lstStyle/>
                    <a:p>
                      <a:r>
                        <a:rPr lang="en-GB" sz="1600" dirty="0"/>
                        <a:t>Computing</a:t>
                      </a:r>
                    </a:p>
                  </a:txBody>
                  <a:tcPr>
                    <a:solidFill>
                      <a:schemeClr val="bg1">
                        <a:lumMod val="65000"/>
                      </a:schemeClr>
                    </a:solidFill>
                  </a:tcPr>
                </a:tc>
                <a:tc hMerge="1">
                  <a:txBody>
                    <a:bodyPr/>
                    <a:lstStyle/>
                    <a:p>
                      <a:endParaRPr lang="en-GB"/>
                    </a:p>
                  </a:txBody>
                  <a:tcPr/>
                </a:tc>
                <a:extLst>
                  <a:ext uri="{0D108BD9-81ED-4DB2-BD59-A6C34878D82A}">
                    <a16:rowId xmlns:a16="http://schemas.microsoft.com/office/drawing/2014/main" val="3896154310"/>
                  </a:ext>
                </a:extLst>
              </a:tr>
              <a:tr h="1357812">
                <a:tc>
                  <a:txBody>
                    <a:bodyPr/>
                    <a:lstStyle/>
                    <a:p>
                      <a:r>
                        <a:rPr lang="en-GB" sz="1000" u="sng" dirty="0"/>
                        <a:t>What I should already know</a:t>
                      </a:r>
                    </a:p>
                    <a:p>
                      <a:r>
                        <a:rPr lang="en-GB" sz="1000" u="none" dirty="0"/>
                        <a:t>I will be able to use a mouse competently. I have begun to type on a keyboard.</a:t>
                      </a:r>
                    </a:p>
                    <a:p>
                      <a:r>
                        <a:rPr lang="en-GB" sz="1000" u="none" dirty="0"/>
                        <a:t>I can open a programme and save my work.</a:t>
                      </a:r>
                    </a:p>
                    <a:p>
                      <a:r>
                        <a:rPr lang="en-GB" sz="1000" u="none" dirty="0"/>
                        <a:t>I will know that you can use computers to retrieve information and have used age appropriate programmes. </a:t>
                      </a:r>
                    </a:p>
                    <a:p>
                      <a:r>
                        <a:rPr lang="en-GB" sz="1000" u="none" dirty="0"/>
                        <a:t>I will have an understanding  of the importance of being safe when using technology. </a:t>
                      </a:r>
                    </a:p>
                  </a:txBody>
                  <a:tcPr>
                    <a:solidFill>
                      <a:schemeClr val="bg1">
                        <a:lumMod val="85000"/>
                      </a:schemeClr>
                    </a:solidFill>
                  </a:tcPr>
                </a:tc>
                <a:tc>
                  <a:txBody>
                    <a:bodyPr/>
                    <a:lstStyle/>
                    <a:p>
                      <a:r>
                        <a:rPr lang="en-GB" sz="1000" u="sng" dirty="0"/>
                        <a:t>The Journey</a:t>
                      </a:r>
                    </a:p>
                    <a:p>
                      <a:r>
                        <a:rPr lang="en-GB" sz="1000" u="none" dirty="0"/>
                        <a:t>I will research habitats on the internet. </a:t>
                      </a:r>
                    </a:p>
                    <a:p>
                      <a:r>
                        <a:rPr lang="en-GB" sz="1000" u="none" dirty="0"/>
                        <a:t>I will learn how to use PowerPoint and create my own slide show on a habitat of my choice. </a:t>
                      </a:r>
                    </a:p>
                    <a:p>
                      <a:r>
                        <a:rPr lang="en-GB" sz="1000" u="none" dirty="0"/>
                        <a:t>I will practise my typing skills to add information to my slides. </a:t>
                      </a:r>
                    </a:p>
                  </a:txBody>
                  <a:tcPr>
                    <a:solidFill>
                      <a:schemeClr val="bg1">
                        <a:lumMod val="85000"/>
                      </a:schemeClr>
                    </a:solidFill>
                  </a:tcPr>
                </a:tc>
                <a:extLst>
                  <a:ext uri="{0D108BD9-81ED-4DB2-BD59-A6C34878D82A}">
                    <a16:rowId xmlns:a16="http://schemas.microsoft.com/office/drawing/2014/main" val="2895203923"/>
                  </a:ext>
                </a:extLst>
              </a:tr>
              <a:tr h="1357812">
                <a:tc>
                  <a:txBody>
                    <a:bodyPr/>
                    <a:lstStyle/>
                    <a:p>
                      <a:r>
                        <a:rPr lang="en-GB" sz="1000" u="sng" dirty="0"/>
                        <a:t>Key Vocabulary    </a:t>
                      </a:r>
                    </a:p>
                    <a:p>
                      <a:r>
                        <a:rPr lang="en-GB" sz="1000" u="none" dirty="0"/>
                        <a:t>Internet</a:t>
                      </a:r>
                    </a:p>
                    <a:p>
                      <a:r>
                        <a:rPr lang="en-GB" sz="1000" u="none" dirty="0"/>
                        <a:t>Slide Show</a:t>
                      </a:r>
                    </a:p>
                    <a:p>
                      <a:r>
                        <a:rPr lang="en-GB" sz="1000" u="none" dirty="0"/>
                        <a:t>PowerPoint</a:t>
                      </a:r>
                    </a:p>
                    <a:p>
                      <a:r>
                        <a:rPr lang="en-GB" sz="1000" u="none" dirty="0"/>
                        <a:t>Research</a:t>
                      </a:r>
                    </a:p>
                    <a:p>
                      <a:r>
                        <a:rPr lang="en-GB" sz="1000" u="none" dirty="0"/>
                        <a:t>Typing</a:t>
                      </a:r>
                    </a:p>
                    <a:p>
                      <a:r>
                        <a:rPr lang="en-GB" sz="1000" u="none" dirty="0"/>
                        <a:t>Saving </a:t>
                      </a:r>
                    </a:p>
                    <a:p>
                      <a:r>
                        <a:rPr lang="en-GB" sz="1000" u="none" dirty="0"/>
                        <a:t>Internet safety</a:t>
                      </a:r>
                    </a:p>
                  </a:txBody>
                  <a:tcPr>
                    <a:solidFill>
                      <a:schemeClr val="bg1">
                        <a:lumMod val="85000"/>
                      </a:schemeClr>
                    </a:solidFill>
                  </a:tcPr>
                </a:tc>
                <a:tc>
                  <a:txBody>
                    <a:bodyPr/>
                    <a:lstStyle/>
                    <a:p>
                      <a:r>
                        <a:rPr lang="en-GB" sz="1000" u="sng" dirty="0"/>
                        <a:t>What I will know by the end of the unit</a:t>
                      </a:r>
                    </a:p>
                    <a:p>
                      <a:r>
                        <a:rPr lang="en-GB" sz="1000" u="none" dirty="0"/>
                        <a:t>I will know that information can be retrieved from the internet and that it is a good source for research. </a:t>
                      </a:r>
                    </a:p>
                    <a:p>
                      <a:r>
                        <a:rPr lang="en-GB" sz="1000" u="none" dirty="0"/>
                        <a:t>I will know how to use PowerPoint and will be able to independently make my own slide show. </a:t>
                      </a:r>
                    </a:p>
                    <a:p>
                      <a:r>
                        <a:rPr lang="en-GB" sz="1000" u="none" dirty="0"/>
                        <a:t>I will have developed my typing skills further. </a:t>
                      </a:r>
                    </a:p>
                  </a:txBody>
                  <a:tcPr>
                    <a:solidFill>
                      <a:schemeClr val="bg1">
                        <a:lumMod val="85000"/>
                      </a:schemeClr>
                    </a:solidFill>
                  </a:tcPr>
                </a:tc>
                <a:extLst>
                  <a:ext uri="{0D108BD9-81ED-4DB2-BD59-A6C34878D82A}">
                    <a16:rowId xmlns:a16="http://schemas.microsoft.com/office/drawing/2014/main" val="1445801757"/>
                  </a:ext>
                </a:extLst>
              </a:tr>
            </a:tbl>
          </a:graphicData>
        </a:graphic>
      </p:graphicFrame>
      <p:pic>
        <p:nvPicPr>
          <p:cNvPr id="3" name="Picture 2" descr="A picture containing compass, device&#10;&#10;Description automatically generated">
            <a:extLst>
              <a:ext uri="{FF2B5EF4-FFF2-40B4-BE49-F238E27FC236}">
                <a16:creationId xmlns:a16="http://schemas.microsoft.com/office/drawing/2014/main" id="{6B9B8EDE-39A3-4C31-B31F-5E188AF134DE}"/>
              </a:ext>
            </a:extLst>
          </p:cNvPr>
          <p:cNvPicPr>
            <a:picLocks noChangeAspect="1"/>
          </p:cNvPicPr>
          <p:nvPr/>
        </p:nvPicPr>
        <p:blipFill>
          <a:blip r:embed="rId2"/>
          <a:stretch>
            <a:fillRect/>
          </a:stretch>
        </p:blipFill>
        <p:spPr>
          <a:xfrm>
            <a:off x="1508065" y="1758964"/>
            <a:ext cx="1502267" cy="116555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2575FF7-8BCA-4023-B76E-AAAC04A6EA72}"/>
              </a:ext>
            </a:extLst>
          </p:cNvPr>
          <p:cNvPicPr>
            <a:picLocks noChangeAspect="1"/>
          </p:cNvPicPr>
          <p:nvPr/>
        </p:nvPicPr>
        <p:blipFill>
          <a:blip r:embed="rId3"/>
          <a:stretch>
            <a:fillRect/>
          </a:stretch>
        </p:blipFill>
        <p:spPr>
          <a:xfrm>
            <a:off x="7173291" y="1236772"/>
            <a:ext cx="1728971" cy="1569490"/>
          </a:xfrm>
          <a:prstGeom prst="rect">
            <a:avLst/>
          </a:prstGeom>
        </p:spPr>
      </p:pic>
      <p:pic>
        <p:nvPicPr>
          <p:cNvPr id="10" name="Picture 9" descr="A picture containing tree, outdoor, plant&#10;&#10;Description automatically generated">
            <a:extLst>
              <a:ext uri="{FF2B5EF4-FFF2-40B4-BE49-F238E27FC236}">
                <a16:creationId xmlns:a16="http://schemas.microsoft.com/office/drawing/2014/main" id="{97AA1EF7-2DD7-4835-BE72-FA795AA92FDB}"/>
              </a:ext>
            </a:extLst>
          </p:cNvPr>
          <p:cNvPicPr>
            <a:picLocks noChangeAspect="1"/>
          </p:cNvPicPr>
          <p:nvPr/>
        </p:nvPicPr>
        <p:blipFill>
          <a:blip r:embed="rId4"/>
          <a:stretch>
            <a:fillRect/>
          </a:stretch>
        </p:blipFill>
        <p:spPr>
          <a:xfrm>
            <a:off x="1645732" y="4159195"/>
            <a:ext cx="1364600" cy="2412124"/>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99C449BE-54BD-4DA9-8E1F-BF19EBBC8E23}"/>
              </a:ext>
            </a:extLst>
          </p:cNvPr>
          <p:cNvPicPr>
            <a:picLocks noChangeAspect="1"/>
          </p:cNvPicPr>
          <p:nvPr/>
        </p:nvPicPr>
        <p:blipFill>
          <a:blip r:embed="rId5"/>
          <a:stretch>
            <a:fillRect/>
          </a:stretch>
        </p:blipFill>
        <p:spPr>
          <a:xfrm>
            <a:off x="7500142" y="5513021"/>
            <a:ext cx="1292597" cy="1204283"/>
          </a:xfrm>
          <a:prstGeom prst="rect">
            <a:avLst/>
          </a:prstGeom>
        </p:spPr>
      </p:pic>
    </p:spTree>
    <p:extLst>
      <p:ext uri="{BB962C8B-B14F-4D97-AF65-F5344CB8AC3E}">
        <p14:creationId xmlns:p14="http://schemas.microsoft.com/office/powerpoint/2010/main" val="1699388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06735971"/>
              </p:ext>
            </p:extLst>
          </p:nvPr>
        </p:nvGraphicFramePr>
        <p:xfrm>
          <a:off x="96126" y="3645446"/>
          <a:ext cx="3839180" cy="3073714"/>
        </p:xfrm>
        <a:graphic>
          <a:graphicData uri="http://schemas.openxmlformats.org/drawingml/2006/table">
            <a:tbl>
              <a:tblPr firstRow="1" bandRow="1">
                <a:tableStyleId>{21E4AEA4-8DFA-4A89-87EB-49C32662AFE0}</a:tableStyleId>
              </a:tblPr>
              <a:tblGrid>
                <a:gridCol w="1919590">
                  <a:extLst>
                    <a:ext uri="{9D8B030D-6E8A-4147-A177-3AD203B41FA5}">
                      <a16:colId xmlns:a16="http://schemas.microsoft.com/office/drawing/2014/main" val="1495017990"/>
                    </a:ext>
                  </a:extLst>
                </a:gridCol>
                <a:gridCol w="1919590">
                  <a:extLst>
                    <a:ext uri="{9D8B030D-6E8A-4147-A177-3AD203B41FA5}">
                      <a16:colId xmlns:a16="http://schemas.microsoft.com/office/drawing/2014/main" val="1992186232"/>
                    </a:ext>
                  </a:extLst>
                </a:gridCol>
              </a:tblGrid>
              <a:tr h="458048">
                <a:tc gridSpan="2">
                  <a:txBody>
                    <a:bodyPr/>
                    <a:lstStyle/>
                    <a:p>
                      <a:r>
                        <a:rPr lang="en-GB" sz="1600" dirty="0"/>
                        <a:t>Music</a:t>
                      </a:r>
                    </a:p>
                  </a:txBody>
                  <a:tcPr>
                    <a:solidFill>
                      <a:srgbClr val="1CE4DF"/>
                    </a:solidFill>
                  </a:tcPr>
                </a:tc>
                <a:tc hMerge="1">
                  <a:txBody>
                    <a:bodyPr/>
                    <a:lstStyle/>
                    <a:p>
                      <a:endParaRPr lang="en-GB"/>
                    </a:p>
                  </a:txBody>
                  <a:tcPr/>
                </a:tc>
                <a:extLst>
                  <a:ext uri="{0D108BD9-81ED-4DB2-BD59-A6C34878D82A}">
                    <a16:rowId xmlns:a16="http://schemas.microsoft.com/office/drawing/2014/main" val="2994901590"/>
                  </a:ext>
                </a:extLst>
              </a:tr>
              <a:tr h="1118255">
                <a:tc>
                  <a:txBody>
                    <a:bodyPr/>
                    <a:lstStyle/>
                    <a:p>
                      <a:r>
                        <a:rPr lang="en-GB" sz="1000" u="sng" dirty="0"/>
                        <a:t>What I should already know</a:t>
                      </a:r>
                    </a:p>
                    <a:p>
                      <a:r>
                        <a:rPr lang="en-GB" sz="1000" u="none" dirty="0"/>
                        <a:t>Already have experience of singing songs and rhymes. </a:t>
                      </a:r>
                    </a:p>
                    <a:p>
                      <a:r>
                        <a:rPr lang="en-GB" sz="1000" u="none" dirty="0"/>
                        <a:t>I have experimented with some instruments and added my own sounds to stories. I can tap out simple repeated rhythms</a:t>
                      </a:r>
                      <a:endParaRPr lang="en-GB" sz="1000" u="sng" dirty="0"/>
                    </a:p>
                  </a:txBody>
                  <a:tcPr>
                    <a:solidFill>
                      <a:srgbClr val="CCFCF1"/>
                    </a:solidFill>
                  </a:tcPr>
                </a:tc>
                <a:tc>
                  <a:txBody>
                    <a:bodyPr/>
                    <a:lstStyle/>
                    <a:p>
                      <a:r>
                        <a:rPr lang="en-GB" sz="1000" u="sng" dirty="0"/>
                        <a:t>The Journey</a:t>
                      </a:r>
                    </a:p>
                    <a:p>
                      <a:r>
                        <a:rPr lang="en-GB" sz="1000" u="none" dirty="0"/>
                        <a:t>I will experiment with changing the tempo and volume when playing a variety of instruments.</a:t>
                      </a:r>
                    </a:p>
                    <a:p>
                      <a:r>
                        <a:rPr lang="en-GB" sz="1000" u="none" dirty="0"/>
                        <a:t>I will have learnt a variety of songs for Harvest festival. </a:t>
                      </a:r>
                    </a:p>
                  </a:txBody>
                  <a:tcPr>
                    <a:solidFill>
                      <a:srgbClr val="CCFCF1"/>
                    </a:solidFill>
                  </a:tcPr>
                </a:tc>
                <a:extLst>
                  <a:ext uri="{0D108BD9-81ED-4DB2-BD59-A6C34878D82A}">
                    <a16:rowId xmlns:a16="http://schemas.microsoft.com/office/drawing/2014/main" val="4175067309"/>
                  </a:ext>
                </a:extLst>
              </a:tr>
              <a:tr h="1457426">
                <a:tc>
                  <a:txBody>
                    <a:bodyPr/>
                    <a:lstStyle/>
                    <a:p>
                      <a:r>
                        <a:rPr lang="en-GB" sz="1000" u="sng" dirty="0"/>
                        <a:t>Key Vocabulary</a:t>
                      </a:r>
                    </a:p>
                    <a:p>
                      <a:r>
                        <a:rPr lang="en-GB" sz="1000" u="none" dirty="0"/>
                        <a:t>Tempo</a:t>
                      </a:r>
                    </a:p>
                    <a:p>
                      <a:r>
                        <a:rPr lang="en-GB" sz="1000" u="none" dirty="0"/>
                        <a:t>Volume</a:t>
                      </a:r>
                    </a:p>
                    <a:p>
                      <a:r>
                        <a:rPr lang="en-GB" sz="1000" u="none" dirty="0"/>
                        <a:t>Performance</a:t>
                      </a:r>
                    </a:p>
                    <a:p>
                      <a:r>
                        <a:rPr lang="en-GB" sz="1000" u="none" dirty="0"/>
                        <a:t>Instruments </a:t>
                      </a:r>
                    </a:p>
                    <a:p>
                      <a:r>
                        <a:rPr lang="en-GB" sz="1000" u="none" dirty="0"/>
                        <a:t>Rhythm </a:t>
                      </a:r>
                    </a:p>
                    <a:p>
                      <a:r>
                        <a:rPr lang="en-GB" sz="1000" u="none" dirty="0"/>
                        <a:t>Singing</a:t>
                      </a:r>
                    </a:p>
                    <a:p>
                      <a:endParaRPr lang="en-GB" sz="1000" u="none" dirty="0"/>
                    </a:p>
                  </a:txBody>
                  <a:tcPr>
                    <a:solidFill>
                      <a:srgbClr val="CCFCF1"/>
                    </a:solidFill>
                  </a:tcPr>
                </a:tc>
                <a:tc>
                  <a:txBody>
                    <a:bodyPr/>
                    <a:lstStyle/>
                    <a:p>
                      <a:r>
                        <a:rPr lang="en-GB" sz="1000" u="sng" dirty="0"/>
                        <a:t>What I will know by the end of the unit</a:t>
                      </a:r>
                    </a:p>
                    <a:p>
                      <a:r>
                        <a:rPr lang="en-GB" sz="1000" u="none" dirty="0"/>
                        <a:t>I will understand the effects that changing the tempo and volume can have on a piece of music.</a:t>
                      </a:r>
                    </a:p>
                    <a:p>
                      <a:r>
                        <a:rPr lang="en-GB" sz="1000" u="none" dirty="0"/>
                        <a:t>I will  have performed Harvest festival songs alongside the whole school. </a:t>
                      </a:r>
                    </a:p>
                  </a:txBody>
                  <a:tcPr>
                    <a:solidFill>
                      <a:srgbClr val="CCFCF1"/>
                    </a:solidFill>
                  </a:tcPr>
                </a:tc>
                <a:extLst>
                  <a:ext uri="{0D108BD9-81ED-4DB2-BD59-A6C34878D82A}">
                    <a16:rowId xmlns:a16="http://schemas.microsoft.com/office/drawing/2014/main" val="162956781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838174226"/>
              </p:ext>
            </p:extLst>
          </p:nvPr>
        </p:nvGraphicFramePr>
        <p:xfrm>
          <a:off x="96126" y="144900"/>
          <a:ext cx="3839180" cy="3028471"/>
        </p:xfrm>
        <a:graphic>
          <a:graphicData uri="http://schemas.openxmlformats.org/drawingml/2006/table">
            <a:tbl>
              <a:tblPr firstRow="1" bandRow="1">
                <a:tableStyleId>{00A15C55-8517-42AA-B614-E9B94910E393}</a:tableStyleId>
              </a:tblPr>
              <a:tblGrid>
                <a:gridCol w="1919590">
                  <a:extLst>
                    <a:ext uri="{9D8B030D-6E8A-4147-A177-3AD203B41FA5}">
                      <a16:colId xmlns:a16="http://schemas.microsoft.com/office/drawing/2014/main" val="855750989"/>
                    </a:ext>
                  </a:extLst>
                </a:gridCol>
                <a:gridCol w="1919590">
                  <a:extLst>
                    <a:ext uri="{9D8B030D-6E8A-4147-A177-3AD203B41FA5}">
                      <a16:colId xmlns:a16="http://schemas.microsoft.com/office/drawing/2014/main" val="3819702568"/>
                    </a:ext>
                  </a:extLst>
                </a:gridCol>
              </a:tblGrid>
              <a:tr h="407191">
                <a:tc gridSpan="2">
                  <a:txBody>
                    <a:bodyPr/>
                    <a:lstStyle/>
                    <a:p>
                      <a:r>
                        <a:rPr lang="en-GB" sz="1600" dirty="0"/>
                        <a:t>PSHE</a:t>
                      </a:r>
                    </a:p>
                  </a:txBody>
                  <a:tcPr/>
                </a:tc>
                <a:tc hMerge="1">
                  <a:txBody>
                    <a:bodyPr/>
                    <a:lstStyle/>
                    <a:p>
                      <a:endParaRPr lang="en-GB"/>
                    </a:p>
                  </a:txBody>
                  <a:tcPr/>
                </a:tc>
                <a:extLst>
                  <a:ext uri="{0D108BD9-81ED-4DB2-BD59-A6C34878D82A}">
                    <a16:rowId xmlns:a16="http://schemas.microsoft.com/office/drawing/2014/main" val="2164382239"/>
                  </a:ext>
                </a:extLst>
              </a:tr>
              <a:tr h="1542144">
                <a:tc>
                  <a:txBody>
                    <a:bodyPr/>
                    <a:lstStyle/>
                    <a:p>
                      <a:r>
                        <a:rPr lang="en-GB" sz="1000" u="sng" dirty="0"/>
                        <a:t>What I should already know</a:t>
                      </a:r>
                    </a:p>
                    <a:p>
                      <a:r>
                        <a:rPr lang="en-GB" sz="1000" u="none" dirty="0"/>
                        <a:t>Already have experience of taking part in circle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u="none" dirty="0"/>
                        <a:t>I will know that not every family is the same. That there are similarities and differences to peoples homes and schools around the world. Experience of Bonfire night and reasons why we need to be safe. </a:t>
                      </a:r>
                    </a:p>
                  </a:txBody>
                  <a:tcPr/>
                </a:tc>
                <a:tc>
                  <a:txBody>
                    <a:bodyPr/>
                    <a:lstStyle/>
                    <a:p>
                      <a:r>
                        <a:rPr lang="en-GB" sz="1000" u="sng" dirty="0"/>
                        <a:t>The Journey</a:t>
                      </a:r>
                    </a:p>
                    <a:p>
                      <a:r>
                        <a:rPr lang="en-GB" sz="1000" u="none" dirty="0"/>
                        <a:t>I will learn about fire safety and the risks Bonfire night can bring. </a:t>
                      </a:r>
                    </a:p>
                    <a:p>
                      <a:r>
                        <a:rPr lang="en-GB" sz="1000" u="none" dirty="0"/>
                        <a:t>I will learn about my rights and the rights of others through mutual respect and acceptance that everybody is different. I will learn the importance of protecting our rights and being fair.</a:t>
                      </a:r>
                    </a:p>
                  </a:txBody>
                  <a:tcPr/>
                </a:tc>
                <a:extLst>
                  <a:ext uri="{0D108BD9-81ED-4DB2-BD59-A6C34878D82A}">
                    <a16:rowId xmlns:a16="http://schemas.microsoft.com/office/drawing/2014/main" val="4026175623"/>
                  </a:ext>
                </a:extLst>
              </a:tr>
              <a:tr h="1002393">
                <a:tc>
                  <a:txBody>
                    <a:bodyPr/>
                    <a:lstStyle/>
                    <a:p>
                      <a:r>
                        <a:rPr lang="en-GB" sz="1000" u="sng" dirty="0"/>
                        <a:t>Key Vocabulary</a:t>
                      </a:r>
                    </a:p>
                    <a:p>
                      <a:r>
                        <a:rPr lang="en-GB" sz="1000" u="none" dirty="0"/>
                        <a:t>Fire safety</a:t>
                      </a:r>
                    </a:p>
                    <a:p>
                      <a:r>
                        <a:rPr lang="en-GB" sz="1000" u="none" dirty="0"/>
                        <a:t>Rights</a:t>
                      </a:r>
                    </a:p>
                    <a:p>
                      <a:r>
                        <a:rPr lang="en-GB" sz="1000" u="none" dirty="0"/>
                        <a:t>Protect</a:t>
                      </a:r>
                    </a:p>
                    <a:p>
                      <a:r>
                        <a:rPr lang="en-GB" sz="1000" u="none" dirty="0"/>
                        <a:t>Respect</a:t>
                      </a:r>
                    </a:p>
                    <a:p>
                      <a:r>
                        <a:rPr lang="en-GB" sz="1000" u="none" dirty="0"/>
                        <a:t>Acceptance </a:t>
                      </a:r>
                    </a:p>
                  </a:txBody>
                  <a:tcPr/>
                </a:tc>
                <a:tc>
                  <a:txBody>
                    <a:bodyPr/>
                    <a:lstStyle/>
                    <a:p>
                      <a:r>
                        <a:rPr lang="en-GB" sz="1000" u="sng" dirty="0"/>
                        <a:t>    What I will know by the end of             t   the unit</a:t>
                      </a:r>
                    </a:p>
                    <a:p>
                      <a:r>
                        <a:rPr lang="en-GB" sz="1000" u="sng" dirty="0"/>
                        <a:t>    </a:t>
                      </a:r>
                      <a:r>
                        <a:rPr lang="en-GB" sz="1000" u="none" dirty="0"/>
                        <a:t>I will know understand fire              s   safety.</a:t>
                      </a:r>
                    </a:p>
                    <a:p>
                      <a:r>
                        <a:rPr lang="en-GB" sz="1000" u="none" dirty="0"/>
                        <a:t>     I will know some of my rights and the rights of others. </a:t>
                      </a:r>
                      <a:endParaRPr lang="en-GB" sz="1000" u="sng" dirty="0"/>
                    </a:p>
                  </a:txBody>
                  <a:tcPr/>
                </a:tc>
                <a:extLst>
                  <a:ext uri="{0D108BD9-81ED-4DB2-BD59-A6C34878D82A}">
                    <a16:rowId xmlns:a16="http://schemas.microsoft.com/office/drawing/2014/main" val="339527001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03996460"/>
              </p:ext>
            </p:extLst>
          </p:nvPr>
        </p:nvGraphicFramePr>
        <p:xfrm>
          <a:off x="4176410" y="3645446"/>
          <a:ext cx="3839180" cy="3111331"/>
        </p:xfrm>
        <a:graphic>
          <a:graphicData uri="http://schemas.openxmlformats.org/drawingml/2006/table">
            <a:tbl>
              <a:tblPr firstRow="1" bandRow="1">
                <a:tableStyleId>{F5AB1C69-6EDB-4FF4-983F-18BD219EF322}</a:tableStyleId>
              </a:tblPr>
              <a:tblGrid>
                <a:gridCol w="1919590">
                  <a:extLst>
                    <a:ext uri="{9D8B030D-6E8A-4147-A177-3AD203B41FA5}">
                      <a16:colId xmlns:a16="http://schemas.microsoft.com/office/drawing/2014/main" val="1195867810"/>
                    </a:ext>
                  </a:extLst>
                </a:gridCol>
                <a:gridCol w="1919590">
                  <a:extLst>
                    <a:ext uri="{9D8B030D-6E8A-4147-A177-3AD203B41FA5}">
                      <a16:colId xmlns:a16="http://schemas.microsoft.com/office/drawing/2014/main" val="2453771901"/>
                    </a:ext>
                  </a:extLst>
                </a:gridCol>
              </a:tblGrid>
              <a:tr h="490051">
                <a:tc gridSpan="2">
                  <a:txBody>
                    <a:bodyPr/>
                    <a:lstStyle/>
                    <a:p>
                      <a:r>
                        <a:rPr lang="en-GB" sz="1600" dirty="0"/>
                        <a:t>Design Technology</a:t>
                      </a:r>
                    </a:p>
                  </a:txBody>
                  <a:tcPr/>
                </a:tc>
                <a:tc hMerge="1">
                  <a:txBody>
                    <a:bodyPr/>
                    <a:lstStyle/>
                    <a:p>
                      <a:endParaRPr lang="en-GB"/>
                    </a:p>
                  </a:txBody>
                  <a:tcPr/>
                </a:tc>
                <a:extLst>
                  <a:ext uri="{0D108BD9-81ED-4DB2-BD59-A6C34878D82A}">
                    <a16:rowId xmlns:a16="http://schemas.microsoft.com/office/drawing/2014/main" val="1777106793"/>
                  </a:ext>
                </a:extLst>
              </a:tr>
              <a:tr h="1225373">
                <a:tc>
                  <a:txBody>
                    <a:bodyPr/>
                    <a:lstStyle/>
                    <a:p>
                      <a:r>
                        <a:rPr lang="en-GB" sz="1000" u="sng" dirty="0"/>
                        <a:t>What I should already know</a:t>
                      </a:r>
                    </a:p>
                    <a:p>
                      <a:r>
                        <a:rPr lang="en-GB" sz="1000" u="none" dirty="0"/>
                        <a:t>I should have experience with modelling with clay.</a:t>
                      </a:r>
                    </a:p>
                    <a:p>
                      <a:r>
                        <a:rPr lang="en-GB" sz="1000" u="none" dirty="0"/>
                        <a:t>Have previous experience of manipulating materials to achieve a planned effect. </a:t>
                      </a:r>
                    </a:p>
                    <a:p>
                      <a:r>
                        <a:rPr lang="en-GB" sz="1000" u="none" dirty="0"/>
                        <a:t>I will have constructed with a purpose in mind. </a:t>
                      </a:r>
                    </a:p>
                  </a:txBody>
                  <a:tcPr/>
                </a:tc>
                <a:tc>
                  <a:txBody>
                    <a:bodyPr/>
                    <a:lstStyle/>
                    <a:p>
                      <a:r>
                        <a:rPr lang="en-GB" sz="1000" u="sng" dirty="0"/>
                        <a:t>The Journey</a:t>
                      </a:r>
                      <a:endParaRPr lang="en-GB" sz="1000" u="none" dirty="0"/>
                    </a:p>
                    <a:p>
                      <a:r>
                        <a:rPr lang="en-GB" sz="1000" u="none" dirty="0"/>
                        <a:t>Using my cutting skills and paper I will manipulate it to my desired effect of a snowflake. I will create my own habitat using a range of materials to fit inside a shoebox. </a:t>
                      </a:r>
                    </a:p>
                  </a:txBody>
                  <a:tcPr/>
                </a:tc>
                <a:extLst>
                  <a:ext uri="{0D108BD9-81ED-4DB2-BD59-A6C34878D82A}">
                    <a16:rowId xmlns:a16="http://schemas.microsoft.com/office/drawing/2014/main" val="1549424996"/>
                  </a:ext>
                </a:extLst>
              </a:tr>
              <a:tr h="1302925">
                <a:tc>
                  <a:txBody>
                    <a:bodyPr/>
                    <a:lstStyle/>
                    <a:p>
                      <a:r>
                        <a:rPr lang="en-GB" sz="1000" u="sng" dirty="0"/>
                        <a:t>Key Vocabulary</a:t>
                      </a:r>
                    </a:p>
                    <a:p>
                      <a:r>
                        <a:rPr lang="en-GB" sz="1000" u="none" dirty="0"/>
                        <a:t>Construction</a:t>
                      </a:r>
                    </a:p>
                    <a:p>
                      <a:r>
                        <a:rPr lang="en-GB" sz="1000" u="none" dirty="0"/>
                        <a:t>Textiles</a:t>
                      </a:r>
                    </a:p>
                    <a:p>
                      <a:r>
                        <a:rPr lang="en-GB" sz="1000" u="none" dirty="0"/>
                        <a:t>Materials</a:t>
                      </a:r>
                    </a:p>
                    <a:p>
                      <a:r>
                        <a:rPr lang="en-GB" sz="1000" u="none" dirty="0"/>
                        <a:t>Evaluate </a:t>
                      </a:r>
                    </a:p>
                    <a:p>
                      <a:r>
                        <a:rPr lang="en-GB" sz="1000" u="none" dirty="0"/>
                        <a:t>Purposeful </a:t>
                      </a:r>
                    </a:p>
                    <a:p>
                      <a:r>
                        <a:rPr lang="en-GB" sz="1000" u="none" dirty="0"/>
                        <a:t>design</a:t>
                      </a:r>
                    </a:p>
                  </a:txBody>
                  <a:tcPr/>
                </a:tc>
                <a:tc>
                  <a:txBody>
                    <a:bodyPr/>
                    <a:lstStyle/>
                    <a:p>
                      <a:r>
                        <a:rPr lang="en-GB" sz="1000" u="sng" dirty="0"/>
                        <a:t>What I will know by the end of the unit</a:t>
                      </a:r>
                    </a:p>
                    <a:p>
                      <a:r>
                        <a:rPr lang="en-GB" sz="1000" u="none" dirty="0"/>
                        <a:t>I will understand the process of designing making and evaluating my own product. I will have built on my previous experience of constructing and manipulating materials</a:t>
                      </a:r>
                      <a:endParaRPr lang="en-GB" sz="1000" u="sng" dirty="0"/>
                    </a:p>
                  </a:txBody>
                  <a:tcPr/>
                </a:tc>
                <a:extLst>
                  <a:ext uri="{0D108BD9-81ED-4DB2-BD59-A6C34878D82A}">
                    <a16:rowId xmlns:a16="http://schemas.microsoft.com/office/drawing/2014/main" val="2423214281"/>
                  </a:ext>
                </a:extLst>
              </a:tr>
            </a:tbl>
          </a:graphicData>
        </a:graphic>
      </p:graphicFrame>
      <p:graphicFrame>
        <p:nvGraphicFramePr>
          <p:cNvPr id="12" name="Table 11">
            <a:extLst>
              <a:ext uri="{FF2B5EF4-FFF2-40B4-BE49-F238E27FC236}">
                <a16:creationId xmlns:a16="http://schemas.microsoft.com/office/drawing/2014/main" id="{1A7D5D24-9056-42B2-AC49-0C381487D977}"/>
              </a:ext>
            </a:extLst>
          </p:cNvPr>
          <p:cNvGraphicFramePr>
            <a:graphicFrameLocks noGrp="1"/>
          </p:cNvGraphicFramePr>
          <p:nvPr>
            <p:extLst>
              <p:ext uri="{D42A27DB-BD31-4B8C-83A1-F6EECF244321}">
                <p14:modId xmlns:p14="http://schemas.microsoft.com/office/powerpoint/2010/main" val="1564918227"/>
              </p:ext>
            </p:extLst>
          </p:nvPr>
        </p:nvGraphicFramePr>
        <p:xfrm>
          <a:off x="4131543" y="165344"/>
          <a:ext cx="3839180" cy="3078829"/>
        </p:xfrm>
        <a:graphic>
          <a:graphicData uri="http://schemas.openxmlformats.org/drawingml/2006/table">
            <a:tbl>
              <a:tblPr firstRow="1" bandRow="1">
                <a:tableStyleId>{00A15C55-8517-42AA-B614-E9B94910E393}</a:tableStyleId>
              </a:tblPr>
              <a:tblGrid>
                <a:gridCol w="1919590">
                  <a:extLst>
                    <a:ext uri="{9D8B030D-6E8A-4147-A177-3AD203B41FA5}">
                      <a16:colId xmlns:a16="http://schemas.microsoft.com/office/drawing/2014/main" val="855750989"/>
                    </a:ext>
                  </a:extLst>
                </a:gridCol>
                <a:gridCol w="1919590">
                  <a:extLst>
                    <a:ext uri="{9D8B030D-6E8A-4147-A177-3AD203B41FA5}">
                      <a16:colId xmlns:a16="http://schemas.microsoft.com/office/drawing/2014/main" val="403854330"/>
                    </a:ext>
                  </a:extLst>
                </a:gridCol>
              </a:tblGrid>
              <a:tr h="384182">
                <a:tc gridSpan="2">
                  <a:txBody>
                    <a:bodyPr/>
                    <a:lstStyle/>
                    <a:p>
                      <a:r>
                        <a:rPr lang="en-GB" sz="1600" dirty="0"/>
                        <a:t>RE</a:t>
                      </a:r>
                    </a:p>
                  </a:txBody>
                  <a:tcPr>
                    <a:solidFill>
                      <a:srgbClr val="E85318"/>
                    </a:solidFill>
                  </a:tcPr>
                </a:tc>
                <a:tc hMerge="1">
                  <a:txBody>
                    <a:bodyPr/>
                    <a:lstStyle/>
                    <a:p>
                      <a:endParaRPr lang="en-GB"/>
                    </a:p>
                  </a:txBody>
                  <a:tcPr/>
                </a:tc>
                <a:extLst>
                  <a:ext uri="{0D108BD9-81ED-4DB2-BD59-A6C34878D82A}">
                    <a16:rowId xmlns:a16="http://schemas.microsoft.com/office/drawing/2014/main" val="2164382239"/>
                  </a:ext>
                </a:extLst>
              </a:tr>
              <a:tr h="1239839">
                <a:tc>
                  <a:txBody>
                    <a:bodyPr/>
                    <a:lstStyle/>
                    <a:p>
                      <a:r>
                        <a:rPr lang="en-GB" sz="1000" u="sng" dirty="0"/>
                        <a:t>What I should already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u="none" dirty="0"/>
                        <a:t>Why people go to a place of worship and understand key aspects of Christianity. What a church looks like and why people might visit a place of worship.</a:t>
                      </a:r>
                    </a:p>
                    <a:p>
                      <a:endParaRPr lang="en-GB" sz="1000" u="sng" dirty="0"/>
                    </a:p>
                  </a:txBody>
                  <a:tcPr>
                    <a:solidFill>
                      <a:srgbClr val="FF9966">
                        <a:alpha val="63922"/>
                      </a:srgbClr>
                    </a:solidFill>
                  </a:tcPr>
                </a:tc>
                <a:tc>
                  <a:txBody>
                    <a:bodyPr/>
                    <a:lstStyle/>
                    <a:p>
                      <a:r>
                        <a:rPr lang="en-GB" sz="1000" u="sng" dirty="0"/>
                        <a:t>The Journey</a:t>
                      </a:r>
                    </a:p>
                    <a:p>
                      <a:r>
                        <a:rPr lang="en-GB" sz="1000" u="none" dirty="0"/>
                        <a:t>I will visit a church and take part in the harvest festival celebrations. </a:t>
                      </a:r>
                    </a:p>
                    <a:p>
                      <a:r>
                        <a:rPr lang="en-GB" sz="1000" u="none" dirty="0"/>
                        <a:t>I will look at how and why Christians celebrate special and sacred times.</a:t>
                      </a:r>
                    </a:p>
                    <a:p>
                      <a:endParaRPr lang="en-GB" sz="1000" u="sng" dirty="0"/>
                    </a:p>
                  </a:txBody>
                  <a:tcPr>
                    <a:solidFill>
                      <a:srgbClr val="FF9966">
                        <a:alpha val="63922"/>
                      </a:srgbClr>
                    </a:solidFill>
                  </a:tcPr>
                </a:tc>
                <a:extLst>
                  <a:ext uri="{0D108BD9-81ED-4DB2-BD59-A6C34878D82A}">
                    <a16:rowId xmlns:a16="http://schemas.microsoft.com/office/drawing/2014/main" val="4026175623"/>
                  </a:ext>
                </a:extLst>
              </a:tr>
              <a:tr h="1384007">
                <a:tc>
                  <a:txBody>
                    <a:bodyPr/>
                    <a:lstStyle/>
                    <a:p>
                      <a:r>
                        <a:rPr lang="en-GB" sz="1000" u="sng" dirty="0"/>
                        <a:t>Key Vocabulary</a:t>
                      </a:r>
                    </a:p>
                    <a:p>
                      <a:r>
                        <a:rPr lang="en-GB" sz="1000" b="0" i="0" kern="1200" dirty="0">
                          <a:solidFill>
                            <a:schemeClr val="dk1"/>
                          </a:solidFill>
                          <a:effectLst/>
                          <a:latin typeface="+mn-lt"/>
                          <a:ea typeface="+mn-ea"/>
                          <a:cs typeface="+mn-cs"/>
                        </a:rPr>
                        <a:t>Place of worship </a:t>
                      </a:r>
                    </a:p>
                    <a:p>
                      <a:r>
                        <a:rPr lang="en-GB" sz="1000" b="0" i="0" kern="1200" dirty="0">
                          <a:solidFill>
                            <a:schemeClr val="dk1"/>
                          </a:solidFill>
                          <a:effectLst/>
                          <a:latin typeface="+mn-lt"/>
                          <a:ea typeface="+mn-ea"/>
                          <a:cs typeface="+mn-cs"/>
                        </a:rPr>
                        <a:t>Holy book </a:t>
                      </a:r>
                    </a:p>
                    <a:p>
                      <a:r>
                        <a:rPr lang="en-GB" sz="1000" b="0" i="0" kern="1200" dirty="0">
                          <a:solidFill>
                            <a:schemeClr val="dk1"/>
                          </a:solidFill>
                          <a:effectLst/>
                          <a:latin typeface="+mn-lt"/>
                          <a:ea typeface="+mn-ea"/>
                          <a:cs typeface="+mn-cs"/>
                        </a:rPr>
                        <a:t>Religious figures</a:t>
                      </a:r>
                    </a:p>
                    <a:p>
                      <a:r>
                        <a:rPr lang="en-GB" sz="1000" b="0" i="0" kern="1200" dirty="0">
                          <a:solidFill>
                            <a:schemeClr val="dk1"/>
                          </a:solidFill>
                          <a:effectLst/>
                          <a:latin typeface="+mn-lt"/>
                          <a:ea typeface="+mn-ea"/>
                          <a:cs typeface="+mn-cs"/>
                        </a:rPr>
                        <a:t>Festival</a:t>
                      </a:r>
                    </a:p>
                    <a:p>
                      <a:r>
                        <a:rPr lang="en-GB" sz="1000" b="0" i="0" u="none" kern="1200" dirty="0">
                          <a:solidFill>
                            <a:schemeClr val="dk1"/>
                          </a:solidFill>
                          <a:effectLst/>
                          <a:latin typeface="+mn-lt"/>
                          <a:ea typeface="+mn-ea"/>
                          <a:cs typeface="+mn-cs"/>
                        </a:rPr>
                        <a:t>Church</a:t>
                      </a:r>
                    </a:p>
                    <a:p>
                      <a:r>
                        <a:rPr lang="en-GB" sz="1000" b="0" i="0" u="none" kern="1200" dirty="0">
                          <a:solidFill>
                            <a:schemeClr val="dk1"/>
                          </a:solidFill>
                          <a:effectLst/>
                          <a:latin typeface="+mn-lt"/>
                          <a:ea typeface="+mn-ea"/>
                          <a:cs typeface="+mn-cs"/>
                        </a:rPr>
                        <a:t>Christianity</a:t>
                      </a:r>
                    </a:p>
                    <a:p>
                      <a:r>
                        <a:rPr lang="en-GB" sz="1000" b="0" i="0" u="none" kern="1200" dirty="0">
                          <a:solidFill>
                            <a:schemeClr val="dk1"/>
                          </a:solidFill>
                          <a:effectLst/>
                          <a:latin typeface="+mn-lt"/>
                          <a:ea typeface="+mn-ea"/>
                          <a:cs typeface="+mn-cs"/>
                        </a:rPr>
                        <a:t>Harvest Festival</a:t>
                      </a:r>
                      <a:endParaRPr lang="en-GB" sz="1000" u="none" dirty="0"/>
                    </a:p>
                  </a:txBody>
                  <a:tcPr>
                    <a:solidFill>
                      <a:srgbClr val="FF9966">
                        <a:alpha val="63922"/>
                      </a:srgbClr>
                    </a:solidFill>
                  </a:tcPr>
                </a:tc>
                <a:tc>
                  <a:txBody>
                    <a:bodyPr/>
                    <a:lstStyle/>
                    <a:p>
                      <a:r>
                        <a:rPr lang="en-GB" sz="1000" u="sng" dirty="0"/>
                        <a:t>               What I will know by the                                      e             end  of the unit</a:t>
                      </a:r>
                    </a:p>
                    <a:p>
                      <a:r>
                        <a:rPr lang="en-GB" sz="1000" u="sng" dirty="0"/>
                        <a:t>              </a:t>
                      </a:r>
                      <a:r>
                        <a:rPr lang="en-GB" sz="1000" u="none" dirty="0"/>
                        <a:t> I will have visited a</a:t>
                      </a:r>
                    </a:p>
                    <a:p>
                      <a:r>
                        <a:rPr lang="en-GB" sz="1000" u="none" dirty="0"/>
                        <a:t>               Christian place of</a:t>
                      </a:r>
                    </a:p>
                    <a:p>
                      <a:r>
                        <a:rPr lang="en-GB" sz="1000" u="none" dirty="0"/>
                        <a:t>               worship and taken part in a special celebration. </a:t>
                      </a:r>
                    </a:p>
                    <a:p>
                      <a:r>
                        <a:rPr lang="en-GB" sz="1000" u="none" dirty="0"/>
                        <a:t>I will understand the different ways Christians celebrate. </a:t>
                      </a:r>
                      <a:endParaRPr lang="en-GB" sz="1000" u="sng" dirty="0"/>
                    </a:p>
                  </a:txBody>
                  <a:tcPr>
                    <a:solidFill>
                      <a:srgbClr val="FF9966">
                        <a:alpha val="63922"/>
                      </a:srgbClr>
                    </a:solidFill>
                  </a:tcPr>
                </a:tc>
                <a:extLst>
                  <a:ext uri="{0D108BD9-81ED-4DB2-BD59-A6C34878D82A}">
                    <a16:rowId xmlns:a16="http://schemas.microsoft.com/office/drawing/2014/main" val="3395270011"/>
                  </a:ext>
                </a:extLst>
              </a:tr>
            </a:tbl>
          </a:graphicData>
        </a:graphic>
      </p:graphicFrame>
      <p:sp>
        <p:nvSpPr>
          <p:cNvPr id="13" name="Title 3">
            <a:extLst>
              <a:ext uri="{FF2B5EF4-FFF2-40B4-BE49-F238E27FC236}">
                <a16:creationId xmlns:a16="http://schemas.microsoft.com/office/drawing/2014/main" id="{67EDEEB3-56E7-473D-AA75-53C0727CDBCB}"/>
              </a:ext>
            </a:extLst>
          </p:cNvPr>
          <p:cNvSpPr txBox="1">
            <a:spLocks/>
          </p:cNvSpPr>
          <p:nvPr/>
        </p:nvSpPr>
        <p:spPr>
          <a:xfrm>
            <a:off x="2498969" y="3290246"/>
            <a:ext cx="8074313" cy="327456"/>
          </a:xfrm>
          <a:prstGeom prst="rect">
            <a:avLst/>
          </a:prstGeom>
          <a:solidFill>
            <a:schemeClr val="accent5">
              <a:lumMod val="40000"/>
              <a:lumOff val="60000"/>
            </a:schemeClr>
          </a:solidFill>
          <a:ln>
            <a:solidFill>
              <a:schemeClr val="accent5">
                <a:lumMod val="60000"/>
                <a:lumOff val="40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Knowledge Organiser – Autumn 2 2021, Habitats Class 1</a:t>
            </a:r>
          </a:p>
        </p:txBody>
      </p:sp>
      <p:graphicFrame>
        <p:nvGraphicFramePr>
          <p:cNvPr id="16" name="Table 15">
            <a:extLst>
              <a:ext uri="{FF2B5EF4-FFF2-40B4-BE49-F238E27FC236}">
                <a16:creationId xmlns:a16="http://schemas.microsoft.com/office/drawing/2014/main" id="{99BDB7FC-2C81-401F-840A-D5FA77DED5ED}"/>
              </a:ext>
            </a:extLst>
          </p:cNvPr>
          <p:cNvGraphicFramePr>
            <a:graphicFrameLocks noGrp="1"/>
          </p:cNvGraphicFramePr>
          <p:nvPr>
            <p:extLst>
              <p:ext uri="{D42A27DB-BD31-4B8C-83A1-F6EECF244321}">
                <p14:modId xmlns:p14="http://schemas.microsoft.com/office/powerpoint/2010/main" val="3173517643"/>
              </p:ext>
            </p:extLst>
          </p:nvPr>
        </p:nvGraphicFramePr>
        <p:xfrm>
          <a:off x="8166960" y="3645445"/>
          <a:ext cx="3761512" cy="1602829"/>
        </p:xfrm>
        <a:graphic>
          <a:graphicData uri="http://schemas.openxmlformats.org/drawingml/2006/table">
            <a:tbl>
              <a:tblPr firstRow="1" bandRow="1">
                <a:tableStyleId>{21E4AEA4-8DFA-4A89-87EB-49C32662AFE0}</a:tableStyleId>
              </a:tblPr>
              <a:tblGrid>
                <a:gridCol w="3761512">
                  <a:extLst>
                    <a:ext uri="{9D8B030D-6E8A-4147-A177-3AD203B41FA5}">
                      <a16:colId xmlns:a16="http://schemas.microsoft.com/office/drawing/2014/main" val="1495017990"/>
                    </a:ext>
                  </a:extLst>
                </a:gridCol>
              </a:tblGrid>
              <a:tr h="410886">
                <a:tc>
                  <a:txBody>
                    <a:bodyPr/>
                    <a:lstStyle/>
                    <a:p>
                      <a:r>
                        <a:rPr lang="en-GB" sz="1600" dirty="0"/>
                        <a:t>MFL</a:t>
                      </a:r>
                    </a:p>
                  </a:txBody>
                  <a:tcPr>
                    <a:solidFill>
                      <a:srgbClr val="36E860"/>
                    </a:solidFill>
                  </a:tcPr>
                </a:tc>
                <a:extLst>
                  <a:ext uri="{0D108BD9-81ED-4DB2-BD59-A6C34878D82A}">
                    <a16:rowId xmlns:a16="http://schemas.microsoft.com/office/drawing/2014/main" val="2994901590"/>
                  </a:ext>
                </a:extLst>
              </a:tr>
              <a:tr h="1191943">
                <a:tc>
                  <a:txBody>
                    <a:bodyPr/>
                    <a:lstStyle/>
                    <a:p>
                      <a:r>
                        <a:rPr lang="en-GB" sz="1000" u="sng" baseline="0" dirty="0"/>
                        <a:t>Key Phrases</a:t>
                      </a:r>
                    </a:p>
                    <a:p>
                      <a:r>
                        <a:rPr lang="en-GB" sz="1200" baseline="0" dirty="0"/>
                        <a:t>French numbers to 10</a:t>
                      </a:r>
                    </a:p>
                    <a:p>
                      <a:r>
                        <a:rPr lang="en-GB" sz="1200" baseline="0" dirty="0"/>
                        <a:t>Days of the week     </a:t>
                      </a:r>
                    </a:p>
                    <a:p>
                      <a:r>
                        <a:rPr lang="en-GB" sz="1200" baseline="0" dirty="0"/>
                        <a:t>I am ……years old. </a:t>
                      </a:r>
                    </a:p>
                  </a:txBody>
                  <a:tcPr>
                    <a:solidFill>
                      <a:srgbClr val="94ECAB"/>
                    </a:solidFill>
                  </a:tcPr>
                </a:tc>
                <a:extLst>
                  <a:ext uri="{0D108BD9-81ED-4DB2-BD59-A6C34878D82A}">
                    <a16:rowId xmlns:a16="http://schemas.microsoft.com/office/drawing/2014/main" val="4175067309"/>
                  </a:ext>
                </a:extLst>
              </a:tr>
            </a:tbl>
          </a:graphicData>
        </a:graphic>
      </p:graphicFrame>
      <p:graphicFrame>
        <p:nvGraphicFramePr>
          <p:cNvPr id="17" name="Table 16">
            <a:extLst>
              <a:ext uri="{FF2B5EF4-FFF2-40B4-BE49-F238E27FC236}">
                <a16:creationId xmlns:a16="http://schemas.microsoft.com/office/drawing/2014/main" id="{6D5FC636-08CB-4F0D-87B4-F9E245B2C08D}"/>
              </a:ext>
            </a:extLst>
          </p:cNvPr>
          <p:cNvGraphicFramePr>
            <a:graphicFrameLocks noGrp="1"/>
          </p:cNvGraphicFramePr>
          <p:nvPr>
            <p:extLst>
              <p:ext uri="{D42A27DB-BD31-4B8C-83A1-F6EECF244321}">
                <p14:modId xmlns:p14="http://schemas.microsoft.com/office/powerpoint/2010/main" val="1173080199"/>
              </p:ext>
            </p:extLst>
          </p:nvPr>
        </p:nvGraphicFramePr>
        <p:xfrm>
          <a:off x="8166960" y="165342"/>
          <a:ext cx="3761512" cy="3045508"/>
        </p:xfrm>
        <a:graphic>
          <a:graphicData uri="http://schemas.openxmlformats.org/drawingml/2006/table">
            <a:tbl>
              <a:tblPr firstRow="1" bandRow="1">
                <a:tableStyleId>{21E4AEA4-8DFA-4A89-87EB-49C32662AFE0}</a:tableStyleId>
              </a:tblPr>
              <a:tblGrid>
                <a:gridCol w="1880756">
                  <a:extLst>
                    <a:ext uri="{9D8B030D-6E8A-4147-A177-3AD203B41FA5}">
                      <a16:colId xmlns:a16="http://schemas.microsoft.com/office/drawing/2014/main" val="1495017990"/>
                    </a:ext>
                  </a:extLst>
                </a:gridCol>
                <a:gridCol w="1880756">
                  <a:extLst>
                    <a:ext uri="{9D8B030D-6E8A-4147-A177-3AD203B41FA5}">
                      <a16:colId xmlns:a16="http://schemas.microsoft.com/office/drawing/2014/main" val="1855451359"/>
                    </a:ext>
                  </a:extLst>
                </a:gridCol>
              </a:tblGrid>
              <a:tr h="412727">
                <a:tc gridSpan="2">
                  <a:txBody>
                    <a:bodyPr/>
                    <a:lstStyle/>
                    <a:p>
                      <a:r>
                        <a:rPr lang="en-GB" sz="1600" dirty="0"/>
                        <a:t>Art</a:t>
                      </a:r>
                    </a:p>
                  </a:txBody>
                  <a:tcPr>
                    <a:solidFill>
                      <a:srgbClr val="7030A0"/>
                    </a:solidFill>
                  </a:tcPr>
                </a:tc>
                <a:tc hMerge="1">
                  <a:txBody>
                    <a:bodyPr/>
                    <a:lstStyle/>
                    <a:p>
                      <a:endParaRPr lang="en-GB"/>
                    </a:p>
                  </a:txBody>
                  <a:tcPr/>
                </a:tc>
                <a:extLst>
                  <a:ext uri="{0D108BD9-81ED-4DB2-BD59-A6C34878D82A}">
                    <a16:rowId xmlns:a16="http://schemas.microsoft.com/office/drawing/2014/main" val="2994901590"/>
                  </a:ext>
                </a:extLst>
              </a:tr>
              <a:tr h="1123226">
                <a:tc>
                  <a:txBody>
                    <a:bodyPr/>
                    <a:lstStyle/>
                    <a:p>
                      <a:r>
                        <a:rPr lang="en-GB" sz="1000" u="sng" dirty="0"/>
                        <a:t>What I should already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u="none" dirty="0"/>
                        <a:t>Previous experience of  exploring a variety of materials, tools and techniques including  painting, collage and drawing. </a:t>
                      </a:r>
                    </a:p>
                    <a:p>
                      <a:r>
                        <a:rPr lang="en-GB" sz="1000" u="none" dirty="0"/>
                        <a:t>Knowledge of different artists.</a:t>
                      </a:r>
                    </a:p>
                  </a:txBody>
                  <a:tcPr>
                    <a:solidFill>
                      <a:srgbClr val="FFCCFF"/>
                    </a:solidFill>
                  </a:tcPr>
                </a:tc>
                <a:tc>
                  <a:txBody>
                    <a:bodyPr/>
                    <a:lstStyle/>
                    <a:p>
                      <a:r>
                        <a:rPr lang="en-GB" sz="1000" u="sng" dirty="0"/>
                        <a:t>The Journey</a:t>
                      </a:r>
                    </a:p>
                    <a:p>
                      <a:r>
                        <a:rPr lang="en-GB" sz="1000" b="0" i="0" kern="1200" dirty="0">
                          <a:solidFill>
                            <a:schemeClr val="dk1"/>
                          </a:solidFill>
                          <a:effectLst/>
                          <a:latin typeface="+mn-lt"/>
                          <a:ea typeface="+mn-ea"/>
                          <a:cs typeface="+mn-cs"/>
                        </a:rPr>
                        <a:t>Learn about Yayoi Kusama and create an inspired artwork of our own using dots. </a:t>
                      </a:r>
                    </a:p>
                    <a:p>
                      <a:r>
                        <a:rPr lang="en-GB" sz="1000" b="0" i="0" kern="1200" dirty="0">
                          <a:solidFill>
                            <a:schemeClr val="dk1"/>
                          </a:solidFill>
                          <a:effectLst/>
                          <a:latin typeface="+mn-lt"/>
                          <a:ea typeface="+mn-ea"/>
                          <a:cs typeface="+mn-cs"/>
                        </a:rPr>
                        <a:t>Learn about Joan Miro and create our own magic realism and surreal pieces of artwork. </a:t>
                      </a:r>
                    </a:p>
                    <a:p>
                      <a:endParaRPr lang="en-GB" sz="1000" u="sng" dirty="0"/>
                    </a:p>
                  </a:txBody>
                  <a:tcPr>
                    <a:solidFill>
                      <a:srgbClr val="FFCCFF"/>
                    </a:solidFill>
                  </a:tcPr>
                </a:tc>
                <a:extLst>
                  <a:ext uri="{0D108BD9-81ED-4DB2-BD59-A6C34878D82A}">
                    <a16:rowId xmlns:a16="http://schemas.microsoft.com/office/drawing/2014/main" val="4175067309"/>
                  </a:ext>
                </a:extLst>
              </a:tr>
              <a:tr h="1322141">
                <a:tc>
                  <a:txBody>
                    <a:bodyPr/>
                    <a:lstStyle/>
                    <a:p>
                      <a:r>
                        <a:rPr lang="en-GB" sz="1000" u="sng" dirty="0"/>
                        <a:t>Key Vocabulary</a:t>
                      </a:r>
                    </a:p>
                    <a:p>
                      <a:r>
                        <a:rPr lang="en-GB" sz="1000" u="none" dirty="0"/>
                        <a:t>Realism</a:t>
                      </a:r>
                    </a:p>
                    <a:p>
                      <a:r>
                        <a:rPr lang="en-GB" sz="1000" u="none" dirty="0"/>
                        <a:t>Surrealism</a:t>
                      </a:r>
                    </a:p>
                    <a:p>
                      <a:r>
                        <a:rPr lang="en-GB" sz="1000" u="none" dirty="0"/>
                        <a:t>Sculpture</a:t>
                      </a:r>
                    </a:p>
                    <a:p>
                      <a:r>
                        <a:rPr lang="en-GB" sz="1000" u="none" dirty="0"/>
                        <a:t>Printing</a:t>
                      </a:r>
                    </a:p>
                    <a:p>
                      <a:r>
                        <a:rPr lang="en-GB" sz="1000" u="none" dirty="0"/>
                        <a:t>textures</a:t>
                      </a:r>
                    </a:p>
                  </a:txBody>
                  <a:tcPr>
                    <a:solidFill>
                      <a:srgbClr val="FFCCFF"/>
                    </a:solidFill>
                  </a:tcPr>
                </a:tc>
                <a:tc>
                  <a:txBody>
                    <a:bodyPr/>
                    <a:lstStyle/>
                    <a:p>
                      <a:r>
                        <a:rPr lang="en-GB" sz="1000" u="sng" dirty="0"/>
                        <a:t>What I will know by the end of the unit</a:t>
                      </a:r>
                    </a:p>
                    <a:p>
                      <a:r>
                        <a:rPr lang="en-GB" sz="1000" u="none" dirty="0"/>
                        <a:t>How to create textures in our art work through using various techniques such as lines and dots. I will understand that art takes many different forms and is open to interpretation</a:t>
                      </a:r>
                      <a:r>
                        <a:rPr lang="en-GB" sz="1000" u="sng" dirty="0"/>
                        <a:t>. </a:t>
                      </a:r>
                    </a:p>
                  </a:txBody>
                  <a:tcPr>
                    <a:solidFill>
                      <a:srgbClr val="FFCCFF"/>
                    </a:solidFill>
                  </a:tcPr>
                </a:tc>
                <a:extLst>
                  <a:ext uri="{0D108BD9-81ED-4DB2-BD59-A6C34878D82A}">
                    <a16:rowId xmlns:a16="http://schemas.microsoft.com/office/drawing/2014/main" val="1629567815"/>
                  </a:ext>
                </a:extLst>
              </a:tr>
            </a:tbl>
          </a:graphicData>
        </a:graphic>
      </p:graphicFrame>
      <p:graphicFrame>
        <p:nvGraphicFramePr>
          <p:cNvPr id="18" name="Table 17">
            <a:extLst>
              <a:ext uri="{FF2B5EF4-FFF2-40B4-BE49-F238E27FC236}">
                <a16:creationId xmlns:a16="http://schemas.microsoft.com/office/drawing/2014/main" id="{B1FDAF75-245D-4454-B58D-8EC8CB1AA667}"/>
              </a:ext>
            </a:extLst>
          </p:cNvPr>
          <p:cNvGraphicFramePr>
            <a:graphicFrameLocks noGrp="1"/>
          </p:cNvGraphicFramePr>
          <p:nvPr>
            <p:extLst>
              <p:ext uri="{D42A27DB-BD31-4B8C-83A1-F6EECF244321}">
                <p14:modId xmlns:p14="http://schemas.microsoft.com/office/powerpoint/2010/main" val="523213327"/>
              </p:ext>
            </p:extLst>
          </p:nvPr>
        </p:nvGraphicFramePr>
        <p:xfrm>
          <a:off x="8166961" y="5322675"/>
          <a:ext cx="3761511" cy="1341120"/>
        </p:xfrm>
        <a:graphic>
          <a:graphicData uri="http://schemas.openxmlformats.org/drawingml/2006/table">
            <a:tbl>
              <a:tblPr firstRow="1" bandRow="1">
                <a:tableStyleId>{21E4AEA4-8DFA-4A89-87EB-49C32662AFE0}</a:tableStyleId>
              </a:tblPr>
              <a:tblGrid>
                <a:gridCol w="3761511">
                  <a:extLst>
                    <a:ext uri="{9D8B030D-6E8A-4147-A177-3AD203B41FA5}">
                      <a16:colId xmlns:a16="http://schemas.microsoft.com/office/drawing/2014/main" val="1495017990"/>
                    </a:ext>
                  </a:extLst>
                </a:gridCol>
              </a:tblGrid>
              <a:tr h="268808">
                <a:tc>
                  <a:txBody>
                    <a:bodyPr/>
                    <a:lstStyle/>
                    <a:p>
                      <a:r>
                        <a:rPr lang="en-GB" sz="1600" dirty="0"/>
                        <a:t>PE</a:t>
                      </a:r>
                    </a:p>
                  </a:txBody>
                  <a:tcPr>
                    <a:solidFill>
                      <a:srgbClr val="5C5EC2"/>
                    </a:solidFill>
                  </a:tcPr>
                </a:tc>
                <a:extLst>
                  <a:ext uri="{0D108BD9-81ED-4DB2-BD59-A6C34878D82A}">
                    <a16:rowId xmlns:a16="http://schemas.microsoft.com/office/drawing/2014/main" val="2994901590"/>
                  </a:ext>
                </a:extLst>
              </a:tr>
              <a:tr h="977483">
                <a:tc>
                  <a:txBody>
                    <a:bodyPr/>
                    <a:lstStyle/>
                    <a:p>
                      <a:r>
                        <a:rPr lang="en-GB" sz="1000" u="sng" baseline="0" dirty="0"/>
                        <a:t>Key skills</a:t>
                      </a:r>
                    </a:p>
                    <a:p>
                      <a:r>
                        <a:rPr lang="en-GB" sz="1000" baseline="0" dirty="0"/>
                        <a:t>In gymnastics I will be developing my balance, agility and coordination. As well as learning to control my movements such as jumping and rolling. </a:t>
                      </a:r>
                    </a:p>
                    <a:p>
                      <a:r>
                        <a:rPr lang="en-GB" sz="1000" baseline="0" dirty="0"/>
                        <a:t>I will be continuing to develop my key skills  by participating in team games during weekly multisport lessons. </a:t>
                      </a:r>
                    </a:p>
                  </a:txBody>
                  <a:tcPr>
                    <a:solidFill>
                      <a:srgbClr val="B2A6F8"/>
                    </a:solidFill>
                  </a:tcPr>
                </a:tc>
                <a:extLst>
                  <a:ext uri="{0D108BD9-81ED-4DB2-BD59-A6C34878D82A}">
                    <a16:rowId xmlns:a16="http://schemas.microsoft.com/office/drawing/2014/main" val="4175067309"/>
                  </a:ext>
                </a:extLst>
              </a:tr>
            </a:tbl>
          </a:graphicData>
        </a:graphic>
      </p:graphicFrame>
      <p:pic>
        <p:nvPicPr>
          <p:cNvPr id="5" name="Picture 4" descr="Calendar&#10;&#10;Description automatically generated">
            <a:extLst>
              <a:ext uri="{FF2B5EF4-FFF2-40B4-BE49-F238E27FC236}">
                <a16:creationId xmlns:a16="http://schemas.microsoft.com/office/drawing/2014/main" id="{D0426333-51B7-4BC5-80C1-372FC11DA43B}"/>
              </a:ext>
            </a:extLst>
          </p:cNvPr>
          <p:cNvPicPr>
            <a:picLocks noChangeAspect="1"/>
          </p:cNvPicPr>
          <p:nvPr/>
        </p:nvPicPr>
        <p:blipFill>
          <a:blip r:embed="rId2"/>
          <a:stretch>
            <a:fillRect/>
          </a:stretch>
        </p:blipFill>
        <p:spPr>
          <a:xfrm>
            <a:off x="10596330" y="3645445"/>
            <a:ext cx="1332142" cy="1602829"/>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CD609C84-F7DE-490D-8DBD-963FC6FF1DB8}"/>
              </a:ext>
            </a:extLst>
          </p:cNvPr>
          <p:cNvPicPr>
            <a:picLocks noChangeAspect="1"/>
          </p:cNvPicPr>
          <p:nvPr/>
        </p:nvPicPr>
        <p:blipFill>
          <a:blip r:embed="rId3"/>
          <a:stretch>
            <a:fillRect/>
          </a:stretch>
        </p:blipFill>
        <p:spPr>
          <a:xfrm>
            <a:off x="854690" y="5181836"/>
            <a:ext cx="1481959" cy="1481959"/>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222BD0B8-47A3-4ED7-8424-6AB09210FC30}"/>
              </a:ext>
            </a:extLst>
          </p:cNvPr>
          <p:cNvPicPr>
            <a:picLocks noChangeAspect="1"/>
          </p:cNvPicPr>
          <p:nvPr/>
        </p:nvPicPr>
        <p:blipFill>
          <a:blip r:embed="rId4"/>
          <a:stretch>
            <a:fillRect/>
          </a:stretch>
        </p:blipFill>
        <p:spPr>
          <a:xfrm>
            <a:off x="11337310" y="5348594"/>
            <a:ext cx="523219" cy="64464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9D163391-B90D-44BB-95D6-4C4AB36252F4}"/>
              </a:ext>
            </a:extLst>
          </p:cNvPr>
          <p:cNvPicPr>
            <a:picLocks noChangeAspect="1"/>
          </p:cNvPicPr>
          <p:nvPr/>
        </p:nvPicPr>
        <p:blipFill>
          <a:blip r:embed="rId5"/>
          <a:stretch>
            <a:fillRect/>
          </a:stretch>
        </p:blipFill>
        <p:spPr>
          <a:xfrm>
            <a:off x="9083566" y="1734207"/>
            <a:ext cx="1020137" cy="1362420"/>
          </a:xfrm>
          <a:prstGeom prst="rect">
            <a:avLst/>
          </a:prstGeom>
        </p:spPr>
      </p:pic>
      <p:pic>
        <p:nvPicPr>
          <p:cNvPr id="21" name="Picture 20" descr="A basket of fruits&#10;&#10;Description automatically generated with low confidence">
            <a:extLst>
              <a:ext uri="{FF2B5EF4-FFF2-40B4-BE49-F238E27FC236}">
                <a16:creationId xmlns:a16="http://schemas.microsoft.com/office/drawing/2014/main" id="{86BF97D1-C610-4DF9-8962-E23236B09B68}"/>
              </a:ext>
            </a:extLst>
          </p:cNvPr>
          <p:cNvPicPr>
            <a:picLocks noChangeAspect="1"/>
          </p:cNvPicPr>
          <p:nvPr/>
        </p:nvPicPr>
        <p:blipFill>
          <a:blip r:embed="rId6"/>
          <a:stretch>
            <a:fillRect/>
          </a:stretch>
        </p:blipFill>
        <p:spPr>
          <a:xfrm>
            <a:off x="5347438" y="1694364"/>
            <a:ext cx="1182630" cy="947508"/>
          </a:xfrm>
          <a:prstGeom prst="rect">
            <a:avLst/>
          </a:prstGeom>
        </p:spPr>
      </p:pic>
      <p:pic>
        <p:nvPicPr>
          <p:cNvPr id="25" name="Picture 24">
            <a:extLst>
              <a:ext uri="{FF2B5EF4-FFF2-40B4-BE49-F238E27FC236}">
                <a16:creationId xmlns:a16="http://schemas.microsoft.com/office/drawing/2014/main" id="{A53B359F-9FFF-4591-92F4-B92974EDA2B8}"/>
              </a:ext>
            </a:extLst>
          </p:cNvPr>
          <p:cNvPicPr>
            <a:picLocks noChangeAspect="1"/>
          </p:cNvPicPr>
          <p:nvPr/>
        </p:nvPicPr>
        <p:blipFill>
          <a:blip r:embed="rId7"/>
          <a:stretch>
            <a:fillRect/>
          </a:stretch>
        </p:blipFill>
        <p:spPr>
          <a:xfrm>
            <a:off x="1180511" y="2131121"/>
            <a:ext cx="1027535" cy="1021503"/>
          </a:xfrm>
          <a:prstGeom prst="rect">
            <a:avLst/>
          </a:prstGeom>
        </p:spPr>
      </p:pic>
      <p:pic>
        <p:nvPicPr>
          <p:cNvPr id="27" name="Picture 26" descr="Background pattern&#10;&#10;Description automatically generated">
            <a:extLst>
              <a:ext uri="{FF2B5EF4-FFF2-40B4-BE49-F238E27FC236}">
                <a16:creationId xmlns:a16="http://schemas.microsoft.com/office/drawing/2014/main" id="{DF7500C1-CF77-4AC4-AF47-7FBED71117EF}"/>
              </a:ext>
            </a:extLst>
          </p:cNvPr>
          <p:cNvPicPr>
            <a:picLocks noChangeAspect="1"/>
          </p:cNvPicPr>
          <p:nvPr/>
        </p:nvPicPr>
        <p:blipFill>
          <a:blip r:embed="rId8"/>
          <a:stretch>
            <a:fillRect/>
          </a:stretch>
        </p:blipFill>
        <p:spPr>
          <a:xfrm>
            <a:off x="4981904" y="5662871"/>
            <a:ext cx="1114096" cy="835572"/>
          </a:xfrm>
          <a:prstGeom prst="rect">
            <a:avLst/>
          </a:prstGeom>
        </p:spPr>
      </p:pic>
    </p:spTree>
    <p:extLst>
      <p:ext uri="{BB962C8B-B14F-4D97-AF65-F5344CB8AC3E}">
        <p14:creationId xmlns:p14="http://schemas.microsoft.com/office/powerpoint/2010/main" val="3895805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913</TotalTime>
  <Words>1275</Words>
  <Application>Microsoft Office PowerPoint</Application>
  <PresentationFormat>Widescreen</PresentationFormat>
  <Paragraphs>164</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Knowledge Organiser – Autumn 2 2021, Habitats Class 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20 – Tomorrow’s World</dc:title>
  <dc:creator>atoon</dc:creator>
  <cp:lastModifiedBy>klitchfield</cp:lastModifiedBy>
  <cp:revision>21</cp:revision>
  <cp:lastPrinted>2021-06-22T10:58:43Z</cp:lastPrinted>
  <dcterms:created xsi:type="dcterms:W3CDTF">2021-06-17T12:54:55Z</dcterms:created>
  <dcterms:modified xsi:type="dcterms:W3CDTF">2022-01-06T13:30:20Z</dcterms:modified>
</cp:coreProperties>
</file>