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A6F8"/>
    <a:srgbClr val="5C5EC2"/>
    <a:srgbClr val="94ECAB"/>
    <a:srgbClr val="CEF8EE"/>
    <a:srgbClr val="36E860"/>
    <a:srgbClr val="FF9966"/>
    <a:srgbClr val="E85318"/>
    <a:srgbClr val="CCFCF1"/>
    <a:srgbClr val="1CE4D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73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19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53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15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43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31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62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52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8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3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05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41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F8906-0DB4-404C-9C20-6B1176C018CF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11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202601"/>
              </p:ext>
            </p:extLst>
          </p:nvPr>
        </p:nvGraphicFramePr>
        <p:xfrm>
          <a:off x="83126" y="131172"/>
          <a:ext cx="11953012" cy="290211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94200">
                  <a:extLst>
                    <a:ext uri="{9D8B030D-6E8A-4147-A177-3AD203B41FA5}">
                      <a16:colId xmlns:a16="http://schemas.microsoft.com/office/drawing/2014/main" val="3395121299"/>
                    </a:ext>
                  </a:extLst>
                </a:gridCol>
                <a:gridCol w="6958812">
                  <a:extLst>
                    <a:ext uri="{9D8B030D-6E8A-4147-A177-3AD203B41FA5}">
                      <a16:colId xmlns:a16="http://schemas.microsoft.com/office/drawing/2014/main" val="3945920250"/>
                    </a:ext>
                  </a:extLst>
                </a:gridCol>
              </a:tblGrid>
              <a:tr h="540524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Geography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071295"/>
                  </a:ext>
                </a:extLst>
              </a:tr>
              <a:tr h="1106172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know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How to locate the worlds countries by using maps.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How the lives of people living in other countries might differ from our own.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sng" dirty="0"/>
                        <a:t>To investigate where food comes from.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form a debate stating reasons for and against food exportation.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identify where food comes from on a map by using an atlas.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explore the distance food can travel when imported from overseas.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understand the importance of fair trade.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0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738700"/>
                  </a:ext>
                </a:extLst>
              </a:tr>
              <a:tr h="1203355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unit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How to recognise the advantages and disadvantages of food miles.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be able to communicate geographical informal in a variety of ways.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understand the importance of fair-trade.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2618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08079"/>
              </p:ext>
            </p:extLst>
          </p:nvPr>
        </p:nvGraphicFramePr>
        <p:xfrm>
          <a:off x="83126" y="3359805"/>
          <a:ext cx="5940138" cy="3498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549">
                  <a:extLst>
                    <a:ext uri="{9D8B030D-6E8A-4147-A177-3AD203B41FA5}">
                      <a16:colId xmlns:a16="http://schemas.microsoft.com/office/drawing/2014/main" val="4224780268"/>
                    </a:ext>
                  </a:extLst>
                </a:gridCol>
                <a:gridCol w="3602589">
                  <a:extLst>
                    <a:ext uri="{9D8B030D-6E8A-4147-A177-3AD203B41FA5}">
                      <a16:colId xmlns:a16="http://schemas.microsoft.com/office/drawing/2014/main" val="4242741618"/>
                    </a:ext>
                  </a:extLst>
                </a:gridCol>
              </a:tblGrid>
              <a:tr h="368771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Science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154310"/>
                  </a:ext>
                </a:extLst>
              </a:tr>
              <a:tr h="1609183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know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recognise that questions can be answered in different ways,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Observed closely, using simple equipment.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Performed simple tests.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Used observations and ideas to suggest answers to questions.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Gathered and recorded data.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explain  ways that electricity is generated.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identify electrical appliances and the types of electricity they use.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predict and test complete and incomplete circuits.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identify and sort materials into electrical conductors or insulators.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explain how a switch works and why they are needed.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record and report on an investigation.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203923"/>
                  </a:ext>
                </a:extLst>
              </a:tr>
              <a:tr h="1520241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  <a:p>
                      <a:endParaRPr lang="en-GB" sz="10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unit</a:t>
                      </a:r>
                    </a:p>
                    <a:p>
                      <a:r>
                        <a:rPr lang="en-GB" sz="1000" u="none" dirty="0"/>
                        <a:t>How a switch turns the electric current on and off.</a:t>
                      </a:r>
                    </a:p>
                    <a:p>
                      <a:endParaRPr lang="en-GB" sz="10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92983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0E3F66F-BBAE-4CE9-9C13-185CA0B45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525302"/>
              </p:ext>
            </p:extLst>
          </p:nvPr>
        </p:nvGraphicFramePr>
        <p:xfrm>
          <a:off x="6096000" y="3359806"/>
          <a:ext cx="5940138" cy="3498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0069">
                  <a:extLst>
                    <a:ext uri="{9D8B030D-6E8A-4147-A177-3AD203B41FA5}">
                      <a16:colId xmlns:a16="http://schemas.microsoft.com/office/drawing/2014/main" val="4224780268"/>
                    </a:ext>
                  </a:extLst>
                </a:gridCol>
                <a:gridCol w="2970069">
                  <a:extLst>
                    <a:ext uri="{9D8B030D-6E8A-4147-A177-3AD203B41FA5}">
                      <a16:colId xmlns:a16="http://schemas.microsoft.com/office/drawing/2014/main" val="1831508114"/>
                    </a:ext>
                  </a:extLst>
                </a:gridCol>
              </a:tblGrid>
              <a:tr h="426745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Computing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154310"/>
                  </a:ext>
                </a:extLst>
              </a:tr>
              <a:tr h="1535724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know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50" u="none" dirty="0"/>
                        <a:t>I will have typed on a keyboard and began to develop my typing skills.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50" u="none" dirty="0"/>
                        <a:t>I will have used PowerPoint and be able to independently make my own slideshow.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50" u="none" dirty="0"/>
                        <a:t>I will have an understanding of the importance of being safe when using technology.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use basic computer skills.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change the case of text.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align text.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use bullet points and numberings.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use the &lt;ctrl&gt; key.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insert and format text boxes.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000" u="sng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203923"/>
                  </a:ext>
                </a:extLst>
              </a:tr>
              <a:tr h="1535724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unit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How to select single words.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cut, copy and taste text.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How to change the format of the font and insert images.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copy and screenshot into another application.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How to use a secure password.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use keyboard shortcuts.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80175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2" t="28690" r="12644" b="28460"/>
          <a:stretch/>
        </p:blipFill>
        <p:spPr bwMode="auto">
          <a:xfrm>
            <a:off x="3075709" y="5683583"/>
            <a:ext cx="2268187" cy="117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711155"/>
              </p:ext>
            </p:extLst>
          </p:nvPr>
        </p:nvGraphicFramePr>
        <p:xfrm>
          <a:off x="145802" y="5683583"/>
          <a:ext cx="2242556" cy="9290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671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Electric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Buzzer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Motor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386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Switch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Electrons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386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Circuit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Insulator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Conductor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E012FE1-E9E7-4EB6-AD9A-15AE12F23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473872"/>
              </p:ext>
            </p:extLst>
          </p:nvPr>
        </p:nvGraphicFramePr>
        <p:xfrm>
          <a:off x="6244390" y="5620024"/>
          <a:ext cx="2658978" cy="9925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6326">
                  <a:extLst>
                    <a:ext uri="{9D8B030D-6E8A-4147-A177-3AD203B41FA5}">
                      <a16:colId xmlns:a16="http://schemas.microsoft.com/office/drawing/2014/main" val="873103776"/>
                    </a:ext>
                  </a:extLst>
                </a:gridCol>
                <a:gridCol w="886326">
                  <a:extLst>
                    <a:ext uri="{9D8B030D-6E8A-4147-A177-3AD203B41FA5}">
                      <a16:colId xmlns:a16="http://schemas.microsoft.com/office/drawing/2014/main" val="2797515293"/>
                    </a:ext>
                  </a:extLst>
                </a:gridCol>
                <a:gridCol w="886326">
                  <a:extLst>
                    <a:ext uri="{9D8B030D-6E8A-4147-A177-3AD203B41FA5}">
                      <a16:colId xmlns:a16="http://schemas.microsoft.com/office/drawing/2014/main" val="3752496214"/>
                    </a:ext>
                  </a:extLst>
                </a:gridCol>
              </a:tblGrid>
              <a:tr h="33085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Copy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Cut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123049"/>
                  </a:ext>
                </a:extLst>
              </a:tr>
              <a:tr h="33085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Paste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Keyboard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873539"/>
                  </a:ext>
                </a:extLst>
              </a:tr>
              <a:tr h="33085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Screenshot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Shortcut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2595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43EDFC-5AD1-474B-BD53-D49638115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856842"/>
              </p:ext>
            </p:extLst>
          </p:nvPr>
        </p:nvGraphicFramePr>
        <p:xfrm>
          <a:off x="1046747" y="1883942"/>
          <a:ext cx="3898233" cy="104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9411">
                  <a:extLst>
                    <a:ext uri="{9D8B030D-6E8A-4147-A177-3AD203B41FA5}">
                      <a16:colId xmlns:a16="http://schemas.microsoft.com/office/drawing/2014/main" val="2817175517"/>
                    </a:ext>
                  </a:extLst>
                </a:gridCol>
                <a:gridCol w="1299411">
                  <a:extLst>
                    <a:ext uri="{9D8B030D-6E8A-4147-A177-3AD203B41FA5}">
                      <a16:colId xmlns:a16="http://schemas.microsoft.com/office/drawing/2014/main" val="3666491183"/>
                    </a:ext>
                  </a:extLst>
                </a:gridCol>
                <a:gridCol w="1299411">
                  <a:extLst>
                    <a:ext uri="{9D8B030D-6E8A-4147-A177-3AD203B41FA5}">
                      <a16:colId xmlns:a16="http://schemas.microsoft.com/office/drawing/2014/main" val="2499629871"/>
                    </a:ext>
                  </a:extLst>
                </a:gridCol>
              </a:tblGrid>
              <a:tr h="33392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Food miles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Atlas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Import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827787"/>
                  </a:ext>
                </a:extLst>
              </a:tr>
              <a:tr h="33392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Export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Fair trade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Labour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844137"/>
                  </a:ext>
                </a:extLst>
              </a:tr>
              <a:tr h="378312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Countries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Overseas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34813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C5AE0E9-8C79-4BFE-979D-6095156539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" t="23056" r="8751" b="6389"/>
          <a:stretch/>
        </p:blipFill>
        <p:spPr>
          <a:xfrm>
            <a:off x="9462610" y="1851425"/>
            <a:ext cx="1933339" cy="112979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9896" y="2981222"/>
            <a:ext cx="8074313" cy="327456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2400" b="1" dirty="0"/>
              <a:t>Knowledge Organiser – Autumn 2 2021, World Pizza (Class 2)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00C0BD-C516-47E1-AEE7-CB17D323A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310" y="669559"/>
            <a:ext cx="1129797" cy="11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88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105622"/>
              </p:ext>
            </p:extLst>
          </p:nvPr>
        </p:nvGraphicFramePr>
        <p:xfrm>
          <a:off x="96126" y="3645446"/>
          <a:ext cx="3717885" cy="31973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8525">
                  <a:extLst>
                    <a:ext uri="{9D8B030D-6E8A-4147-A177-3AD203B41FA5}">
                      <a16:colId xmlns:a16="http://schemas.microsoft.com/office/drawing/2014/main" val="1495017990"/>
                    </a:ext>
                  </a:extLst>
                </a:gridCol>
                <a:gridCol w="2019360">
                  <a:extLst>
                    <a:ext uri="{9D8B030D-6E8A-4147-A177-3AD203B41FA5}">
                      <a16:colId xmlns:a16="http://schemas.microsoft.com/office/drawing/2014/main" val="1992186232"/>
                    </a:ext>
                  </a:extLst>
                </a:gridCol>
              </a:tblGrid>
              <a:tr h="467184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Music</a:t>
                      </a:r>
                    </a:p>
                  </a:txBody>
                  <a:tcPr>
                    <a:solidFill>
                      <a:srgbClr val="1CE4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901590"/>
                  </a:ext>
                </a:extLst>
              </a:tr>
              <a:tr h="911636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know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Experimented with, created, selected and combined sounds using the inter-related dimensions of music.</a:t>
                      </a:r>
                    </a:p>
                  </a:txBody>
                  <a:tcPr>
                    <a:solidFill>
                      <a:srgbClr val="CCFC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learn how long a crotchet and quaver last.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read, clap and play crotchets, quavers, rests, minims and semibreves.</a:t>
                      </a:r>
                    </a:p>
                  </a:txBody>
                  <a:tcPr>
                    <a:solidFill>
                      <a:srgbClr val="CCF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67309"/>
                  </a:ext>
                </a:extLst>
              </a:tr>
              <a:tr h="1724297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  <a:p>
                      <a:r>
                        <a:rPr lang="en-GB" sz="1000" u="none" dirty="0"/>
                        <a:t>Notations. Crotchet, quaver, rest, minims, semibreves, composition.</a:t>
                      </a:r>
                    </a:p>
                  </a:txBody>
                  <a:tcPr>
                    <a:solidFill>
                      <a:srgbClr val="CCFC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unit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write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u="none" dirty="0"/>
                        <a:t> musical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u="none" dirty="0"/>
                        <a:t>composition.</a:t>
                      </a:r>
                    </a:p>
                  </a:txBody>
                  <a:tcPr>
                    <a:solidFill>
                      <a:srgbClr val="CCF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56781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76624"/>
              </p:ext>
            </p:extLst>
          </p:nvPr>
        </p:nvGraphicFramePr>
        <p:xfrm>
          <a:off x="96126" y="105014"/>
          <a:ext cx="4049996" cy="35729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73617">
                  <a:extLst>
                    <a:ext uri="{9D8B030D-6E8A-4147-A177-3AD203B41FA5}">
                      <a16:colId xmlns:a16="http://schemas.microsoft.com/office/drawing/2014/main" val="855750989"/>
                    </a:ext>
                  </a:extLst>
                </a:gridCol>
                <a:gridCol w="2276379">
                  <a:extLst>
                    <a:ext uri="{9D8B030D-6E8A-4147-A177-3AD203B41FA5}">
                      <a16:colId xmlns:a16="http://schemas.microsoft.com/office/drawing/2014/main" val="3819702568"/>
                    </a:ext>
                  </a:extLst>
                </a:gridCol>
              </a:tblGrid>
              <a:tr h="336452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PSHE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382239"/>
                  </a:ext>
                </a:extLst>
              </a:tr>
              <a:tr h="1463599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know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What rights are and what rights people share.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Explain how people protect their rights.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Show respect for the rights of others.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Understand why it is important to be fair.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understand that there are basic human rights shared by all people.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research, discuss and debate topical issues.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know what democracy is.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understand that universal rights are there to protect everyone.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recognise and challenge stereotypes</a:t>
                      </a:r>
                      <a:r>
                        <a:rPr lang="en-GB" sz="1000" u="sng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175623"/>
                  </a:ext>
                </a:extLst>
              </a:tr>
              <a:tr h="1621010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  <a:p>
                      <a:r>
                        <a:rPr lang="en-GB" sz="1000" u="none" dirty="0"/>
                        <a:t>Human rights, democracy, stereotypes universal, equal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unit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What makes human right universal.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What democracy is and how this relates to rules and human rights.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Understand why it is important to respect the rights of others.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27001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250592"/>
              </p:ext>
            </p:extLst>
          </p:nvPr>
        </p:nvGraphicFramePr>
        <p:xfrm>
          <a:off x="3814011" y="3685117"/>
          <a:ext cx="3842902" cy="30779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2138">
                  <a:extLst>
                    <a:ext uri="{9D8B030D-6E8A-4147-A177-3AD203B41FA5}">
                      <a16:colId xmlns:a16="http://schemas.microsoft.com/office/drawing/2014/main" val="1195867810"/>
                    </a:ext>
                  </a:extLst>
                </a:gridCol>
                <a:gridCol w="2470764">
                  <a:extLst>
                    <a:ext uri="{9D8B030D-6E8A-4147-A177-3AD203B41FA5}">
                      <a16:colId xmlns:a16="http://schemas.microsoft.com/office/drawing/2014/main" val="2453771901"/>
                    </a:ext>
                  </a:extLst>
                </a:gridCol>
              </a:tblGrid>
              <a:tr h="417649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Design 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106793"/>
                  </a:ext>
                </a:extLst>
              </a:tr>
              <a:tr h="1163353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know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The principles of a healthy and balanced diet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recognise what ingredients is needed to make bread.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plan and design a pizza.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make a pizza using a range of toppings.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424996"/>
                  </a:ext>
                </a:extLst>
              </a:tr>
              <a:tr h="1496986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  <a:p>
                      <a:r>
                        <a:rPr lang="en-GB" sz="1000" u="none" dirty="0"/>
                        <a:t>Pizza, ingredients, toppings, tools, 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unit</a:t>
                      </a:r>
                    </a:p>
                    <a:p>
                      <a:r>
                        <a:rPr lang="en-GB" sz="1000" u="none" dirty="0"/>
                        <a:t>Design and make a pizza using a range of toppings.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21428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A7D5D24-9056-42B2-AC49-0C381487D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880749"/>
              </p:ext>
            </p:extLst>
          </p:nvPr>
        </p:nvGraphicFramePr>
        <p:xfrm>
          <a:off x="4146122" y="106582"/>
          <a:ext cx="3748385" cy="33374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54575">
                  <a:extLst>
                    <a:ext uri="{9D8B030D-6E8A-4147-A177-3AD203B41FA5}">
                      <a16:colId xmlns:a16="http://schemas.microsoft.com/office/drawing/2014/main" val="855750989"/>
                    </a:ext>
                  </a:extLst>
                </a:gridCol>
                <a:gridCol w="2493810">
                  <a:extLst>
                    <a:ext uri="{9D8B030D-6E8A-4147-A177-3AD203B41FA5}">
                      <a16:colId xmlns:a16="http://schemas.microsoft.com/office/drawing/2014/main" val="403854330"/>
                    </a:ext>
                  </a:extLst>
                </a:gridCol>
              </a:tblGrid>
              <a:tr h="302492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RE</a:t>
                      </a:r>
                    </a:p>
                  </a:txBody>
                  <a:tcPr>
                    <a:solidFill>
                      <a:srgbClr val="E853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382239"/>
                  </a:ext>
                </a:extLst>
              </a:tr>
              <a:tr h="1432315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know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The similarities and differences between the main religions around the world</a:t>
                      </a:r>
                    </a:p>
                  </a:txBody>
                  <a:tcPr>
                    <a:solidFill>
                      <a:srgbClr val="FF9966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think of reasons why some people choose to celebrate significant events.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learn about a range of religious festivals and understand why they are celebrated.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discover what we can learn from celebrations and festivals.</a:t>
                      </a:r>
                    </a:p>
                  </a:txBody>
                  <a:tcPr>
                    <a:solidFill>
                      <a:srgbClr val="FF9966">
                        <a:alpha val="6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175623"/>
                  </a:ext>
                </a:extLst>
              </a:tr>
              <a:tr h="1569829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u="none" dirty="0"/>
                        <a:t>Festival, Diwali, Easter, Eid ul </a:t>
                      </a:r>
                      <a:r>
                        <a:rPr lang="en-GB" sz="1000" u="none" dirty="0" err="1"/>
                        <a:t>Fitr</a:t>
                      </a:r>
                      <a:r>
                        <a:rPr lang="en-GB" sz="1000" u="none" dirty="0"/>
                        <a:t>, Pesach, difference, similarities, Muslims, Christians, Hindus, Jews.</a:t>
                      </a:r>
                    </a:p>
                  </a:txBody>
                  <a:tcPr>
                    <a:solidFill>
                      <a:srgbClr val="FF9966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unit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The similarities and differences  in the way festivals are celebrated within and between religions.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What is worth celebrating and remembering in religious communities as well as in our own lives.</a:t>
                      </a:r>
                    </a:p>
                  </a:txBody>
                  <a:tcPr>
                    <a:solidFill>
                      <a:srgbClr val="FF9966">
                        <a:alpha val="6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27001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9BDB7FC-2C81-401F-840A-D5FA77DED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485643"/>
              </p:ext>
            </p:extLst>
          </p:nvPr>
        </p:nvGraphicFramePr>
        <p:xfrm>
          <a:off x="7656913" y="3698111"/>
          <a:ext cx="4438959" cy="21728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38959">
                  <a:extLst>
                    <a:ext uri="{9D8B030D-6E8A-4147-A177-3AD203B41FA5}">
                      <a16:colId xmlns:a16="http://schemas.microsoft.com/office/drawing/2014/main" val="1495017990"/>
                    </a:ext>
                  </a:extLst>
                </a:gridCol>
              </a:tblGrid>
              <a:tr h="314633">
                <a:tc>
                  <a:txBody>
                    <a:bodyPr/>
                    <a:lstStyle/>
                    <a:p>
                      <a:r>
                        <a:rPr lang="en-GB" sz="1600" dirty="0"/>
                        <a:t>MFL</a:t>
                      </a:r>
                    </a:p>
                  </a:txBody>
                  <a:tcPr>
                    <a:solidFill>
                      <a:srgbClr val="36E8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901590"/>
                  </a:ext>
                </a:extLst>
              </a:tr>
              <a:tr h="1837583">
                <a:tc>
                  <a:txBody>
                    <a:bodyPr/>
                    <a:lstStyle/>
                    <a:p>
                      <a:r>
                        <a:rPr lang="en-GB" sz="1000" u="sng" baseline="0" dirty="0"/>
                        <a:t>Key Phrases</a:t>
                      </a:r>
                    </a:p>
                  </a:txBody>
                  <a:tcPr>
                    <a:solidFill>
                      <a:srgbClr val="94EC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6730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D5FC636-08CB-4F0D-87B4-F9E245B2C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789070"/>
              </p:ext>
            </p:extLst>
          </p:nvPr>
        </p:nvGraphicFramePr>
        <p:xfrm>
          <a:off x="7894507" y="105014"/>
          <a:ext cx="4201367" cy="34763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99103">
                  <a:extLst>
                    <a:ext uri="{9D8B030D-6E8A-4147-A177-3AD203B41FA5}">
                      <a16:colId xmlns:a16="http://schemas.microsoft.com/office/drawing/2014/main" val="1495017990"/>
                    </a:ext>
                  </a:extLst>
                </a:gridCol>
                <a:gridCol w="2402264">
                  <a:extLst>
                    <a:ext uri="{9D8B030D-6E8A-4147-A177-3AD203B41FA5}">
                      <a16:colId xmlns:a16="http://schemas.microsoft.com/office/drawing/2014/main" val="1855451359"/>
                    </a:ext>
                  </a:extLst>
                </a:gridCol>
              </a:tblGrid>
              <a:tr h="243902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Art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901590"/>
                  </a:ext>
                </a:extLst>
              </a:tr>
              <a:tr h="1487555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know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The work of a range of artists, describing differences and similarities between different practices and making links to their own work.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find who Georges Seurat is and explore his style of art.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Explore how to create art in the style of pointillism.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Explore how colours  are used.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Explore Seurat’s painting and how he created effects and shading.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Study other pointillist artists.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67309"/>
                  </a:ext>
                </a:extLst>
              </a:tr>
              <a:tr h="1653479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  <a:p>
                      <a:r>
                        <a:rPr lang="en-GB" sz="1000" u="none" dirty="0"/>
                        <a:t>Artist, pointillism, Georges Seurat, technique, media, effects, shading, texture, pattern, colours.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none" dirty="0"/>
                        <a:t>What I will know by the end of the unit</a:t>
                      </a:r>
                    </a:p>
                    <a:p>
                      <a:r>
                        <a:rPr lang="en-GB" sz="1000" u="none" dirty="0"/>
                        <a:t>To create a piece of pointillism artwork.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567815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1FDAF75-245D-4454-B58D-8EC8CB1AA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591243"/>
              </p:ext>
            </p:extLst>
          </p:nvPr>
        </p:nvGraphicFramePr>
        <p:xfrm>
          <a:off x="7656913" y="5902240"/>
          <a:ext cx="4438960" cy="9222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38960">
                  <a:extLst>
                    <a:ext uri="{9D8B030D-6E8A-4147-A177-3AD203B41FA5}">
                      <a16:colId xmlns:a16="http://schemas.microsoft.com/office/drawing/2014/main" val="1495017990"/>
                    </a:ext>
                  </a:extLst>
                </a:gridCol>
              </a:tblGrid>
              <a:tr h="284043">
                <a:tc>
                  <a:txBody>
                    <a:bodyPr/>
                    <a:lstStyle/>
                    <a:p>
                      <a:r>
                        <a:rPr lang="en-GB" sz="1600" dirty="0"/>
                        <a:t>PE</a:t>
                      </a:r>
                    </a:p>
                  </a:txBody>
                  <a:tcPr>
                    <a:solidFill>
                      <a:srgbClr val="5C5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901590"/>
                  </a:ext>
                </a:extLst>
              </a:tr>
              <a:tr h="586989">
                <a:tc>
                  <a:txBody>
                    <a:bodyPr/>
                    <a:lstStyle/>
                    <a:p>
                      <a:r>
                        <a:rPr lang="en-GB" sz="1000" u="sng" baseline="0" dirty="0"/>
                        <a:t>Key skills</a:t>
                      </a:r>
                    </a:p>
                    <a:p>
                      <a:r>
                        <a:rPr lang="en-GB" sz="1000" baseline="0" dirty="0"/>
                        <a:t>Develop flexibility, strength, technique, control and balance through gymnastics.</a:t>
                      </a:r>
                    </a:p>
                  </a:txBody>
                  <a:tcPr>
                    <a:solidFill>
                      <a:srgbClr val="B2A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67309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01E18E8-E4C5-4A99-A7A7-812F18A36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78" t="14719" r="33014" b="5943"/>
          <a:stretch/>
        </p:blipFill>
        <p:spPr>
          <a:xfrm rot="10800000" flipV="1">
            <a:off x="2576984" y="5305205"/>
            <a:ext cx="1197471" cy="1538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81915E-CCF0-42AA-802C-2565D6F63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1842" y="2342332"/>
            <a:ext cx="1698215" cy="11079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D55AD2-C80C-4664-83C1-7A68D29D4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54" y="2618129"/>
            <a:ext cx="1756121" cy="987061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67EDEEB3-56E7-473D-AA75-53C0727CDBCB}"/>
              </a:ext>
            </a:extLst>
          </p:cNvPr>
          <p:cNvSpPr txBox="1">
            <a:spLocks/>
          </p:cNvSpPr>
          <p:nvPr/>
        </p:nvSpPr>
        <p:spPr>
          <a:xfrm>
            <a:off x="2286300" y="3363454"/>
            <a:ext cx="8074313" cy="3274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/>
              <a:t>Knowledge Organiser – Autumn 2 2021, Wold Pizza (Class 2)</a:t>
            </a:r>
            <a:endParaRPr lang="en-GB" sz="2400" b="1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29F450-11D5-47C0-A72C-01DB496157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82" t="22924" r="7352" b="12281"/>
          <a:stretch/>
        </p:blipFill>
        <p:spPr>
          <a:xfrm>
            <a:off x="10581967" y="4246182"/>
            <a:ext cx="1427551" cy="15899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36066B-F767-4521-9168-DE1752CF8F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97" t="12839" r="9669" b="6082"/>
          <a:stretch/>
        </p:blipFill>
        <p:spPr>
          <a:xfrm>
            <a:off x="9299394" y="4246182"/>
            <a:ext cx="1044932" cy="16007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9DCA60-D550-4502-8F42-FC3FC320F0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226" t="23853" r="13914" b="24023"/>
          <a:stretch/>
        </p:blipFill>
        <p:spPr>
          <a:xfrm>
            <a:off x="7916215" y="4225369"/>
            <a:ext cx="1023271" cy="15899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35E3F3-3CDC-4341-A925-3CA706BE9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1749" y="5623398"/>
            <a:ext cx="1756052" cy="117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05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1022</Words>
  <Application>Microsoft Office PowerPoint</Application>
  <PresentationFormat>Widescreen</PresentationFormat>
  <Paragraphs>152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Knowledge Organiser – Autumn 2 2021, World Pizza (Class 2)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20 – Tomorrow’s World</dc:title>
  <dc:creator>atoon</dc:creator>
  <cp:lastModifiedBy>openman</cp:lastModifiedBy>
  <cp:revision>32</cp:revision>
  <cp:lastPrinted>2021-06-22T10:58:43Z</cp:lastPrinted>
  <dcterms:created xsi:type="dcterms:W3CDTF">2021-06-17T12:54:55Z</dcterms:created>
  <dcterms:modified xsi:type="dcterms:W3CDTF">2021-11-15T14:47:10Z</dcterms:modified>
</cp:coreProperties>
</file>