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A6F8"/>
    <a:srgbClr val="5C5EC2"/>
    <a:srgbClr val="94ECAB"/>
    <a:srgbClr val="CEF8EE"/>
    <a:srgbClr val="36E860"/>
    <a:srgbClr val="FF9966"/>
    <a:srgbClr val="E85318"/>
    <a:srgbClr val="CCFCF1"/>
    <a:srgbClr val="1CE4D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72019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37653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51515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161643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0F8906-0DB4-404C-9C20-6B1176C018CF}"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411331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0F8906-0DB4-404C-9C20-6B1176C018CF}" type="datetimeFigureOut">
              <a:rPr lang="en-GB" smtClean="0"/>
              <a:t>06/01/2022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117762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0F8906-0DB4-404C-9C20-6B1176C018CF}" type="datetimeFigureOut">
              <a:rPr lang="en-GB" smtClean="0"/>
              <a:t>06/01/2022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51552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0F8906-0DB4-404C-9C20-6B1176C018CF}" type="datetimeFigureOut">
              <a:rPr lang="en-GB" smtClean="0"/>
              <a:t>06/01/2022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21687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F8906-0DB4-404C-9C20-6B1176C018CF}" type="datetimeFigureOut">
              <a:rPr lang="en-GB" smtClean="0"/>
              <a:t>06/01/2022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5623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0F8906-0DB4-404C-9C20-6B1176C018CF}" type="datetimeFigureOut">
              <a:rPr lang="en-GB" smtClean="0"/>
              <a:t>06/01/2022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19605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0F8906-0DB4-404C-9C20-6B1176C018CF}" type="datetimeFigureOut">
              <a:rPr lang="en-GB" smtClean="0"/>
              <a:t>06/01/2022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31141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F8906-0DB4-404C-9C20-6B1176C018CF}" type="datetimeFigureOut">
              <a:rPr lang="en-GB" smtClean="0"/>
              <a:t>06/01/2022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1DC1-19FA-4B5C-A3F5-BFCC9AE59627}" type="slidenum">
              <a:rPr lang="en-GB" smtClean="0"/>
              <a:t>‹#›</a:t>
            </a:fld>
            <a:endParaRPr lang="en-GB"/>
          </a:p>
        </p:txBody>
      </p:sp>
    </p:spTree>
    <p:extLst>
      <p:ext uri="{BB962C8B-B14F-4D97-AF65-F5344CB8AC3E}">
        <p14:creationId xmlns:p14="http://schemas.microsoft.com/office/powerpoint/2010/main" val="4276114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9896" y="2981222"/>
            <a:ext cx="8074313" cy="327456"/>
          </a:xfrm>
          <a:solidFill>
            <a:schemeClr val="accent5">
              <a:lumMod val="40000"/>
              <a:lumOff val="60000"/>
            </a:schemeClr>
          </a:solidFill>
          <a:ln>
            <a:solidFill>
              <a:schemeClr val="accent5">
                <a:lumMod val="60000"/>
                <a:lumOff val="40000"/>
              </a:schemeClr>
            </a:solidFill>
          </a:ln>
        </p:spPr>
        <p:txBody>
          <a:bodyPr>
            <a:noAutofit/>
          </a:bodyPr>
          <a:lstStyle/>
          <a:p>
            <a:pPr algn="ctr"/>
            <a:r>
              <a:rPr lang="en-GB" sz="2400" b="1" dirty="0"/>
              <a:t>Knowledge Organiser – Spring 1 2021, Traditional Tales Class 1</a:t>
            </a:r>
          </a:p>
        </p:txBody>
      </p:sp>
      <p:graphicFrame>
        <p:nvGraphicFramePr>
          <p:cNvPr id="5" name="Table 4"/>
          <p:cNvGraphicFramePr>
            <a:graphicFrameLocks noGrp="1"/>
          </p:cNvGraphicFramePr>
          <p:nvPr>
            <p:extLst>
              <p:ext uri="{D42A27DB-BD31-4B8C-83A1-F6EECF244321}">
                <p14:modId xmlns:p14="http://schemas.microsoft.com/office/powerpoint/2010/main" val="1587294287"/>
              </p:ext>
            </p:extLst>
          </p:nvPr>
        </p:nvGraphicFramePr>
        <p:xfrm>
          <a:off x="53163" y="131173"/>
          <a:ext cx="5884376" cy="2832688"/>
        </p:xfrm>
        <a:graphic>
          <a:graphicData uri="http://schemas.openxmlformats.org/drawingml/2006/table">
            <a:tbl>
              <a:tblPr firstRow="1" bandRow="1">
                <a:tableStyleId>{93296810-A885-4BE3-A3E7-6D5BEEA58F35}</a:tableStyleId>
              </a:tblPr>
              <a:tblGrid>
                <a:gridCol w="2957170">
                  <a:extLst>
                    <a:ext uri="{9D8B030D-6E8A-4147-A177-3AD203B41FA5}">
                      <a16:colId xmlns:a16="http://schemas.microsoft.com/office/drawing/2014/main" val="3395121299"/>
                    </a:ext>
                  </a:extLst>
                </a:gridCol>
                <a:gridCol w="2927206">
                  <a:extLst>
                    <a:ext uri="{9D8B030D-6E8A-4147-A177-3AD203B41FA5}">
                      <a16:colId xmlns:a16="http://schemas.microsoft.com/office/drawing/2014/main" val="3945920250"/>
                    </a:ext>
                  </a:extLst>
                </a:gridCol>
              </a:tblGrid>
              <a:tr h="471766">
                <a:tc gridSpan="2">
                  <a:txBody>
                    <a:bodyPr/>
                    <a:lstStyle/>
                    <a:p>
                      <a:r>
                        <a:rPr lang="en-GB" sz="1600" dirty="0"/>
                        <a:t>Geography</a:t>
                      </a:r>
                    </a:p>
                  </a:txBody>
                  <a:tcPr/>
                </a:tc>
                <a:tc hMerge="1">
                  <a:txBody>
                    <a:bodyPr/>
                    <a:lstStyle/>
                    <a:p>
                      <a:endParaRPr lang="en-GB"/>
                    </a:p>
                  </a:txBody>
                  <a:tcPr/>
                </a:tc>
                <a:extLst>
                  <a:ext uri="{0D108BD9-81ED-4DB2-BD59-A6C34878D82A}">
                    <a16:rowId xmlns:a16="http://schemas.microsoft.com/office/drawing/2014/main" val="1370071295"/>
                  </a:ext>
                </a:extLst>
              </a:tr>
              <a:tr h="1261771">
                <a:tc>
                  <a:txBody>
                    <a:bodyPr/>
                    <a:lstStyle/>
                    <a:p>
                      <a:r>
                        <a:rPr lang="en-GB" sz="1000" u="sng" dirty="0"/>
                        <a:t>What I should already know</a:t>
                      </a:r>
                    </a:p>
                    <a:p>
                      <a:r>
                        <a:rPr lang="en-GB" sz="1000" u="none" dirty="0"/>
                        <a:t>Have an awareness of our local area and it’s features.</a:t>
                      </a:r>
                    </a:p>
                    <a:p>
                      <a:r>
                        <a:rPr lang="en-GB" sz="1000" u="none" dirty="0"/>
                        <a:t>Have experience of looking at different maps.</a:t>
                      </a:r>
                    </a:p>
                    <a:p>
                      <a:r>
                        <a:rPr lang="en-GB" sz="1000" u="none" dirty="0"/>
                        <a:t>Have a sense of our locality. </a:t>
                      </a:r>
                    </a:p>
                  </a:txBody>
                  <a:tcPr/>
                </a:tc>
                <a:tc>
                  <a:txBody>
                    <a:bodyPr/>
                    <a:lstStyle/>
                    <a:p>
                      <a:r>
                        <a:rPr lang="en-GB" sz="1000" u="sng" dirty="0"/>
                        <a:t>The Journey</a:t>
                      </a:r>
                      <a:endParaRPr lang="en-GB" sz="1000" u="none" dirty="0"/>
                    </a:p>
                    <a:p>
                      <a:r>
                        <a:rPr lang="en-GB" sz="1000" u="none" dirty="0"/>
                        <a:t>We are going to compare Seagrave and the surrounding area of Sileby. We will look at the local features such as parks, Churches and shops.  </a:t>
                      </a:r>
                    </a:p>
                    <a:p>
                      <a:r>
                        <a:rPr lang="en-GB" sz="1000" u="none" dirty="0"/>
                        <a:t>We will explore the changes over time by looking at ordinate surveys of both areas. As well as looking on google earth for more recent images.</a:t>
                      </a:r>
                    </a:p>
                    <a:p>
                      <a:r>
                        <a:rPr lang="en-GB" sz="1000" u="none" dirty="0"/>
                        <a:t>We will have a go at drawing our own map. </a:t>
                      </a:r>
                    </a:p>
                  </a:txBody>
                  <a:tcPr/>
                </a:tc>
                <a:extLst>
                  <a:ext uri="{0D108BD9-81ED-4DB2-BD59-A6C34878D82A}">
                    <a16:rowId xmlns:a16="http://schemas.microsoft.com/office/drawing/2014/main" val="3680738700"/>
                  </a:ext>
                </a:extLst>
              </a:tr>
              <a:tr h="1050282">
                <a:tc>
                  <a:txBody>
                    <a:bodyPr/>
                    <a:lstStyle/>
                    <a:p>
                      <a:r>
                        <a:rPr lang="en-GB" sz="1000" u="sng" dirty="0"/>
                        <a:t>Key Vocabulary</a:t>
                      </a:r>
                    </a:p>
                    <a:p>
                      <a:r>
                        <a:rPr lang="en-GB" sz="1000" u="none" dirty="0"/>
                        <a:t>Features                       </a:t>
                      </a:r>
                    </a:p>
                    <a:p>
                      <a:r>
                        <a:rPr lang="en-GB" sz="1000" u="none" dirty="0"/>
                        <a:t>Local area</a:t>
                      </a:r>
                    </a:p>
                    <a:p>
                      <a:r>
                        <a:rPr lang="en-GB" sz="1000" u="none" dirty="0"/>
                        <a:t>Seagrave                   </a:t>
                      </a:r>
                    </a:p>
                    <a:p>
                      <a:r>
                        <a:rPr lang="en-GB" sz="1000" u="none" dirty="0"/>
                        <a:t>similarities/differences</a:t>
                      </a:r>
                    </a:p>
                    <a:p>
                      <a:r>
                        <a:rPr lang="en-GB" sz="1000" u="none" dirty="0"/>
                        <a:t>Sileby                   Maps               Ordinate survey </a:t>
                      </a:r>
                    </a:p>
                  </a:txBody>
                  <a:tcPr/>
                </a:tc>
                <a:tc>
                  <a:txBody>
                    <a:bodyPr/>
                    <a:lstStyle/>
                    <a:p>
                      <a:r>
                        <a:rPr lang="en-GB" sz="1000" u="sng" dirty="0"/>
                        <a:t>What I will know by the end of the unit</a:t>
                      </a:r>
                    </a:p>
                    <a:p>
                      <a:r>
                        <a:rPr lang="en-GB" sz="1000" u="none" dirty="0"/>
                        <a:t>To be able to distinguish between Sileby and Seagrave comparing differences and similarities.</a:t>
                      </a:r>
                    </a:p>
                    <a:p>
                      <a:r>
                        <a:rPr lang="en-GB" sz="1000" u="none" dirty="0"/>
                        <a:t>Have made our own map of the local area. </a:t>
                      </a:r>
                    </a:p>
                  </a:txBody>
                  <a:tcPr/>
                </a:tc>
                <a:extLst>
                  <a:ext uri="{0D108BD9-81ED-4DB2-BD59-A6C34878D82A}">
                    <a16:rowId xmlns:a16="http://schemas.microsoft.com/office/drawing/2014/main" val="38872618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44919721"/>
              </p:ext>
            </p:extLst>
          </p:nvPr>
        </p:nvGraphicFramePr>
        <p:xfrm>
          <a:off x="83127" y="3359805"/>
          <a:ext cx="5854410" cy="3317220"/>
        </p:xfrm>
        <a:graphic>
          <a:graphicData uri="http://schemas.openxmlformats.org/drawingml/2006/table">
            <a:tbl>
              <a:tblPr firstRow="1" bandRow="1">
                <a:tableStyleId>{5C22544A-7EE6-4342-B048-85BDC9FD1C3A}</a:tableStyleId>
              </a:tblPr>
              <a:tblGrid>
                <a:gridCol w="2927205">
                  <a:extLst>
                    <a:ext uri="{9D8B030D-6E8A-4147-A177-3AD203B41FA5}">
                      <a16:colId xmlns:a16="http://schemas.microsoft.com/office/drawing/2014/main" val="4224780268"/>
                    </a:ext>
                  </a:extLst>
                </a:gridCol>
                <a:gridCol w="2927205">
                  <a:extLst>
                    <a:ext uri="{9D8B030D-6E8A-4147-A177-3AD203B41FA5}">
                      <a16:colId xmlns:a16="http://schemas.microsoft.com/office/drawing/2014/main" val="4242741618"/>
                    </a:ext>
                  </a:extLst>
                </a:gridCol>
              </a:tblGrid>
              <a:tr h="552870">
                <a:tc gridSpan="2">
                  <a:txBody>
                    <a:bodyPr/>
                    <a:lstStyle/>
                    <a:p>
                      <a:r>
                        <a:rPr lang="en-GB" sz="1600" dirty="0"/>
                        <a:t>Science</a:t>
                      </a:r>
                    </a:p>
                  </a:txBody>
                  <a:tcPr/>
                </a:tc>
                <a:tc hMerge="1">
                  <a:txBody>
                    <a:bodyPr/>
                    <a:lstStyle/>
                    <a:p>
                      <a:endParaRPr lang="en-GB"/>
                    </a:p>
                  </a:txBody>
                  <a:tcPr/>
                </a:tc>
                <a:extLst>
                  <a:ext uri="{0D108BD9-81ED-4DB2-BD59-A6C34878D82A}">
                    <a16:rowId xmlns:a16="http://schemas.microsoft.com/office/drawing/2014/main" val="3896154310"/>
                  </a:ext>
                </a:extLst>
              </a:tr>
              <a:tr h="1382175">
                <a:tc>
                  <a:txBody>
                    <a:bodyPr/>
                    <a:lstStyle/>
                    <a:p>
                      <a:r>
                        <a:rPr lang="en-GB" sz="1000" u="sng" dirty="0"/>
                        <a:t>What I should already know</a:t>
                      </a:r>
                    </a:p>
                    <a:p>
                      <a:r>
                        <a:rPr lang="en-GB" sz="1000" u="none" dirty="0"/>
                        <a:t>What working scientifically means.</a:t>
                      </a:r>
                    </a:p>
                    <a:p>
                      <a:r>
                        <a:rPr lang="en-GB" sz="1000" u="none" dirty="0"/>
                        <a:t>Understand the difference between solid and liquid. </a:t>
                      </a:r>
                    </a:p>
                    <a:p>
                      <a:r>
                        <a:rPr lang="en-GB" sz="1000" u="none" dirty="0"/>
                        <a:t>Have experimented and investigated with different materials before. </a:t>
                      </a:r>
                    </a:p>
                    <a:p>
                      <a:endParaRPr lang="en-GB" sz="1000" u="sng" dirty="0"/>
                    </a:p>
                  </a:txBody>
                  <a:tcPr/>
                </a:tc>
                <a:tc>
                  <a:txBody>
                    <a:bodyPr/>
                    <a:lstStyle/>
                    <a:p>
                      <a:r>
                        <a:rPr lang="en-GB" sz="1000" u="sng" dirty="0"/>
                        <a:t>The Journey</a:t>
                      </a:r>
                    </a:p>
                    <a:p>
                      <a:r>
                        <a:rPr lang="en-GB" sz="900" u="none" dirty="0"/>
                        <a:t>Working scientifically we will look at materials specifically reversable and irreversible changes.</a:t>
                      </a:r>
                    </a:p>
                    <a:p>
                      <a:r>
                        <a:rPr lang="en-GB" sz="900" u="none" dirty="0"/>
                        <a:t>We will look at changing solids to liquids through melting ice and wax and see it they can be reversed back to it’s solid state. We will then spend an afternoon investigating eggs, cooking them in different ways noting the changes and deciding weather they are irreversible or not.  </a:t>
                      </a:r>
                    </a:p>
                    <a:p>
                      <a:endParaRPr lang="en-GB" sz="1000" u="none" dirty="0"/>
                    </a:p>
                  </a:txBody>
                  <a:tcPr/>
                </a:tc>
                <a:extLst>
                  <a:ext uri="{0D108BD9-81ED-4DB2-BD59-A6C34878D82A}">
                    <a16:rowId xmlns:a16="http://schemas.microsoft.com/office/drawing/2014/main" val="2895203923"/>
                  </a:ext>
                </a:extLst>
              </a:tr>
              <a:tr h="1382175">
                <a:tc>
                  <a:txBody>
                    <a:bodyPr/>
                    <a:lstStyle/>
                    <a:p>
                      <a:r>
                        <a:rPr lang="en-GB" sz="1000" u="sng" dirty="0"/>
                        <a:t>Key Vocabulary</a:t>
                      </a:r>
                    </a:p>
                    <a:p>
                      <a:r>
                        <a:rPr lang="en-GB" sz="1000" u="none" dirty="0"/>
                        <a:t>Reversable</a:t>
                      </a:r>
                    </a:p>
                    <a:p>
                      <a:r>
                        <a:rPr lang="en-GB" sz="1000" u="none" dirty="0"/>
                        <a:t>Irreversible              </a:t>
                      </a:r>
                    </a:p>
                    <a:p>
                      <a:r>
                        <a:rPr lang="en-GB" sz="1000" u="none" dirty="0"/>
                        <a:t>Materials</a:t>
                      </a:r>
                    </a:p>
                    <a:p>
                      <a:r>
                        <a:rPr lang="en-GB" sz="1000" u="none" dirty="0"/>
                        <a:t>Investigate</a:t>
                      </a:r>
                    </a:p>
                    <a:p>
                      <a:r>
                        <a:rPr lang="en-GB" sz="1000" u="none" dirty="0"/>
                        <a:t>Evaluate</a:t>
                      </a:r>
                    </a:p>
                    <a:p>
                      <a:r>
                        <a:rPr lang="en-GB" sz="1000" u="none" dirty="0"/>
                        <a:t>Changes</a:t>
                      </a:r>
                    </a:p>
                  </a:txBody>
                  <a:tcPr/>
                </a:tc>
                <a:tc>
                  <a:txBody>
                    <a:bodyPr/>
                    <a:lstStyle/>
                    <a:p>
                      <a:r>
                        <a:rPr lang="en-GB" sz="1000" u="sng" dirty="0"/>
                        <a:t>What I will know by the end of the unit</a:t>
                      </a:r>
                    </a:p>
                    <a:p>
                      <a:r>
                        <a:rPr lang="en-GB" sz="1000" u="none" dirty="0"/>
                        <a:t>What irreversible and reversable means. </a:t>
                      </a:r>
                    </a:p>
                    <a:p>
                      <a:r>
                        <a:rPr lang="en-GB" sz="1000" u="none" dirty="0"/>
                        <a:t>Used scientific language. </a:t>
                      </a:r>
                    </a:p>
                    <a:p>
                      <a:r>
                        <a:rPr lang="en-GB" sz="1000" u="none" dirty="0"/>
                        <a:t>Carried out an experiment with various materials. Investigating and evaluating the changes in the materials going from a solid to a liquid state. </a:t>
                      </a:r>
                    </a:p>
                  </a:txBody>
                  <a:tcPr/>
                </a:tc>
                <a:extLst>
                  <a:ext uri="{0D108BD9-81ED-4DB2-BD59-A6C34878D82A}">
                    <a16:rowId xmlns:a16="http://schemas.microsoft.com/office/drawing/2014/main" val="2982929837"/>
                  </a:ext>
                </a:extLst>
              </a:tr>
            </a:tbl>
          </a:graphicData>
        </a:graphic>
      </p:graphicFrame>
      <p:graphicFrame>
        <p:nvGraphicFramePr>
          <p:cNvPr id="11" name="Table 10">
            <a:extLst>
              <a:ext uri="{FF2B5EF4-FFF2-40B4-BE49-F238E27FC236}">
                <a16:creationId xmlns:a16="http://schemas.microsoft.com/office/drawing/2014/main" id="{55FD8431-10EB-42D2-89FE-4A6C5D20056C}"/>
              </a:ext>
            </a:extLst>
          </p:cNvPr>
          <p:cNvGraphicFramePr>
            <a:graphicFrameLocks noGrp="1"/>
          </p:cNvGraphicFramePr>
          <p:nvPr>
            <p:extLst>
              <p:ext uri="{D42A27DB-BD31-4B8C-83A1-F6EECF244321}">
                <p14:modId xmlns:p14="http://schemas.microsoft.com/office/powerpoint/2010/main" val="2851735495"/>
              </p:ext>
            </p:extLst>
          </p:nvPr>
        </p:nvGraphicFramePr>
        <p:xfrm>
          <a:off x="6096000" y="140696"/>
          <a:ext cx="5854412" cy="2841269"/>
        </p:xfrm>
        <a:graphic>
          <a:graphicData uri="http://schemas.openxmlformats.org/drawingml/2006/table">
            <a:tbl>
              <a:tblPr firstRow="1" bandRow="1">
                <a:tableStyleId>{5C22544A-7EE6-4342-B048-85BDC9FD1C3A}</a:tableStyleId>
              </a:tblPr>
              <a:tblGrid>
                <a:gridCol w="2927206">
                  <a:extLst>
                    <a:ext uri="{9D8B030D-6E8A-4147-A177-3AD203B41FA5}">
                      <a16:colId xmlns:a16="http://schemas.microsoft.com/office/drawing/2014/main" val="4224780268"/>
                    </a:ext>
                  </a:extLst>
                </a:gridCol>
                <a:gridCol w="2927206">
                  <a:extLst>
                    <a:ext uri="{9D8B030D-6E8A-4147-A177-3AD203B41FA5}">
                      <a16:colId xmlns:a16="http://schemas.microsoft.com/office/drawing/2014/main" val="1139352440"/>
                    </a:ext>
                  </a:extLst>
                </a:gridCol>
              </a:tblGrid>
              <a:tr h="469948">
                <a:tc gridSpan="2">
                  <a:txBody>
                    <a:bodyPr/>
                    <a:lstStyle/>
                    <a:p>
                      <a:r>
                        <a:rPr lang="en-GB" sz="1600" dirty="0"/>
                        <a:t>History</a:t>
                      </a:r>
                    </a:p>
                  </a:txBody>
                  <a:tcPr>
                    <a:solidFill>
                      <a:schemeClr val="accent4">
                        <a:lumMod val="75000"/>
                      </a:schemeClr>
                    </a:solidFill>
                  </a:tcPr>
                </a:tc>
                <a:tc hMerge="1">
                  <a:txBody>
                    <a:bodyPr/>
                    <a:lstStyle/>
                    <a:p>
                      <a:endParaRPr lang="en-GB"/>
                    </a:p>
                  </a:txBody>
                  <a:tcPr/>
                </a:tc>
                <a:extLst>
                  <a:ext uri="{0D108BD9-81ED-4DB2-BD59-A6C34878D82A}">
                    <a16:rowId xmlns:a16="http://schemas.microsoft.com/office/drawing/2014/main" val="3896154310"/>
                  </a:ext>
                </a:extLst>
              </a:tr>
              <a:tr h="1060681">
                <a:tc>
                  <a:txBody>
                    <a:bodyPr/>
                    <a:lstStyle/>
                    <a:p>
                      <a:r>
                        <a:rPr lang="en-GB" sz="1000" u="sng" dirty="0"/>
                        <a:t>What I should already know</a:t>
                      </a:r>
                    </a:p>
                    <a:p>
                      <a:r>
                        <a:rPr lang="en-GB" sz="1000" u="none" dirty="0"/>
                        <a:t>That we have hand kings and Queen’s in this country for a very long time. </a:t>
                      </a:r>
                    </a:p>
                    <a:p>
                      <a:r>
                        <a:rPr lang="en-GB" sz="1000" u="none" dirty="0"/>
                        <a:t>That Elizabeth II is the current Queen. </a:t>
                      </a:r>
                    </a:p>
                    <a:p>
                      <a:r>
                        <a:rPr lang="en-GB" sz="1000" u="none" dirty="0"/>
                        <a:t>Have a sense of the past and how things have changed over time. </a:t>
                      </a:r>
                    </a:p>
                  </a:txBody>
                  <a:tcPr>
                    <a:solidFill>
                      <a:schemeClr val="accent4">
                        <a:lumMod val="40000"/>
                        <a:lumOff val="60000"/>
                      </a:schemeClr>
                    </a:solidFill>
                  </a:tcPr>
                </a:tc>
                <a:tc>
                  <a:txBody>
                    <a:bodyPr/>
                    <a:lstStyle/>
                    <a:p>
                      <a:r>
                        <a:rPr lang="en-GB" sz="1000" u="sng" dirty="0"/>
                        <a:t>The Journey</a:t>
                      </a:r>
                    </a:p>
                    <a:p>
                      <a:r>
                        <a:rPr lang="en-GB" sz="1000" u="none" dirty="0"/>
                        <a:t>We are going to look at different significant Kings and Queens from the past who have contributed national and international achievements. </a:t>
                      </a:r>
                    </a:p>
                    <a:p>
                      <a:r>
                        <a:rPr lang="en-GB" sz="1000" u="none" dirty="0"/>
                        <a:t>In doing so we can also understand what life was like living within these periods of time.</a:t>
                      </a:r>
                    </a:p>
                  </a:txBody>
                  <a:tcPr>
                    <a:solidFill>
                      <a:schemeClr val="accent4">
                        <a:lumMod val="40000"/>
                        <a:lumOff val="60000"/>
                      </a:schemeClr>
                    </a:solidFill>
                  </a:tcPr>
                </a:tc>
                <a:extLst>
                  <a:ext uri="{0D108BD9-81ED-4DB2-BD59-A6C34878D82A}">
                    <a16:rowId xmlns:a16="http://schemas.microsoft.com/office/drawing/2014/main" val="2895203923"/>
                  </a:ext>
                </a:extLst>
              </a:tr>
              <a:tr h="1258768">
                <a:tc>
                  <a:txBody>
                    <a:bodyPr/>
                    <a:lstStyle/>
                    <a:p>
                      <a:r>
                        <a:rPr lang="en-GB" sz="1000" u="sng" dirty="0"/>
                        <a:t>Key Vocabulary</a:t>
                      </a:r>
                    </a:p>
                    <a:p>
                      <a:r>
                        <a:rPr lang="en-GB" sz="1000" u="none" dirty="0"/>
                        <a:t>Queen Victoria</a:t>
                      </a:r>
                    </a:p>
                    <a:p>
                      <a:r>
                        <a:rPr lang="en-GB" sz="1000" u="none" dirty="0"/>
                        <a:t>Monarchy</a:t>
                      </a:r>
                    </a:p>
                    <a:p>
                      <a:r>
                        <a:rPr lang="en-GB" sz="1000" u="none" dirty="0"/>
                        <a:t>King Richard III           </a:t>
                      </a:r>
                    </a:p>
                    <a:p>
                      <a:r>
                        <a:rPr lang="en-GB" sz="1000" u="none" dirty="0"/>
                        <a:t>Queen Elizabeth I</a:t>
                      </a:r>
                    </a:p>
                    <a:p>
                      <a:r>
                        <a:rPr lang="en-GB" sz="1000" u="none" dirty="0"/>
                        <a:t>Chronology</a:t>
                      </a:r>
                    </a:p>
                    <a:p>
                      <a:endParaRPr lang="en-GB" sz="1000" u="none" dirty="0"/>
                    </a:p>
                    <a:p>
                      <a:endParaRPr lang="en-GB" sz="1000" u="sng" dirty="0"/>
                    </a:p>
                  </a:txBody>
                  <a:tcPr>
                    <a:solidFill>
                      <a:schemeClr val="accent4">
                        <a:lumMod val="40000"/>
                        <a:lumOff val="60000"/>
                      </a:schemeClr>
                    </a:solidFill>
                  </a:tcPr>
                </a:tc>
                <a:tc>
                  <a:txBody>
                    <a:bodyPr/>
                    <a:lstStyle/>
                    <a:p>
                      <a:r>
                        <a:rPr lang="en-GB" sz="1000" u="sng" dirty="0"/>
                        <a:t>What I will know by the end of the unit</a:t>
                      </a:r>
                    </a:p>
                    <a:p>
                      <a:r>
                        <a:rPr lang="en-GB" sz="1000" u="none" dirty="0"/>
                        <a:t>Can recall some key facts about the British Monarchy and understand the chronology of various significant  Kings and Queens such as Queen Elizabeth I, King Richard III and Queen Victoria.</a:t>
                      </a:r>
                    </a:p>
                    <a:p>
                      <a:r>
                        <a:rPr lang="en-GB" sz="1000" u="none" dirty="0"/>
                        <a:t>Have an understanding of life in those times and how it is different to how we live now. </a:t>
                      </a:r>
                    </a:p>
                    <a:p>
                      <a:endParaRPr lang="en-GB" sz="1000" u="sng" dirty="0"/>
                    </a:p>
                  </a:txBody>
                  <a:tcPr>
                    <a:solidFill>
                      <a:schemeClr val="accent4">
                        <a:lumMod val="40000"/>
                        <a:lumOff val="60000"/>
                      </a:schemeClr>
                    </a:solidFill>
                  </a:tcPr>
                </a:tc>
                <a:extLst>
                  <a:ext uri="{0D108BD9-81ED-4DB2-BD59-A6C34878D82A}">
                    <a16:rowId xmlns:a16="http://schemas.microsoft.com/office/drawing/2014/main" val="2204512408"/>
                  </a:ext>
                </a:extLst>
              </a:tr>
            </a:tbl>
          </a:graphicData>
        </a:graphic>
      </p:graphicFrame>
      <p:graphicFrame>
        <p:nvGraphicFramePr>
          <p:cNvPr id="13" name="Table 12">
            <a:extLst>
              <a:ext uri="{FF2B5EF4-FFF2-40B4-BE49-F238E27FC236}">
                <a16:creationId xmlns:a16="http://schemas.microsoft.com/office/drawing/2014/main" id="{90E3F66F-BBAE-4CE9-9C13-185CA0B452A6}"/>
              </a:ext>
            </a:extLst>
          </p:cNvPr>
          <p:cNvGraphicFramePr>
            <a:graphicFrameLocks noGrp="1"/>
          </p:cNvGraphicFramePr>
          <p:nvPr>
            <p:extLst>
              <p:ext uri="{D42A27DB-BD31-4B8C-83A1-F6EECF244321}">
                <p14:modId xmlns:p14="http://schemas.microsoft.com/office/powerpoint/2010/main" val="3776466690"/>
              </p:ext>
            </p:extLst>
          </p:nvPr>
        </p:nvGraphicFramePr>
        <p:xfrm>
          <a:off x="6096000" y="3359806"/>
          <a:ext cx="5940138" cy="3317219"/>
        </p:xfrm>
        <a:graphic>
          <a:graphicData uri="http://schemas.openxmlformats.org/drawingml/2006/table">
            <a:tbl>
              <a:tblPr firstRow="1" bandRow="1">
                <a:tableStyleId>{5C22544A-7EE6-4342-B048-85BDC9FD1C3A}</a:tableStyleId>
              </a:tblPr>
              <a:tblGrid>
                <a:gridCol w="2970069">
                  <a:extLst>
                    <a:ext uri="{9D8B030D-6E8A-4147-A177-3AD203B41FA5}">
                      <a16:colId xmlns:a16="http://schemas.microsoft.com/office/drawing/2014/main" val="4224780268"/>
                    </a:ext>
                  </a:extLst>
                </a:gridCol>
                <a:gridCol w="2970069">
                  <a:extLst>
                    <a:ext uri="{9D8B030D-6E8A-4147-A177-3AD203B41FA5}">
                      <a16:colId xmlns:a16="http://schemas.microsoft.com/office/drawing/2014/main" val="1831508114"/>
                    </a:ext>
                  </a:extLst>
                </a:gridCol>
              </a:tblGrid>
              <a:tr h="601595">
                <a:tc gridSpan="2">
                  <a:txBody>
                    <a:bodyPr/>
                    <a:lstStyle/>
                    <a:p>
                      <a:r>
                        <a:rPr lang="en-GB" sz="1600" dirty="0"/>
                        <a:t>Computing</a:t>
                      </a:r>
                    </a:p>
                  </a:txBody>
                  <a:tcPr>
                    <a:solidFill>
                      <a:schemeClr val="bg1">
                        <a:lumMod val="65000"/>
                      </a:schemeClr>
                    </a:solidFill>
                  </a:tcPr>
                </a:tc>
                <a:tc hMerge="1">
                  <a:txBody>
                    <a:bodyPr/>
                    <a:lstStyle/>
                    <a:p>
                      <a:endParaRPr lang="en-GB"/>
                    </a:p>
                  </a:txBody>
                  <a:tcPr/>
                </a:tc>
                <a:extLst>
                  <a:ext uri="{0D108BD9-81ED-4DB2-BD59-A6C34878D82A}">
                    <a16:rowId xmlns:a16="http://schemas.microsoft.com/office/drawing/2014/main" val="3896154310"/>
                  </a:ext>
                </a:extLst>
              </a:tr>
              <a:tr h="1357812">
                <a:tc>
                  <a:txBody>
                    <a:bodyPr/>
                    <a:lstStyle/>
                    <a:p>
                      <a:r>
                        <a:rPr lang="en-GB" sz="1000" u="sng" dirty="0"/>
                        <a:t>What I should already know</a:t>
                      </a:r>
                    </a:p>
                    <a:p>
                      <a:r>
                        <a:rPr lang="en-GB" sz="1000" u="none" dirty="0"/>
                        <a:t>How to use a mouse and open and use a basic ICT programme.</a:t>
                      </a:r>
                    </a:p>
                    <a:p>
                      <a:r>
                        <a:rPr lang="en-GB" sz="1000" u="none" dirty="0"/>
                        <a:t>Have used  remote controlled software controlling the direction in which it is travelling. </a:t>
                      </a:r>
                    </a:p>
                    <a:p>
                      <a:r>
                        <a:rPr lang="en-GB" sz="1000" u="none" dirty="0"/>
                        <a:t>Directional language. </a:t>
                      </a:r>
                    </a:p>
                  </a:txBody>
                  <a:tcPr>
                    <a:solidFill>
                      <a:schemeClr val="bg1">
                        <a:lumMod val="85000"/>
                      </a:schemeClr>
                    </a:solidFill>
                  </a:tcPr>
                </a:tc>
                <a:tc>
                  <a:txBody>
                    <a:bodyPr/>
                    <a:lstStyle/>
                    <a:p>
                      <a:r>
                        <a:rPr lang="en-GB" sz="1000" u="sng" dirty="0"/>
                        <a:t>The Journey</a:t>
                      </a:r>
                    </a:p>
                    <a:p>
                      <a:r>
                        <a:rPr lang="en-GB" sz="1000" u="none" dirty="0"/>
                        <a:t>We will learn what algorithms are and how they are used within programmes of digital devises. We will explore using Beet bots coding our own instructions and look at programmes such as Roamer and 2go which we will link in to our topic of traditional tales.</a:t>
                      </a:r>
                    </a:p>
                  </a:txBody>
                  <a:tcPr>
                    <a:solidFill>
                      <a:schemeClr val="bg1">
                        <a:lumMod val="85000"/>
                      </a:schemeClr>
                    </a:solidFill>
                  </a:tcPr>
                </a:tc>
                <a:extLst>
                  <a:ext uri="{0D108BD9-81ED-4DB2-BD59-A6C34878D82A}">
                    <a16:rowId xmlns:a16="http://schemas.microsoft.com/office/drawing/2014/main" val="2895203923"/>
                  </a:ext>
                </a:extLst>
              </a:tr>
              <a:tr h="1357812">
                <a:tc>
                  <a:txBody>
                    <a:bodyPr/>
                    <a:lstStyle/>
                    <a:p>
                      <a:r>
                        <a:rPr lang="en-GB" sz="1000" u="sng" dirty="0"/>
                        <a:t>Key Vocabulary</a:t>
                      </a:r>
                    </a:p>
                    <a:p>
                      <a:r>
                        <a:rPr lang="en-GB" sz="1000" u="none" dirty="0"/>
                        <a:t>Algorithm </a:t>
                      </a:r>
                    </a:p>
                    <a:p>
                      <a:r>
                        <a:rPr lang="en-GB" sz="1000" u="none" dirty="0"/>
                        <a:t>Coding</a:t>
                      </a:r>
                    </a:p>
                    <a:p>
                      <a:r>
                        <a:rPr lang="en-GB" sz="1000" u="none" dirty="0"/>
                        <a:t>Digital devices                    </a:t>
                      </a:r>
                    </a:p>
                    <a:p>
                      <a:r>
                        <a:rPr lang="en-GB" sz="1000" u="none" dirty="0"/>
                        <a:t>Debug</a:t>
                      </a:r>
                    </a:p>
                    <a:p>
                      <a:r>
                        <a:rPr lang="en-GB" sz="1000" u="none" dirty="0"/>
                        <a:t>Programmes</a:t>
                      </a:r>
                    </a:p>
                    <a:p>
                      <a:r>
                        <a:rPr lang="en-GB" sz="1000" u="none" dirty="0"/>
                        <a:t>Information technology</a:t>
                      </a:r>
                      <a:endParaRPr lang="en-GB" sz="1000" u="sng" dirty="0"/>
                    </a:p>
                  </a:txBody>
                  <a:tcPr>
                    <a:solidFill>
                      <a:schemeClr val="bg1">
                        <a:lumMod val="85000"/>
                      </a:schemeClr>
                    </a:solidFill>
                  </a:tcPr>
                </a:tc>
                <a:tc>
                  <a:txBody>
                    <a:bodyPr/>
                    <a:lstStyle/>
                    <a:p>
                      <a:r>
                        <a:rPr lang="en-GB" sz="1000" u="sng" dirty="0"/>
                        <a:t>What I will know by the end of the unit</a:t>
                      </a:r>
                    </a:p>
                    <a:p>
                      <a:r>
                        <a:rPr lang="en-GB" sz="1000" u="none" dirty="0"/>
                        <a:t>How to successfully create precise and unambiguous instructions to run a programme. </a:t>
                      </a:r>
                      <a:br>
                        <a:rPr lang="en-GB" sz="1000" u="none" dirty="0"/>
                      </a:br>
                      <a:r>
                        <a:rPr lang="en-GB" sz="1000" u="none" dirty="0"/>
                        <a:t>What algorithms are and the role they play within programmes on digital devises.</a:t>
                      </a:r>
                    </a:p>
                    <a:p>
                      <a:r>
                        <a:rPr lang="en-GB" sz="1000" u="none" dirty="0"/>
                        <a:t>Recognise common uses of technology. </a:t>
                      </a:r>
                    </a:p>
                  </a:txBody>
                  <a:tcPr>
                    <a:solidFill>
                      <a:schemeClr val="bg1">
                        <a:lumMod val="85000"/>
                      </a:schemeClr>
                    </a:solidFill>
                  </a:tcPr>
                </a:tc>
                <a:extLst>
                  <a:ext uri="{0D108BD9-81ED-4DB2-BD59-A6C34878D82A}">
                    <a16:rowId xmlns:a16="http://schemas.microsoft.com/office/drawing/2014/main" val="1445801757"/>
                  </a:ext>
                </a:extLst>
              </a:tr>
            </a:tbl>
          </a:graphicData>
        </a:graphic>
      </p:graphicFrame>
      <p:pic>
        <p:nvPicPr>
          <p:cNvPr id="3" name="Picture 2" descr="A person wearing a crown&#10;&#10;Description automatically generated with medium confidence">
            <a:extLst>
              <a:ext uri="{FF2B5EF4-FFF2-40B4-BE49-F238E27FC236}">
                <a16:creationId xmlns:a16="http://schemas.microsoft.com/office/drawing/2014/main" id="{AEF61D16-A270-4E9E-8979-C889AD121EF8}"/>
              </a:ext>
            </a:extLst>
          </p:cNvPr>
          <p:cNvPicPr>
            <a:picLocks noChangeAspect="1"/>
          </p:cNvPicPr>
          <p:nvPr/>
        </p:nvPicPr>
        <p:blipFill>
          <a:blip r:embed="rId2"/>
          <a:stretch>
            <a:fillRect/>
          </a:stretch>
        </p:blipFill>
        <p:spPr>
          <a:xfrm>
            <a:off x="7796890" y="1483549"/>
            <a:ext cx="1030476" cy="1472109"/>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2C97AD99-A918-4866-A2CC-475880DCB275}"/>
              </a:ext>
            </a:extLst>
          </p:cNvPr>
          <p:cNvPicPr>
            <a:picLocks noChangeAspect="1"/>
          </p:cNvPicPr>
          <p:nvPr/>
        </p:nvPicPr>
        <p:blipFill>
          <a:blip r:embed="rId3"/>
          <a:stretch>
            <a:fillRect/>
          </a:stretch>
        </p:blipFill>
        <p:spPr>
          <a:xfrm>
            <a:off x="1066468" y="4869200"/>
            <a:ext cx="1946307" cy="1280004"/>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50EC885D-0CD8-48CE-B2E9-F35A9E6F5C58}"/>
              </a:ext>
            </a:extLst>
          </p:cNvPr>
          <p:cNvPicPr>
            <a:picLocks noChangeAspect="1"/>
          </p:cNvPicPr>
          <p:nvPr/>
        </p:nvPicPr>
        <p:blipFill>
          <a:blip r:embed="rId4"/>
          <a:stretch>
            <a:fillRect/>
          </a:stretch>
        </p:blipFill>
        <p:spPr>
          <a:xfrm>
            <a:off x="7565066" y="4954316"/>
            <a:ext cx="1472609" cy="1194888"/>
          </a:xfrm>
          <a:prstGeom prst="rect">
            <a:avLst/>
          </a:prstGeom>
        </p:spPr>
      </p:pic>
      <p:pic>
        <p:nvPicPr>
          <p:cNvPr id="10" name="Picture 9" descr="Map&#10;&#10;Description automatically generated">
            <a:extLst>
              <a:ext uri="{FF2B5EF4-FFF2-40B4-BE49-F238E27FC236}">
                <a16:creationId xmlns:a16="http://schemas.microsoft.com/office/drawing/2014/main" id="{F849DE03-554C-4FBB-85DF-971D45DA5263}"/>
              </a:ext>
            </a:extLst>
          </p:cNvPr>
          <p:cNvPicPr>
            <a:picLocks noChangeAspect="1"/>
          </p:cNvPicPr>
          <p:nvPr/>
        </p:nvPicPr>
        <p:blipFill>
          <a:blip r:embed="rId5"/>
          <a:stretch>
            <a:fillRect/>
          </a:stretch>
        </p:blipFill>
        <p:spPr>
          <a:xfrm>
            <a:off x="1472766" y="1483549"/>
            <a:ext cx="1500188" cy="1028700"/>
          </a:xfrm>
          <a:prstGeom prst="rect">
            <a:avLst/>
          </a:prstGeom>
        </p:spPr>
      </p:pic>
    </p:spTree>
    <p:extLst>
      <p:ext uri="{BB962C8B-B14F-4D97-AF65-F5344CB8AC3E}">
        <p14:creationId xmlns:p14="http://schemas.microsoft.com/office/powerpoint/2010/main" val="169938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75883272"/>
              </p:ext>
            </p:extLst>
          </p:nvPr>
        </p:nvGraphicFramePr>
        <p:xfrm>
          <a:off x="96126" y="3645446"/>
          <a:ext cx="3839180" cy="3087626"/>
        </p:xfrm>
        <a:graphic>
          <a:graphicData uri="http://schemas.openxmlformats.org/drawingml/2006/table">
            <a:tbl>
              <a:tblPr firstRow="1" bandRow="1">
                <a:tableStyleId>{21E4AEA4-8DFA-4A89-87EB-49C32662AFE0}</a:tableStyleId>
              </a:tblPr>
              <a:tblGrid>
                <a:gridCol w="1760383">
                  <a:extLst>
                    <a:ext uri="{9D8B030D-6E8A-4147-A177-3AD203B41FA5}">
                      <a16:colId xmlns:a16="http://schemas.microsoft.com/office/drawing/2014/main" val="1495017990"/>
                    </a:ext>
                  </a:extLst>
                </a:gridCol>
                <a:gridCol w="2078797">
                  <a:extLst>
                    <a:ext uri="{9D8B030D-6E8A-4147-A177-3AD203B41FA5}">
                      <a16:colId xmlns:a16="http://schemas.microsoft.com/office/drawing/2014/main" val="1992186232"/>
                    </a:ext>
                  </a:extLst>
                </a:gridCol>
              </a:tblGrid>
              <a:tr h="390146">
                <a:tc gridSpan="2">
                  <a:txBody>
                    <a:bodyPr/>
                    <a:lstStyle/>
                    <a:p>
                      <a:r>
                        <a:rPr lang="en-GB" sz="1600" dirty="0"/>
                        <a:t>Music</a:t>
                      </a:r>
                    </a:p>
                  </a:txBody>
                  <a:tcPr>
                    <a:solidFill>
                      <a:srgbClr val="1CE4DF"/>
                    </a:solidFill>
                  </a:tcPr>
                </a:tc>
                <a:tc hMerge="1">
                  <a:txBody>
                    <a:bodyPr/>
                    <a:lstStyle/>
                    <a:p>
                      <a:endParaRPr lang="en-GB"/>
                    </a:p>
                  </a:txBody>
                  <a:tcPr/>
                </a:tc>
                <a:extLst>
                  <a:ext uri="{0D108BD9-81ED-4DB2-BD59-A6C34878D82A}">
                    <a16:rowId xmlns:a16="http://schemas.microsoft.com/office/drawing/2014/main" val="2994901590"/>
                  </a:ext>
                </a:extLst>
              </a:tr>
              <a:tr h="1173276">
                <a:tc>
                  <a:txBody>
                    <a:bodyPr/>
                    <a:lstStyle/>
                    <a:p>
                      <a:r>
                        <a:rPr lang="en-GB" sz="1000" u="sng" dirty="0"/>
                        <a:t>What I should already know</a:t>
                      </a:r>
                    </a:p>
                    <a:p>
                      <a:r>
                        <a:rPr lang="en-GB" sz="1000" u="none" dirty="0"/>
                        <a:t>I can appreciate a range of music. </a:t>
                      </a:r>
                    </a:p>
                    <a:p>
                      <a:r>
                        <a:rPr lang="en-GB" sz="1000" u="none" dirty="0"/>
                        <a:t>Used my voice to creatively and expressively. </a:t>
                      </a:r>
                    </a:p>
                  </a:txBody>
                  <a:tcPr>
                    <a:solidFill>
                      <a:srgbClr val="CCFCF1"/>
                    </a:solidFill>
                  </a:tcPr>
                </a:tc>
                <a:tc>
                  <a:txBody>
                    <a:bodyPr/>
                    <a:lstStyle/>
                    <a:p>
                      <a:r>
                        <a:rPr lang="en-GB" sz="1000" u="sng" dirty="0"/>
                        <a:t>The Journey</a:t>
                      </a:r>
                    </a:p>
                    <a:p>
                      <a:r>
                        <a:rPr lang="en-GB" sz="900" u="none" dirty="0"/>
                        <a:t>Continue to appreciate a range of music through looking at the history of music within living memory. </a:t>
                      </a:r>
                    </a:p>
                    <a:p>
                      <a:r>
                        <a:rPr lang="en-GB" sz="900" u="none" dirty="0"/>
                        <a:t>We will listen to and sing the songs that our grandparents and parents would have listened to and compare it to the music we listen to now. </a:t>
                      </a:r>
                    </a:p>
                  </a:txBody>
                  <a:tcPr>
                    <a:solidFill>
                      <a:srgbClr val="CCFCF1"/>
                    </a:solidFill>
                  </a:tcPr>
                </a:tc>
                <a:extLst>
                  <a:ext uri="{0D108BD9-81ED-4DB2-BD59-A6C34878D82A}">
                    <a16:rowId xmlns:a16="http://schemas.microsoft.com/office/drawing/2014/main" val="4175067309"/>
                  </a:ext>
                </a:extLst>
              </a:tr>
              <a:tr h="1470308">
                <a:tc>
                  <a:txBody>
                    <a:bodyPr/>
                    <a:lstStyle/>
                    <a:p>
                      <a:r>
                        <a:rPr lang="en-GB" sz="1000" u="sng" dirty="0"/>
                        <a:t>Key Vocabulary</a:t>
                      </a:r>
                    </a:p>
                    <a:p>
                      <a:r>
                        <a:rPr lang="en-GB" sz="1000" u="none" dirty="0"/>
                        <a:t>Appreciate</a:t>
                      </a:r>
                    </a:p>
                    <a:p>
                      <a:r>
                        <a:rPr lang="en-GB" sz="1000" u="none" dirty="0"/>
                        <a:t>Gramophone</a:t>
                      </a:r>
                    </a:p>
                    <a:p>
                      <a:r>
                        <a:rPr lang="en-GB" sz="1000" u="none" dirty="0"/>
                        <a:t>Past                      </a:t>
                      </a:r>
                    </a:p>
                    <a:p>
                      <a:r>
                        <a:rPr lang="en-GB" sz="1000" u="none" dirty="0"/>
                        <a:t>Rhythm </a:t>
                      </a:r>
                    </a:p>
                    <a:p>
                      <a:r>
                        <a:rPr lang="en-GB" sz="1000" u="none" dirty="0"/>
                        <a:t>Popular music</a:t>
                      </a:r>
                    </a:p>
                    <a:p>
                      <a:endParaRPr lang="en-GB" sz="1000" u="none" dirty="0"/>
                    </a:p>
                    <a:p>
                      <a:endParaRPr lang="en-GB" sz="1000" u="none" dirty="0"/>
                    </a:p>
                  </a:txBody>
                  <a:tcPr>
                    <a:solidFill>
                      <a:srgbClr val="CCFCF1"/>
                    </a:solidFill>
                  </a:tcPr>
                </a:tc>
                <a:tc>
                  <a:txBody>
                    <a:bodyPr/>
                    <a:lstStyle/>
                    <a:p>
                      <a:r>
                        <a:rPr lang="en-GB" sz="1000" u="sng" dirty="0"/>
                        <a:t>What I will know by the end of the unit</a:t>
                      </a:r>
                    </a:p>
                    <a:p>
                      <a:r>
                        <a:rPr lang="en-GB" sz="900" u="none" dirty="0"/>
                        <a:t>Experienced how music has changed within living memory.</a:t>
                      </a:r>
                    </a:p>
                    <a:p>
                      <a:r>
                        <a:rPr lang="en-GB" sz="900" u="none" dirty="0"/>
                        <a:t>Learnt new songs that people have listened to for generations. </a:t>
                      </a:r>
                    </a:p>
                    <a:p>
                      <a:r>
                        <a:rPr lang="en-GB" sz="900" u="none" dirty="0"/>
                        <a:t>Learnt to appreciate a range of music.</a:t>
                      </a:r>
                    </a:p>
                    <a:p>
                      <a:r>
                        <a:rPr lang="en-GB" sz="900" u="none" dirty="0"/>
                        <a:t>Performed to topic based music within dance lessons. </a:t>
                      </a:r>
                    </a:p>
                    <a:p>
                      <a:r>
                        <a:rPr lang="en-GB" sz="900" u="none" dirty="0"/>
                        <a:t>To develop an awareness of the past.</a:t>
                      </a:r>
                    </a:p>
                  </a:txBody>
                  <a:tcPr>
                    <a:solidFill>
                      <a:srgbClr val="CCFCF1"/>
                    </a:solidFill>
                  </a:tcPr>
                </a:tc>
                <a:extLst>
                  <a:ext uri="{0D108BD9-81ED-4DB2-BD59-A6C34878D82A}">
                    <a16:rowId xmlns:a16="http://schemas.microsoft.com/office/drawing/2014/main" val="162956781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97730703"/>
              </p:ext>
            </p:extLst>
          </p:nvPr>
        </p:nvGraphicFramePr>
        <p:xfrm>
          <a:off x="96126" y="144899"/>
          <a:ext cx="3839180" cy="3160254"/>
        </p:xfrm>
        <a:graphic>
          <a:graphicData uri="http://schemas.openxmlformats.org/drawingml/2006/table">
            <a:tbl>
              <a:tblPr firstRow="1" bandRow="1">
                <a:tableStyleId>{00A15C55-8517-42AA-B614-E9B94910E393}</a:tableStyleId>
              </a:tblPr>
              <a:tblGrid>
                <a:gridCol w="1919590">
                  <a:extLst>
                    <a:ext uri="{9D8B030D-6E8A-4147-A177-3AD203B41FA5}">
                      <a16:colId xmlns:a16="http://schemas.microsoft.com/office/drawing/2014/main" val="855750989"/>
                    </a:ext>
                  </a:extLst>
                </a:gridCol>
                <a:gridCol w="1919590">
                  <a:extLst>
                    <a:ext uri="{9D8B030D-6E8A-4147-A177-3AD203B41FA5}">
                      <a16:colId xmlns:a16="http://schemas.microsoft.com/office/drawing/2014/main" val="3819702568"/>
                    </a:ext>
                  </a:extLst>
                </a:gridCol>
              </a:tblGrid>
              <a:tr h="453432">
                <a:tc gridSpan="2">
                  <a:txBody>
                    <a:bodyPr/>
                    <a:lstStyle/>
                    <a:p>
                      <a:r>
                        <a:rPr lang="en-GB" sz="1600" dirty="0"/>
                        <a:t>PSHE</a:t>
                      </a:r>
                    </a:p>
                  </a:txBody>
                  <a:tcPr/>
                </a:tc>
                <a:tc hMerge="1">
                  <a:txBody>
                    <a:bodyPr/>
                    <a:lstStyle/>
                    <a:p>
                      <a:endParaRPr lang="en-GB"/>
                    </a:p>
                  </a:txBody>
                  <a:tcPr/>
                </a:tc>
                <a:extLst>
                  <a:ext uri="{0D108BD9-81ED-4DB2-BD59-A6C34878D82A}">
                    <a16:rowId xmlns:a16="http://schemas.microsoft.com/office/drawing/2014/main" val="2164382239"/>
                  </a:ext>
                </a:extLst>
              </a:tr>
              <a:tr h="1385681">
                <a:tc>
                  <a:txBody>
                    <a:bodyPr/>
                    <a:lstStyle/>
                    <a:p>
                      <a:r>
                        <a:rPr lang="en-GB" sz="1000" u="sng" dirty="0"/>
                        <a:t>What I should already know</a:t>
                      </a:r>
                    </a:p>
                    <a:p>
                      <a:r>
                        <a:rPr lang="en-GB" sz="1000" u="none" dirty="0"/>
                        <a:t>Understand the concept of conflict resolution.</a:t>
                      </a:r>
                    </a:p>
                    <a:p>
                      <a:r>
                        <a:rPr lang="en-GB" sz="1000" u="none" dirty="0"/>
                        <a:t>Developed a growth mindset over a fixed mindset.</a:t>
                      </a:r>
                    </a:p>
                    <a:p>
                      <a:r>
                        <a:rPr lang="en-GB" sz="1000" u="none" dirty="0"/>
                        <a:t>Have an awareness that everyone if different but we all have the same rights. </a:t>
                      </a:r>
                    </a:p>
                  </a:txBody>
                  <a:tcPr/>
                </a:tc>
                <a:tc>
                  <a:txBody>
                    <a:bodyPr/>
                    <a:lstStyle/>
                    <a:p>
                      <a:r>
                        <a:rPr lang="en-GB" sz="1000" u="sng" dirty="0"/>
                        <a:t>The Journey</a:t>
                      </a:r>
                    </a:p>
                    <a:p>
                      <a:r>
                        <a:rPr lang="en-GB" sz="900" u="none" dirty="0"/>
                        <a:t>Read the Colour Monster to explore the different emotions we might feel. </a:t>
                      </a:r>
                    </a:p>
                    <a:p>
                      <a:r>
                        <a:rPr lang="en-GB" sz="900" u="none" dirty="0"/>
                        <a:t>Explore ways to think/ feel happy</a:t>
                      </a:r>
                      <a:r>
                        <a:rPr lang="en-GB" sz="900" u="sng" dirty="0"/>
                        <a:t>.</a:t>
                      </a:r>
                    </a:p>
                    <a:p>
                      <a:r>
                        <a:rPr lang="en-GB" sz="900" u="none" dirty="0"/>
                        <a:t>Learn about making the right choices whilst recapping conflict resolution. </a:t>
                      </a:r>
                    </a:p>
                    <a:p>
                      <a:r>
                        <a:rPr lang="en-GB" sz="900" u="none" dirty="0"/>
                        <a:t>Circle time to give opportunity to listen to different opinions and things to be thankful for. </a:t>
                      </a:r>
                    </a:p>
                  </a:txBody>
                  <a:tcPr/>
                </a:tc>
                <a:extLst>
                  <a:ext uri="{0D108BD9-81ED-4DB2-BD59-A6C34878D82A}">
                    <a16:rowId xmlns:a16="http://schemas.microsoft.com/office/drawing/2014/main" val="4026175623"/>
                  </a:ext>
                </a:extLst>
              </a:tr>
              <a:tr h="1228542">
                <a:tc>
                  <a:txBody>
                    <a:bodyPr/>
                    <a:lstStyle/>
                    <a:p>
                      <a:r>
                        <a:rPr lang="en-GB" sz="1000" u="sng" dirty="0"/>
                        <a:t>Key Vocabulary</a:t>
                      </a:r>
                    </a:p>
                    <a:p>
                      <a:r>
                        <a:rPr lang="en-GB" sz="1000" u="none" dirty="0"/>
                        <a:t>Positivity           Conflict resolution</a:t>
                      </a:r>
                    </a:p>
                    <a:p>
                      <a:r>
                        <a:rPr lang="en-GB" sz="1000" u="none" dirty="0"/>
                        <a:t>Good choices</a:t>
                      </a:r>
                    </a:p>
                    <a:p>
                      <a:r>
                        <a:rPr lang="en-GB" sz="1000" u="none" dirty="0"/>
                        <a:t>Goals</a:t>
                      </a:r>
                    </a:p>
                    <a:p>
                      <a:r>
                        <a:rPr lang="en-GB" sz="1000" u="none" dirty="0"/>
                        <a:t>Achievements</a:t>
                      </a:r>
                    </a:p>
                    <a:p>
                      <a:r>
                        <a:rPr lang="en-GB" sz="1000" u="none" dirty="0"/>
                        <a:t>Opinions                     </a:t>
                      </a:r>
                    </a:p>
                    <a:p>
                      <a:r>
                        <a:rPr lang="en-GB" sz="1000" u="none" dirty="0"/>
                        <a:t>Thankful </a:t>
                      </a:r>
                    </a:p>
                  </a:txBody>
                  <a:tcPr/>
                </a:tc>
                <a:tc>
                  <a:txBody>
                    <a:bodyPr/>
                    <a:lstStyle/>
                    <a:p>
                      <a:r>
                        <a:rPr lang="en-GB" sz="1000" u="sng" dirty="0"/>
                        <a:t>What I will know by the end of the unit</a:t>
                      </a:r>
                    </a:p>
                    <a:p>
                      <a:r>
                        <a:rPr lang="en-GB" sz="900" u="none" dirty="0"/>
                        <a:t>How to articulate my feelings.</a:t>
                      </a:r>
                    </a:p>
                    <a:p>
                      <a:r>
                        <a:rPr lang="en-GB" sz="900" u="none" dirty="0"/>
                        <a:t>Respecting others opinions. </a:t>
                      </a:r>
                    </a:p>
                    <a:p>
                      <a:r>
                        <a:rPr lang="en-GB" sz="900" u="none" dirty="0"/>
                        <a:t>Have the understanding to make good choices.</a:t>
                      </a:r>
                    </a:p>
                    <a:p>
                      <a:r>
                        <a:rPr lang="en-GB" sz="900" u="none" dirty="0"/>
                        <a:t>To be thankful and proud of our achievements. </a:t>
                      </a:r>
                    </a:p>
                  </a:txBody>
                  <a:tcPr/>
                </a:tc>
                <a:extLst>
                  <a:ext uri="{0D108BD9-81ED-4DB2-BD59-A6C34878D82A}">
                    <a16:rowId xmlns:a16="http://schemas.microsoft.com/office/drawing/2014/main" val="339527001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72611666"/>
              </p:ext>
            </p:extLst>
          </p:nvPr>
        </p:nvGraphicFramePr>
        <p:xfrm>
          <a:off x="4176410" y="3645446"/>
          <a:ext cx="3839180" cy="3075980"/>
        </p:xfrm>
        <a:graphic>
          <a:graphicData uri="http://schemas.openxmlformats.org/drawingml/2006/table">
            <a:tbl>
              <a:tblPr firstRow="1" bandRow="1">
                <a:tableStyleId>{F5AB1C69-6EDB-4FF4-983F-18BD219EF322}</a:tableStyleId>
              </a:tblPr>
              <a:tblGrid>
                <a:gridCol w="1919590">
                  <a:extLst>
                    <a:ext uri="{9D8B030D-6E8A-4147-A177-3AD203B41FA5}">
                      <a16:colId xmlns:a16="http://schemas.microsoft.com/office/drawing/2014/main" val="1195867810"/>
                    </a:ext>
                  </a:extLst>
                </a:gridCol>
                <a:gridCol w="1919590">
                  <a:extLst>
                    <a:ext uri="{9D8B030D-6E8A-4147-A177-3AD203B41FA5}">
                      <a16:colId xmlns:a16="http://schemas.microsoft.com/office/drawing/2014/main" val="2453771901"/>
                    </a:ext>
                  </a:extLst>
                </a:gridCol>
              </a:tblGrid>
              <a:tr h="524151">
                <a:tc gridSpan="2">
                  <a:txBody>
                    <a:bodyPr/>
                    <a:lstStyle/>
                    <a:p>
                      <a:r>
                        <a:rPr lang="en-GB" sz="1600" dirty="0"/>
                        <a:t>Design Technology</a:t>
                      </a:r>
                    </a:p>
                  </a:txBody>
                  <a:tcPr/>
                </a:tc>
                <a:tc hMerge="1">
                  <a:txBody>
                    <a:bodyPr/>
                    <a:lstStyle/>
                    <a:p>
                      <a:endParaRPr lang="en-GB"/>
                    </a:p>
                  </a:txBody>
                  <a:tcPr/>
                </a:tc>
                <a:extLst>
                  <a:ext uri="{0D108BD9-81ED-4DB2-BD59-A6C34878D82A}">
                    <a16:rowId xmlns:a16="http://schemas.microsoft.com/office/drawing/2014/main" val="1777106793"/>
                  </a:ext>
                </a:extLst>
              </a:tr>
              <a:tr h="1115989">
                <a:tc>
                  <a:txBody>
                    <a:bodyPr/>
                    <a:lstStyle/>
                    <a:p>
                      <a:r>
                        <a:rPr lang="en-GB" sz="1000" u="sng" dirty="0"/>
                        <a:t>What I should already know</a:t>
                      </a:r>
                    </a:p>
                    <a:p>
                      <a:r>
                        <a:rPr lang="en-GB" sz="1000" u="none" dirty="0"/>
                        <a:t>Selected from and used a variety of tools and equipment to perform a practical task.</a:t>
                      </a:r>
                    </a:p>
                    <a:p>
                      <a:r>
                        <a:rPr lang="en-GB" sz="1000" u="none" dirty="0"/>
                        <a:t>Experience of selecting and using a range of materials.</a:t>
                      </a:r>
                    </a:p>
                  </a:txBody>
                  <a:tcPr/>
                </a:tc>
                <a:tc>
                  <a:txBody>
                    <a:bodyPr/>
                    <a:lstStyle/>
                    <a:p>
                      <a:r>
                        <a:rPr lang="en-GB" sz="1000" u="sng" dirty="0"/>
                        <a:t>The Journey</a:t>
                      </a:r>
                    </a:p>
                    <a:p>
                      <a:r>
                        <a:rPr lang="en-GB" sz="1000" u="none" dirty="0"/>
                        <a:t>Design our own bunting.</a:t>
                      </a:r>
                    </a:p>
                    <a:p>
                      <a:r>
                        <a:rPr lang="en-GB" sz="1000" u="none" dirty="0"/>
                        <a:t>Select from a variety of textiles to create our own bunting.</a:t>
                      </a:r>
                    </a:p>
                    <a:p>
                      <a:r>
                        <a:rPr lang="en-GB" sz="1000" u="none" dirty="0"/>
                        <a:t>Explore different ways of joining the materials.</a:t>
                      </a:r>
                    </a:p>
                    <a:p>
                      <a:r>
                        <a:rPr lang="en-GB" sz="1000" u="none" dirty="0"/>
                        <a:t>Evaluate our final product. </a:t>
                      </a:r>
                    </a:p>
                  </a:txBody>
                  <a:tcPr/>
                </a:tc>
                <a:extLst>
                  <a:ext uri="{0D108BD9-81ED-4DB2-BD59-A6C34878D82A}">
                    <a16:rowId xmlns:a16="http://schemas.microsoft.com/office/drawing/2014/main" val="1549424996"/>
                  </a:ext>
                </a:extLst>
              </a:tr>
              <a:tr h="1393589">
                <a:tc>
                  <a:txBody>
                    <a:bodyPr/>
                    <a:lstStyle/>
                    <a:p>
                      <a:r>
                        <a:rPr lang="en-GB" sz="1000" u="sng" dirty="0"/>
                        <a:t>Key Vocabulary</a:t>
                      </a:r>
                    </a:p>
                    <a:p>
                      <a:r>
                        <a:rPr lang="en-GB" sz="1000" u="none" dirty="0"/>
                        <a:t>Textiles</a:t>
                      </a:r>
                    </a:p>
                    <a:p>
                      <a:r>
                        <a:rPr lang="en-GB" sz="1000" u="none" dirty="0"/>
                        <a:t>Materials</a:t>
                      </a:r>
                    </a:p>
                    <a:p>
                      <a:r>
                        <a:rPr lang="en-GB" sz="1000" u="none" dirty="0"/>
                        <a:t>Bunting</a:t>
                      </a:r>
                    </a:p>
                    <a:p>
                      <a:r>
                        <a:rPr lang="en-GB" sz="1000" u="none" dirty="0"/>
                        <a:t>Evaluate</a:t>
                      </a:r>
                    </a:p>
                    <a:p>
                      <a:r>
                        <a:rPr lang="en-GB" sz="1000" u="none" dirty="0"/>
                        <a:t>Joining </a:t>
                      </a:r>
                    </a:p>
                    <a:p>
                      <a:endParaRPr lang="en-GB" sz="1000" u="none" dirty="0"/>
                    </a:p>
                    <a:p>
                      <a:endParaRPr lang="en-GB" sz="1000" u="none" dirty="0"/>
                    </a:p>
                  </a:txBody>
                  <a:tcPr/>
                </a:tc>
                <a:tc>
                  <a:txBody>
                    <a:bodyPr/>
                    <a:lstStyle/>
                    <a:p>
                      <a:r>
                        <a:rPr lang="en-GB" sz="1000" u="sng" dirty="0"/>
                        <a:t>What I will know by the end of the unit</a:t>
                      </a:r>
                    </a:p>
                    <a:p>
                      <a:r>
                        <a:rPr lang="en-GB" sz="1000" u="none" dirty="0"/>
                        <a:t>I can design, create and evaluate my bunting. Saying what went well and what I could do it improve it. </a:t>
                      </a:r>
                    </a:p>
                  </a:txBody>
                  <a:tcPr/>
                </a:tc>
                <a:extLst>
                  <a:ext uri="{0D108BD9-81ED-4DB2-BD59-A6C34878D82A}">
                    <a16:rowId xmlns:a16="http://schemas.microsoft.com/office/drawing/2014/main" val="2423214281"/>
                  </a:ext>
                </a:extLst>
              </a:tr>
            </a:tbl>
          </a:graphicData>
        </a:graphic>
      </p:graphicFrame>
      <p:graphicFrame>
        <p:nvGraphicFramePr>
          <p:cNvPr id="12" name="Table 11">
            <a:extLst>
              <a:ext uri="{FF2B5EF4-FFF2-40B4-BE49-F238E27FC236}">
                <a16:creationId xmlns:a16="http://schemas.microsoft.com/office/drawing/2014/main" id="{1A7D5D24-9056-42B2-AC49-0C381487D977}"/>
              </a:ext>
            </a:extLst>
          </p:cNvPr>
          <p:cNvGraphicFramePr>
            <a:graphicFrameLocks noGrp="1"/>
          </p:cNvGraphicFramePr>
          <p:nvPr>
            <p:extLst>
              <p:ext uri="{D42A27DB-BD31-4B8C-83A1-F6EECF244321}">
                <p14:modId xmlns:p14="http://schemas.microsoft.com/office/powerpoint/2010/main" val="2474860418"/>
              </p:ext>
            </p:extLst>
          </p:nvPr>
        </p:nvGraphicFramePr>
        <p:xfrm>
          <a:off x="4131543" y="158091"/>
          <a:ext cx="3839180" cy="3081298"/>
        </p:xfrm>
        <a:graphic>
          <a:graphicData uri="http://schemas.openxmlformats.org/drawingml/2006/table">
            <a:tbl>
              <a:tblPr firstRow="1" bandRow="1">
                <a:tableStyleId>{00A15C55-8517-42AA-B614-E9B94910E393}</a:tableStyleId>
              </a:tblPr>
              <a:tblGrid>
                <a:gridCol w="1919590">
                  <a:extLst>
                    <a:ext uri="{9D8B030D-6E8A-4147-A177-3AD203B41FA5}">
                      <a16:colId xmlns:a16="http://schemas.microsoft.com/office/drawing/2014/main" val="855750989"/>
                    </a:ext>
                  </a:extLst>
                </a:gridCol>
                <a:gridCol w="1919590">
                  <a:extLst>
                    <a:ext uri="{9D8B030D-6E8A-4147-A177-3AD203B41FA5}">
                      <a16:colId xmlns:a16="http://schemas.microsoft.com/office/drawing/2014/main" val="403854330"/>
                    </a:ext>
                  </a:extLst>
                </a:gridCol>
              </a:tblGrid>
              <a:tr h="555519">
                <a:tc gridSpan="2">
                  <a:txBody>
                    <a:bodyPr/>
                    <a:lstStyle/>
                    <a:p>
                      <a:r>
                        <a:rPr lang="en-GB" sz="1600" dirty="0"/>
                        <a:t>RE</a:t>
                      </a:r>
                    </a:p>
                  </a:txBody>
                  <a:tcPr>
                    <a:solidFill>
                      <a:srgbClr val="E85318"/>
                    </a:solidFill>
                  </a:tcPr>
                </a:tc>
                <a:tc hMerge="1">
                  <a:txBody>
                    <a:bodyPr/>
                    <a:lstStyle/>
                    <a:p>
                      <a:endParaRPr lang="en-GB"/>
                    </a:p>
                  </a:txBody>
                  <a:tcPr/>
                </a:tc>
                <a:extLst>
                  <a:ext uri="{0D108BD9-81ED-4DB2-BD59-A6C34878D82A}">
                    <a16:rowId xmlns:a16="http://schemas.microsoft.com/office/drawing/2014/main" val="2164382239"/>
                  </a:ext>
                </a:extLst>
              </a:tr>
              <a:tr h="1131040">
                <a:tc>
                  <a:txBody>
                    <a:bodyPr/>
                    <a:lstStyle/>
                    <a:p>
                      <a:r>
                        <a:rPr lang="en-GB" sz="1000" u="sng" dirty="0"/>
                        <a:t>What I should already know</a:t>
                      </a:r>
                    </a:p>
                    <a:p>
                      <a:r>
                        <a:rPr lang="en-GB" sz="1000" u="none" dirty="0"/>
                        <a:t>To have taken part in the interactive story of Rana and Sita.</a:t>
                      </a:r>
                    </a:p>
                    <a:p>
                      <a:r>
                        <a:rPr lang="en-GB" sz="1000" u="none" dirty="0"/>
                        <a:t>To have experience wearing traditional clothing whilst learning traditional dances. </a:t>
                      </a:r>
                    </a:p>
                  </a:txBody>
                  <a:tcPr>
                    <a:solidFill>
                      <a:srgbClr val="FF9966">
                        <a:alpha val="63922"/>
                      </a:srgbClr>
                    </a:solidFill>
                  </a:tcPr>
                </a:tc>
                <a:tc>
                  <a:txBody>
                    <a:bodyPr/>
                    <a:lstStyle/>
                    <a:p>
                      <a:r>
                        <a:rPr lang="en-GB" sz="1000" u="sng" dirty="0"/>
                        <a:t>The Journey</a:t>
                      </a:r>
                    </a:p>
                    <a:p>
                      <a:r>
                        <a:rPr lang="en-GB" sz="1000" u="none" dirty="0"/>
                        <a:t>Learn about the values of Hinduism.</a:t>
                      </a:r>
                    </a:p>
                    <a:p>
                      <a:r>
                        <a:rPr lang="en-GB" sz="1000" u="none" dirty="0"/>
                        <a:t>Explore Hindu God’s and Goddesses.</a:t>
                      </a:r>
                    </a:p>
                    <a:p>
                      <a:r>
                        <a:rPr lang="en-GB" sz="1000" u="none" dirty="0"/>
                        <a:t>Read the story of Krishna.</a:t>
                      </a:r>
                    </a:p>
                    <a:p>
                      <a:endParaRPr lang="en-GB" sz="1000" u="none" dirty="0"/>
                    </a:p>
                  </a:txBody>
                  <a:tcPr>
                    <a:solidFill>
                      <a:srgbClr val="FF9966">
                        <a:alpha val="63922"/>
                      </a:srgbClr>
                    </a:solidFill>
                  </a:tcPr>
                </a:tc>
                <a:extLst>
                  <a:ext uri="{0D108BD9-81ED-4DB2-BD59-A6C34878D82A}">
                    <a16:rowId xmlns:a16="http://schemas.microsoft.com/office/drawing/2014/main" val="4026175623"/>
                  </a:ext>
                </a:extLst>
              </a:tr>
              <a:tr h="1367539">
                <a:tc>
                  <a:txBody>
                    <a:bodyPr/>
                    <a:lstStyle/>
                    <a:p>
                      <a:r>
                        <a:rPr lang="en-GB" sz="1000" u="sng" dirty="0"/>
                        <a:t>Key Vocabulary</a:t>
                      </a:r>
                    </a:p>
                    <a:p>
                      <a:r>
                        <a:rPr lang="en-GB" sz="1000" u="none" dirty="0"/>
                        <a:t>Values</a:t>
                      </a:r>
                    </a:p>
                    <a:p>
                      <a:r>
                        <a:rPr lang="en-GB" sz="1000" u="none" dirty="0"/>
                        <a:t>Hinduism</a:t>
                      </a:r>
                    </a:p>
                    <a:p>
                      <a:r>
                        <a:rPr lang="en-GB" sz="1000" u="none" dirty="0"/>
                        <a:t>God’s / Goddesses</a:t>
                      </a:r>
                    </a:p>
                    <a:p>
                      <a:r>
                        <a:rPr lang="en-GB" sz="1000" u="none" dirty="0"/>
                        <a:t>Faith</a:t>
                      </a:r>
                    </a:p>
                    <a:p>
                      <a:r>
                        <a:rPr lang="en-GB" sz="1000" u="none" dirty="0"/>
                        <a:t>Place of worship.      </a:t>
                      </a:r>
                    </a:p>
                  </a:txBody>
                  <a:tcPr>
                    <a:solidFill>
                      <a:srgbClr val="FF9966">
                        <a:alpha val="63922"/>
                      </a:srgbClr>
                    </a:solidFill>
                  </a:tcPr>
                </a:tc>
                <a:tc>
                  <a:txBody>
                    <a:bodyPr/>
                    <a:lstStyle/>
                    <a:p>
                      <a:r>
                        <a:rPr lang="en-GB" sz="1000" u="sng" dirty="0"/>
                        <a:t>What I will know by the end of the unit</a:t>
                      </a:r>
                    </a:p>
                    <a:p>
                      <a:r>
                        <a:rPr lang="en-GB" sz="1000" u="none" dirty="0"/>
                        <a:t>Understand the main values of Hinduism.</a:t>
                      </a:r>
                    </a:p>
                    <a:p>
                      <a:r>
                        <a:rPr lang="en-GB" sz="1000" u="none" dirty="0"/>
                        <a:t>Know some of the most popular God’s and Goddesses.</a:t>
                      </a:r>
                    </a:p>
                    <a:p>
                      <a:r>
                        <a:rPr lang="en-GB" sz="1000" u="none" dirty="0"/>
                        <a:t>Have heard of another Hindu story. </a:t>
                      </a:r>
                    </a:p>
                  </a:txBody>
                  <a:tcPr>
                    <a:solidFill>
                      <a:srgbClr val="FF9966">
                        <a:alpha val="63922"/>
                      </a:srgbClr>
                    </a:solidFill>
                  </a:tcPr>
                </a:tc>
                <a:extLst>
                  <a:ext uri="{0D108BD9-81ED-4DB2-BD59-A6C34878D82A}">
                    <a16:rowId xmlns:a16="http://schemas.microsoft.com/office/drawing/2014/main" val="3395270011"/>
                  </a:ext>
                </a:extLst>
              </a:tr>
            </a:tbl>
          </a:graphicData>
        </a:graphic>
      </p:graphicFrame>
      <p:sp>
        <p:nvSpPr>
          <p:cNvPr id="13" name="Title 3">
            <a:extLst>
              <a:ext uri="{FF2B5EF4-FFF2-40B4-BE49-F238E27FC236}">
                <a16:creationId xmlns:a16="http://schemas.microsoft.com/office/drawing/2014/main" id="{67EDEEB3-56E7-473D-AA75-53C0727CDBCB}"/>
              </a:ext>
            </a:extLst>
          </p:cNvPr>
          <p:cNvSpPr txBox="1">
            <a:spLocks/>
          </p:cNvSpPr>
          <p:nvPr/>
        </p:nvSpPr>
        <p:spPr>
          <a:xfrm>
            <a:off x="2498969" y="3290246"/>
            <a:ext cx="8074313" cy="327456"/>
          </a:xfrm>
          <a:prstGeom prst="rect">
            <a:avLst/>
          </a:prstGeom>
          <a:solidFill>
            <a:schemeClr val="accent5">
              <a:lumMod val="40000"/>
              <a:lumOff val="60000"/>
            </a:schemeClr>
          </a:solidFill>
          <a:ln>
            <a:solidFill>
              <a:schemeClr val="accent5">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t>Knowledge Organiser – Spring 1 2021, Traditional Tales Class 1</a:t>
            </a:r>
          </a:p>
        </p:txBody>
      </p:sp>
      <p:graphicFrame>
        <p:nvGraphicFramePr>
          <p:cNvPr id="16" name="Table 15">
            <a:extLst>
              <a:ext uri="{FF2B5EF4-FFF2-40B4-BE49-F238E27FC236}">
                <a16:creationId xmlns:a16="http://schemas.microsoft.com/office/drawing/2014/main" id="{99BDB7FC-2C81-401F-840A-D5FA77DED5ED}"/>
              </a:ext>
            </a:extLst>
          </p:cNvPr>
          <p:cNvGraphicFramePr>
            <a:graphicFrameLocks noGrp="1"/>
          </p:cNvGraphicFramePr>
          <p:nvPr>
            <p:extLst>
              <p:ext uri="{D42A27DB-BD31-4B8C-83A1-F6EECF244321}">
                <p14:modId xmlns:p14="http://schemas.microsoft.com/office/powerpoint/2010/main" val="1806937220"/>
              </p:ext>
            </p:extLst>
          </p:nvPr>
        </p:nvGraphicFramePr>
        <p:xfrm>
          <a:off x="8166960" y="3645445"/>
          <a:ext cx="3761512" cy="1602829"/>
        </p:xfrm>
        <a:graphic>
          <a:graphicData uri="http://schemas.openxmlformats.org/drawingml/2006/table">
            <a:tbl>
              <a:tblPr firstRow="1" bandRow="1">
                <a:tableStyleId>{21E4AEA4-8DFA-4A89-87EB-49C32662AFE0}</a:tableStyleId>
              </a:tblPr>
              <a:tblGrid>
                <a:gridCol w="3761512">
                  <a:extLst>
                    <a:ext uri="{9D8B030D-6E8A-4147-A177-3AD203B41FA5}">
                      <a16:colId xmlns:a16="http://schemas.microsoft.com/office/drawing/2014/main" val="1495017990"/>
                    </a:ext>
                  </a:extLst>
                </a:gridCol>
              </a:tblGrid>
              <a:tr h="410886">
                <a:tc>
                  <a:txBody>
                    <a:bodyPr/>
                    <a:lstStyle/>
                    <a:p>
                      <a:r>
                        <a:rPr lang="en-GB" sz="1600" dirty="0"/>
                        <a:t>MFL</a:t>
                      </a:r>
                    </a:p>
                  </a:txBody>
                  <a:tcPr>
                    <a:solidFill>
                      <a:srgbClr val="36E860"/>
                    </a:solidFill>
                  </a:tcPr>
                </a:tc>
                <a:extLst>
                  <a:ext uri="{0D108BD9-81ED-4DB2-BD59-A6C34878D82A}">
                    <a16:rowId xmlns:a16="http://schemas.microsoft.com/office/drawing/2014/main" val="2994901590"/>
                  </a:ext>
                </a:extLst>
              </a:tr>
              <a:tr h="1191943">
                <a:tc>
                  <a:txBody>
                    <a:bodyPr/>
                    <a:lstStyle/>
                    <a:p>
                      <a:r>
                        <a:rPr lang="en-GB" sz="1000" u="sng" baseline="0" dirty="0"/>
                        <a:t>Key Phrases</a:t>
                      </a:r>
                    </a:p>
                    <a:p>
                      <a:r>
                        <a:rPr lang="en-GB" sz="1000" baseline="0" dirty="0"/>
                        <a:t>Recap numbers to 10</a:t>
                      </a:r>
                    </a:p>
                    <a:p>
                      <a:r>
                        <a:rPr lang="en-GB" sz="1000" baseline="0" dirty="0"/>
                        <a:t>Labelling parts of the body</a:t>
                      </a:r>
                    </a:p>
                    <a:p>
                      <a:r>
                        <a:rPr lang="en-GB" sz="1000" baseline="0" dirty="0"/>
                        <a:t>Animals                                            </a:t>
                      </a:r>
                    </a:p>
                    <a:p>
                      <a:endParaRPr lang="en-GB" sz="1600" baseline="0" dirty="0"/>
                    </a:p>
                  </a:txBody>
                  <a:tcPr>
                    <a:solidFill>
                      <a:srgbClr val="94ECAB"/>
                    </a:solidFill>
                  </a:tcPr>
                </a:tc>
                <a:extLst>
                  <a:ext uri="{0D108BD9-81ED-4DB2-BD59-A6C34878D82A}">
                    <a16:rowId xmlns:a16="http://schemas.microsoft.com/office/drawing/2014/main" val="4175067309"/>
                  </a:ext>
                </a:extLst>
              </a:tr>
            </a:tbl>
          </a:graphicData>
        </a:graphic>
      </p:graphicFrame>
      <p:graphicFrame>
        <p:nvGraphicFramePr>
          <p:cNvPr id="17" name="Table 16">
            <a:extLst>
              <a:ext uri="{FF2B5EF4-FFF2-40B4-BE49-F238E27FC236}">
                <a16:creationId xmlns:a16="http://schemas.microsoft.com/office/drawing/2014/main" id="{6D5FC636-08CB-4F0D-87B4-F9E245B2C08D}"/>
              </a:ext>
            </a:extLst>
          </p:cNvPr>
          <p:cNvGraphicFramePr>
            <a:graphicFrameLocks noGrp="1"/>
          </p:cNvGraphicFramePr>
          <p:nvPr>
            <p:extLst>
              <p:ext uri="{D42A27DB-BD31-4B8C-83A1-F6EECF244321}">
                <p14:modId xmlns:p14="http://schemas.microsoft.com/office/powerpoint/2010/main" val="836272726"/>
              </p:ext>
            </p:extLst>
          </p:nvPr>
        </p:nvGraphicFramePr>
        <p:xfrm>
          <a:off x="8166960" y="165342"/>
          <a:ext cx="3761512" cy="3054098"/>
        </p:xfrm>
        <a:graphic>
          <a:graphicData uri="http://schemas.openxmlformats.org/drawingml/2006/table">
            <a:tbl>
              <a:tblPr firstRow="1" bandRow="1">
                <a:tableStyleId>{21E4AEA4-8DFA-4A89-87EB-49C32662AFE0}</a:tableStyleId>
              </a:tblPr>
              <a:tblGrid>
                <a:gridCol w="1880756">
                  <a:extLst>
                    <a:ext uri="{9D8B030D-6E8A-4147-A177-3AD203B41FA5}">
                      <a16:colId xmlns:a16="http://schemas.microsoft.com/office/drawing/2014/main" val="1495017990"/>
                    </a:ext>
                  </a:extLst>
                </a:gridCol>
                <a:gridCol w="1880756">
                  <a:extLst>
                    <a:ext uri="{9D8B030D-6E8A-4147-A177-3AD203B41FA5}">
                      <a16:colId xmlns:a16="http://schemas.microsoft.com/office/drawing/2014/main" val="1855451359"/>
                    </a:ext>
                  </a:extLst>
                </a:gridCol>
              </a:tblGrid>
              <a:tr h="416914">
                <a:tc gridSpan="2">
                  <a:txBody>
                    <a:bodyPr/>
                    <a:lstStyle/>
                    <a:p>
                      <a:r>
                        <a:rPr lang="en-GB" sz="1600" dirty="0"/>
                        <a:t>Art</a:t>
                      </a:r>
                    </a:p>
                  </a:txBody>
                  <a:tcPr>
                    <a:solidFill>
                      <a:srgbClr val="7030A0"/>
                    </a:solidFill>
                  </a:tcPr>
                </a:tc>
                <a:tc hMerge="1">
                  <a:txBody>
                    <a:bodyPr/>
                    <a:lstStyle/>
                    <a:p>
                      <a:endParaRPr lang="en-GB"/>
                    </a:p>
                  </a:txBody>
                  <a:tcPr/>
                </a:tc>
                <a:extLst>
                  <a:ext uri="{0D108BD9-81ED-4DB2-BD59-A6C34878D82A}">
                    <a16:rowId xmlns:a16="http://schemas.microsoft.com/office/drawing/2014/main" val="2994901590"/>
                  </a:ext>
                </a:extLst>
              </a:tr>
              <a:tr h="1296503">
                <a:tc>
                  <a:txBody>
                    <a:bodyPr/>
                    <a:lstStyle/>
                    <a:p>
                      <a:r>
                        <a:rPr lang="en-GB" sz="1000" u="sng" dirty="0"/>
                        <a:t>What I should already know</a:t>
                      </a:r>
                    </a:p>
                    <a:p>
                      <a:r>
                        <a:rPr lang="en-GB" sz="1000" u="none" dirty="0"/>
                        <a:t>Have used paint before to make a piece of art to the desired effect.</a:t>
                      </a:r>
                    </a:p>
                    <a:p>
                      <a:r>
                        <a:rPr lang="en-GB" sz="1000" u="none" dirty="0"/>
                        <a:t>Confident in naming primary and secondary colours. </a:t>
                      </a:r>
                    </a:p>
                    <a:p>
                      <a:r>
                        <a:rPr lang="en-GB" sz="1000" u="none" dirty="0"/>
                        <a:t>Understands that you can mix colours to make another colour. </a:t>
                      </a:r>
                    </a:p>
                  </a:txBody>
                  <a:tcPr>
                    <a:solidFill>
                      <a:srgbClr val="FFCCFF"/>
                    </a:solidFill>
                  </a:tcPr>
                </a:tc>
                <a:tc>
                  <a:txBody>
                    <a:bodyPr/>
                    <a:lstStyle/>
                    <a:p>
                      <a:r>
                        <a:rPr lang="en-GB" sz="1000" u="sng" dirty="0"/>
                        <a:t>The Journey</a:t>
                      </a:r>
                    </a:p>
                    <a:p>
                      <a:r>
                        <a:rPr lang="en-GB" sz="1000" u="none" dirty="0"/>
                        <a:t>Explore mixing colours to make other colours, shades and tints.</a:t>
                      </a:r>
                    </a:p>
                    <a:p>
                      <a:r>
                        <a:rPr lang="en-GB" sz="1000" u="none" dirty="0"/>
                        <a:t>We will explore the art of different abstract artists to create paintings using our own mixed paints. </a:t>
                      </a:r>
                    </a:p>
                  </a:txBody>
                  <a:tcPr>
                    <a:solidFill>
                      <a:srgbClr val="FFCCFF"/>
                    </a:solidFill>
                  </a:tcPr>
                </a:tc>
                <a:extLst>
                  <a:ext uri="{0D108BD9-81ED-4DB2-BD59-A6C34878D82A}">
                    <a16:rowId xmlns:a16="http://schemas.microsoft.com/office/drawing/2014/main" val="4175067309"/>
                  </a:ext>
                </a:extLst>
              </a:tr>
              <a:tr h="1326544">
                <a:tc>
                  <a:txBody>
                    <a:bodyPr/>
                    <a:lstStyle/>
                    <a:p>
                      <a:r>
                        <a:rPr lang="en-GB" sz="1000" u="sng" dirty="0"/>
                        <a:t>Key Vocabulary</a:t>
                      </a:r>
                    </a:p>
                    <a:p>
                      <a:r>
                        <a:rPr lang="en-GB" sz="1000" u="none" dirty="0"/>
                        <a:t>Secondary      </a:t>
                      </a:r>
                    </a:p>
                    <a:p>
                      <a:r>
                        <a:rPr lang="en-GB" sz="1000" u="none" dirty="0"/>
                        <a:t>Primary </a:t>
                      </a:r>
                    </a:p>
                    <a:p>
                      <a:r>
                        <a:rPr lang="en-GB" sz="1000" u="none" dirty="0"/>
                        <a:t>Tertiary</a:t>
                      </a:r>
                    </a:p>
                    <a:p>
                      <a:r>
                        <a:rPr lang="en-GB" sz="1000" u="none" dirty="0"/>
                        <a:t>Piet Mondrian</a:t>
                      </a:r>
                    </a:p>
                    <a:p>
                      <a:r>
                        <a:rPr lang="en-GB" sz="1000" u="none" dirty="0"/>
                        <a:t>Mark Rothko</a:t>
                      </a:r>
                    </a:p>
                    <a:p>
                      <a:r>
                        <a:rPr lang="en-GB" sz="1000" u="none" dirty="0"/>
                        <a:t>Paul Klee</a:t>
                      </a:r>
                    </a:p>
                    <a:p>
                      <a:r>
                        <a:rPr lang="en-GB" sz="1000" u="none" dirty="0"/>
                        <a:t>Jackson Pollock</a:t>
                      </a:r>
                    </a:p>
                  </a:txBody>
                  <a:tcPr>
                    <a:solidFill>
                      <a:srgbClr val="FFCCFF"/>
                    </a:solidFill>
                  </a:tcPr>
                </a:tc>
                <a:tc>
                  <a:txBody>
                    <a:bodyPr/>
                    <a:lstStyle/>
                    <a:p>
                      <a:r>
                        <a:rPr lang="en-GB" sz="1000" u="sng" dirty="0"/>
                        <a:t>What I will know by the end of the unit</a:t>
                      </a:r>
                    </a:p>
                    <a:p>
                      <a:r>
                        <a:rPr lang="en-GB" sz="1000" u="none" dirty="0"/>
                        <a:t>Explore the work of a range of abstract artists.</a:t>
                      </a:r>
                    </a:p>
                    <a:p>
                      <a:r>
                        <a:rPr lang="en-GB" sz="1000" u="none" dirty="0"/>
                        <a:t>Mixed a range of secondary and tertiary colours. </a:t>
                      </a:r>
                    </a:p>
                    <a:p>
                      <a:r>
                        <a:rPr lang="en-GB" sz="1000" u="none" dirty="0"/>
                        <a:t>Mixed different shades and tints to produce own artwork. </a:t>
                      </a:r>
                    </a:p>
                  </a:txBody>
                  <a:tcPr>
                    <a:solidFill>
                      <a:srgbClr val="FFCCFF"/>
                    </a:solidFill>
                  </a:tcPr>
                </a:tc>
                <a:extLst>
                  <a:ext uri="{0D108BD9-81ED-4DB2-BD59-A6C34878D82A}">
                    <a16:rowId xmlns:a16="http://schemas.microsoft.com/office/drawing/2014/main" val="1629567815"/>
                  </a:ext>
                </a:extLst>
              </a:tr>
            </a:tbl>
          </a:graphicData>
        </a:graphic>
      </p:graphicFrame>
      <p:graphicFrame>
        <p:nvGraphicFramePr>
          <p:cNvPr id="18" name="Table 17">
            <a:extLst>
              <a:ext uri="{FF2B5EF4-FFF2-40B4-BE49-F238E27FC236}">
                <a16:creationId xmlns:a16="http://schemas.microsoft.com/office/drawing/2014/main" id="{B1FDAF75-245D-4454-B58D-8EC8CB1AA667}"/>
              </a:ext>
            </a:extLst>
          </p:cNvPr>
          <p:cNvGraphicFramePr>
            <a:graphicFrameLocks noGrp="1"/>
          </p:cNvGraphicFramePr>
          <p:nvPr>
            <p:extLst>
              <p:ext uri="{D42A27DB-BD31-4B8C-83A1-F6EECF244321}">
                <p14:modId xmlns:p14="http://schemas.microsoft.com/office/powerpoint/2010/main" val="3226892137"/>
              </p:ext>
            </p:extLst>
          </p:nvPr>
        </p:nvGraphicFramePr>
        <p:xfrm>
          <a:off x="8166961" y="5322675"/>
          <a:ext cx="3761512" cy="1356500"/>
        </p:xfrm>
        <a:graphic>
          <a:graphicData uri="http://schemas.openxmlformats.org/drawingml/2006/table">
            <a:tbl>
              <a:tblPr firstRow="1" bandRow="1">
                <a:tableStyleId>{21E4AEA4-8DFA-4A89-87EB-49C32662AFE0}</a:tableStyleId>
              </a:tblPr>
              <a:tblGrid>
                <a:gridCol w="3761512">
                  <a:extLst>
                    <a:ext uri="{9D8B030D-6E8A-4147-A177-3AD203B41FA5}">
                      <a16:colId xmlns:a16="http://schemas.microsoft.com/office/drawing/2014/main" val="1495017990"/>
                    </a:ext>
                  </a:extLst>
                </a:gridCol>
              </a:tblGrid>
              <a:tr h="350082">
                <a:tc>
                  <a:txBody>
                    <a:bodyPr/>
                    <a:lstStyle/>
                    <a:p>
                      <a:r>
                        <a:rPr lang="en-GB" sz="1600" dirty="0"/>
                        <a:t>PE</a:t>
                      </a:r>
                    </a:p>
                  </a:txBody>
                  <a:tcPr>
                    <a:solidFill>
                      <a:srgbClr val="5C5EC2"/>
                    </a:solidFill>
                  </a:tcPr>
                </a:tc>
                <a:extLst>
                  <a:ext uri="{0D108BD9-81ED-4DB2-BD59-A6C34878D82A}">
                    <a16:rowId xmlns:a16="http://schemas.microsoft.com/office/drawing/2014/main" val="2994901590"/>
                  </a:ext>
                </a:extLst>
              </a:tr>
              <a:tr h="1006418">
                <a:tc>
                  <a:txBody>
                    <a:bodyPr/>
                    <a:lstStyle/>
                    <a:p>
                      <a:r>
                        <a:rPr lang="en-GB" sz="1000" u="sng" baseline="0" dirty="0"/>
                        <a:t>Key skills</a:t>
                      </a:r>
                    </a:p>
                    <a:p>
                      <a:r>
                        <a:rPr lang="en-GB" sz="1000" baseline="0" dirty="0"/>
                        <a:t>PE- Participate in team building games. Learning simple tactics for attacking and defending.</a:t>
                      </a:r>
                    </a:p>
                    <a:p>
                      <a:r>
                        <a:rPr lang="en-GB" sz="1000" baseline="0" dirty="0"/>
                        <a:t>Dance – Perform dances using simple movement patterns. </a:t>
                      </a:r>
                    </a:p>
                    <a:p>
                      <a:endParaRPr lang="en-GB" sz="1600" baseline="0" dirty="0"/>
                    </a:p>
                  </a:txBody>
                  <a:tcPr>
                    <a:solidFill>
                      <a:srgbClr val="B2A6F8"/>
                    </a:solidFill>
                  </a:tcPr>
                </a:tc>
                <a:extLst>
                  <a:ext uri="{0D108BD9-81ED-4DB2-BD59-A6C34878D82A}">
                    <a16:rowId xmlns:a16="http://schemas.microsoft.com/office/drawing/2014/main" val="4175067309"/>
                  </a:ext>
                </a:extLst>
              </a:tr>
            </a:tbl>
          </a:graphicData>
        </a:graphic>
      </p:graphicFrame>
      <p:pic>
        <p:nvPicPr>
          <p:cNvPr id="3" name="Picture 2" descr="Graphical user interface, text, application&#10;&#10;Description automatically generated">
            <a:extLst>
              <a:ext uri="{FF2B5EF4-FFF2-40B4-BE49-F238E27FC236}">
                <a16:creationId xmlns:a16="http://schemas.microsoft.com/office/drawing/2014/main" id="{695C7982-617E-4C30-8D4B-A0234E4F575E}"/>
              </a:ext>
            </a:extLst>
          </p:cNvPr>
          <p:cNvPicPr>
            <a:picLocks noChangeAspect="1"/>
          </p:cNvPicPr>
          <p:nvPr/>
        </p:nvPicPr>
        <p:blipFill>
          <a:blip r:embed="rId2"/>
          <a:stretch>
            <a:fillRect/>
          </a:stretch>
        </p:blipFill>
        <p:spPr>
          <a:xfrm>
            <a:off x="9642790" y="4133088"/>
            <a:ext cx="2230372" cy="1115186"/>
          </a:xfrm>
          <a:prstGeom prst="rect">
            <a:avLst/>
          </a:prstGeom>
        </p:spPr>
      </p:pic>
      <p:pic>
        <p:nvPicPr>
          <p:cNvPr id="5" name="Picture 4" descr="Chart, sunburst chart&#10;&#10;Description automatically generated">
            <a:extLst>
              <a:ext uri="{FF2B5EF4-FFF2-40B4-BE49-F238E27FC236}">
                <a16:creationId xmlns:a16="http://schemas.microsoft.com/office/drawing/2014/main" id="{E05AFEDE-1043-41BB-B15D-018F304509B3}"/>
              </a:ext>
            </a:extLst>
          </p:cNvPr>
          <p:cNvPicPr>
            <a:picLocks noChangeAspect="1"/>
          </p:cNvPicPr>
          <p:nvPr/>
        </p:nvPicPr>
        <p:blipFill>
          <a:blip r:embed="rId3"/>
          <a:stretch>
            <a:fillRect/>
          </a:stretch>
        </p:blipFill>
        <p:spPr>
          <a:xfrm>
            <a:off x="9045250" y="2101545"/>
            <a:ext cx="1056710" cy="944879"/>
          </a:xfrm>
          <a:prstGeom prst="rect">
            <a:avLst/>
          </a:prstGeom>
        </p:spPr>
      </p:pic>
      <p:pic>
        <p:nvPicPr>
          <p:cNvPr id="10" name="Picture 9" descr="Logo&#10;&#10;Description automatically generated">
            <a:extLst>
              <a:ext uri="{FF2B5EF4-FFF2-40B4-BE49-F238E27FC236}">
                <a16:creationId xmlns:a16="http://schemas.microsoft.com/office/drawing/2014/main" id="{86A6187B-0DF3-453D-BBEF-4251B575CEC1}"/>
              </a:ext>
            </a:extLst>
          </p:cNvPr>
          <p:cNvPicPr>
            <a:picLocks noChangeAspect="1"/>
          </p:cNvPicPr>
          <p:nvPr/>
        </p:nvPicPr>
        <p:blipFill>
          <a:blip r:embed="rId4"/>
          <a:stretch>
            <a:fillRect/>
          </a:stretch>
        </p:blipFill>
        <p:spPr>
          <a:xfrm>
            <a:off x="5257329" y="1725026"/>
            <a:ext cx="793804" cy="793804"/>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FD41701E-08A5-4251-8DBD-0870351725F1}"/>
              </a:ext>
            </a:extLst>
          </p:cNvPr>
          <p:cNvPicPr>
            <a:picLocks noChangeAspect="1"/>
          </p:cNvPicPr>
          <p:nvPr/>
        </p:nvPicPr>
        <p:blipFill>
          <a:blip r:embed="rId5"/>
          <a:stretch>
            <a:fillRect/>
          </a:stretch>
        </p:blipFill>
        <p:spPr>
          <a:xfrm>
            <a:off x="1331599" y="2433234"/>
            <a:ext cx="684117" cy="835164"/>
          </a:xfrm>
          <a:prstGeom prst="rect">
            <a:avLst/>
          </a:prstGeom>
        </p:spPr>
      </p:pic>
      <p:pic>
        <p:nvPicPr>
          <p:cNvPr id="21" name="Picture 20">
            <a:extLst>
              <a:ext uri="{FF2B5EF4-FFF2-40B4-BE49-F238E27FC236}">
                <a16:creationId xmlns:a16="http://schemas.microsoft.com/office/drawing/2014/main" id="{AB4BF686-4F2D-4946-B6FE-C1A954C7BF44}"/>
              </a:ext>
            </a:extLst>
          </p:cNvPr>
          <p:cNvPicPr>
            <a:picLocks noChangeAspect="1"/>
          </p:cNvPicPr>
          <p:nvPr/>
        </p:nvPicPr>
        <p:blipFill>
          <a:blip r:embed="rId6"/>
          <a:stretch>
            <a:fillRect/>
          </a:stretch>
        </p:blipFill>
        <p:spPr>
          <a:xfrm>
            <a:off x="1055973" y="5018567"/>
            <a:ext cx="804725" cy="1408397"/>
          </a:xfrm>
          <a:prstGeom prst="rect">
            <a:avLst/>
          </a:prstGeom>
        </p:spPr>
      </p:pic>
      <p:pic>
        <p:nvPicPr>
          <p:cNvPr id="23" name="Picture 22" descr="A picture containing text, queen&#10;&#10;Description automatically generated">
            <a:extLst>
              <a:ext uri="{FF2B5EF4-FFF2-40B4-BE49-F238E27FC236}">
                <a16:creationId xmlns:a16="http://schemas.microsoft.com/office/drawing/2014/main" id="{41CA0E5F-0011-4F9C-8FC8-F3D770EBE6EF}"/>
              </a:ext>
            </a:extLst>
          </p:cNvPr>
          <p:cNvPicPr>
            <a:picLocks noChangeAspect="1"/>
          </p:cNvPicPr>
          <p:nvPr/>
        </p:nvPicPr>
        <p:blipFill>
          <a:blip r:embed="rId7"/>
          <a:stretch>
            <a:fillRect/>
          </a:stretch>
        </p:blipFill>
        <p:spPr>
          <a:xfrm>
            <a:off x="5103055" y="5443870"/>
            <a:ext cx="981158" cy="981158"/>
          </a:xfrm>
          <a:prstGeom prst="rect">
            <a:avLst/>
          </a:prstGeom>
        </p:spPr>
      </p:pic>
    </p:spTree>
    <p:extLst>
      <p:ext uri="{BB962C8B-B14F-4D97-AF65-F5344CB8AC3E}">
        <p14:creationId xmlns:p14="http://schemas.microsoft.com/office/powerpoint/2010/main" val="3895805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8C4468E9971046AEE07BC0E8D43B50" ma:contentTypeVersion="" ma:contentTypeDescription="Create a new document." ma:contentTypeScope="" ma:versionID="dc864443a51754a8c6bfe8a1b5e93359">
  <xsd:schema xmlns:xsd="http://www.w3.org/2001/XMLSchema" xmlns:xs="http://www.w3.org/2001/XMLSchema" xmlns:p="http://schemas.microsoft.com/office/2006/metadata/properties" xmlns:ns2="9cc22b87-2346-4de0-b904-6e681334ced1" xmlns:ns3="5f3f76cc-4177-4ae5-bc2c-8bd081ea60fc" targetNamespace="http://schemas.microsoft.com/office/2006/metadata/properties" ma:root="true" ma:fieldsID="4bca04dbf107d86aaf6ddda0818f0de9" ns2:_="" ns3:_="">
    <xsd:import namespace="9cc22b87-2346-4de0-b904-6e681334ced1"/>
    <xsd:import namespace="5f3f76cc-4177-4ae5-bc2c-8bd081ea60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22b87-2346-4de0-b904-6e681334c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3f76cc-4177-4ae5-bc2c-8bd081ea60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CB5448-6C26-46C7-89CB-3E67CB5D1A88}">
  <ds:schemaRef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9cc22b87-2346-4de0-b904-6e681334ced1"/>
    <ds:schemaRef ds:uri="http://schemas.microsoft.com/office/infopath/2007/PartnerControls"/>
    <ds:schemaRef ds:uri="http://schemas.openxmlformats.org/package/2006/metadata/core-properties"/>
    <ds:schemaRef ds:uri="5f3f76cc-4177-4ae5-bc2c-8bd081ea60fc"/>
    <ds:schemaRef ds:uri="http://purl.org/dc/terms/"/>
  </ds:schemaRefs>
</ds:datastoreItem>
</file>

<file path=customXml/itemProps2.xml><?xml version="1.0" encoding="utf-8"?>
<ds:datastoreItem xmlns:ds="http://schemas.openxmlformats.org/officeDocument/2006/customXml" ds:itemID="{33E50A26-0348-4589-AB06-C2C215854B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c22b87-2346-4de0-b904-6e681334ced1"/>
    <ds:schemaRef ds:uri="5f3f76cc-4177-4ae5-bc2c-8bd081ea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F6A91D-0A90-4FE9-A9BA-F58D1C7DA5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2238</TotalTime>
  <Words>1253</Words>
  <Application>Microsoft Office PowerPoint</Application>
  <PresentationFormat>Widescreen</PresentationFormat>
  <Paragraphs>178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Knowledge Organiser – Spring 1 2021, Traditional Tales Class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20 – Tomorrow’s World</dc:title>
  <dc:creator>atoon</dc:creator>
  <cp:lastModifiedBy>klitchfield</cp:lastModifiedBy>
  <cp:revision>20</cp:revision>
  <cp:lastPrinted>2021-06-22T10:58:43Z</cp:lastPrinted>
  <dcterms:created xsi:type="dcterms:W3CDTF">2021-06-17T12:54:55Z</dcterms:created>
  <dcterms:modified xsi:type="dcterms:W3CDTF">2022-01-06T13:28:53Z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0x0101005E8C4468E9971046AEE07BC0E8D43B50</vt:lpwstr>
  </property>
</Properties>
</file>