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A6F8"/>
    <a:srgbClr val="5C5EC2"/>
    <a:srgbClr val="94ECAB"/>
    <a:srgbClr val="CEF8EE"/>
    <a:srgbClr val="36E860"/>
    <a:srgbClr val="FF9966"/>
    <a:srgbClr val="E85318"/>
    <a:srgbClr val="CCFCF1"/>
    <a:srgbClr val="1CE4D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72019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37653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51515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161643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0F8906-0DB4-404C-9C20-6B1176C018CF}"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411331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0F8906-0DB4-404C-9C20-6B1176C018CF}"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117762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0F8906-0DB4-404C-9C20-6B1176C018CF}" type="datetimeFigureOut">
              <a:rPr lang="en-GB" smtClean="0"/>
              <a:t>11/10/2021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51552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0F8906-0DB4-404C-9C20-6B1176C018CF}" type="datetimeFigureOut">
              <a:rPr lang="en-GB" smtClean="0"/>
              <a:t>11/10/2021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21687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F8906-0DB4-404C-9C20-6B1176C018CF}" type="datetimeFigureOut">
              <a:rPr lang="en-GB" smtClean="0"/>
              <a:t>11/10/2021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5623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0F8906-0DB4-404C-9C20-6B1176C018CF}"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19605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0F8906-0DB4-404C-9C20-6B1176C018CF}"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31141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F8906-0DB4-404C-9C20-6B1176C018CF}" type="datetimeFigureOut">
              <a:rPr lang="en-GB" smtClean="0"/>
              <a:t>11/10/2021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1DC1-19FA-4B5C-A3F5-BFCC9AE59627}" type="slidenum">
              <a:rPr lang="en-GB" smtClean="0"/>
              <a:t>‹#›</a:t>
            </a:fld>
            <a:endParaRPr lang="en-GB"/>
          </a:p>
        </p:txBody>
      </p:sp>
    </p:spTree>
    <p:extLst>
      <p:ext uri="{BB962C8B-B14F-4D97-AF65-F5344CB8AC3E}">
        <p14:creationId xmlns:p14="http://schemas.microsoft.com/office/powerpoint/2010/main" val="4276114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58551743"/>
              </p:ext>
            </p:extLst>
          </p:nvPr>
        </p:nvGraphicFramePr>
        <p:xfrm>
          <a:off x="241588" y="0"/>
          <a:ext cx="5695949" cy="3108960"/>
        </p:xfrm>
        <a:graphic>
          <a:graphicData uri="http://schemas.openxmlformats.org/drawingml/2006/table">
            <a:tbl>
              <a:tblPr firstRow="1" bandRow="1">
                <a:tableStyleId>{93296810-A885-4BE3-A3E7-6D5BEEA58F35}</a:tableStyleId>
              </a:tblPr>
              <a:tblGrid>
                <a:gridCol w="2843279">
                  <a:extLst>
                    <a:ext uri="{9D8B030D-6E8A-4147-A177-3AD203B41FA5}">
                      <a16:colId xmlns:a16="http://schemas.microsoft.com/office/drawing/2014/main" val="3395121299"/>
                    </a:ext>
                  </a:extLst>
                </a:gridCol>
                <a:gridCol w="2852670">
                  <a:extLst>
                    <a:ext uri="{9D8B030D-6E8A-4147-A177-3AD203B41FA5}">
                      <a16:colId xmlns:a16="http://schemas.microsoft.com/office/drawing/2014/main" val="3945920250"/>
                    </a:ext>
                  </a:extLst>
                </a:gridCol>
              </a:tblGrid>
              <a:tr h="332105">
                <a:tc gridSpan="2">
                  <a:txBody>
                    <a:bodyPr/>
                    <a:lstStyle/>
                    <a:p>
                      <a:r>
                        <a:rPr lang="en-GB" sz="1600" dirty="0"/>
                        <a:t>Geography – English Counties</a:t>
                      </a:r>
                    </a:p>
                  </a:txBody>
                  <a:tcPr/>
                </a:tc>
                <a:tc hMerge="1">
                  <a:txBody>
                    <a:bodyPr/>
                    <a:lstStyle/>
                    <a:p>
                      <a:endParaRPr lang="en-GB"/>
                    </a:p>
                  </a:txBody>
                  <a:tcPr/>
                </a:tc>
                <a:extLst>
                  <a:ext uri="{0D108BD9-81ED-4DB2-BD59-A6C34878D82A}">
                    <a16:rowId xmlns:a16="http://schemas.microsoft.com/office/drawing/2014/main" val="1370071295"/>
                  </a:ext>
                </a:extLst>
              </a:tr>
              <a:tr h="1298230">
                <a:tc>
                  <a:txBody>
                    <a:bodyPr/>
                    <a:lstStyle/>
                    <a:p>
                      <a:r>
                        <a:rPr lang="en-GB" sz="1000" u="sng" dirty="0"/>
                        <a:t>What I should already know</a:t>
                      </a:r>
                    </a:p>
                    <a:p>
                      <a:r>
                        <a:rPr lang="en-GB" sz="1000" u="none" dirty="0"/>
                        <a:t>My learning  has been extended outside my local area to the rest of the country, Europe, and America. I know about important physical and human features around the world, and  have increased my understanding of locations and specific places.</a:t>
                      </a:r>
                    </a:p>
                    <a:p>
                      <a:endParaRPr lang="en-GB" sz="1000" u="sng" dirty="0"/>
                    </a:p>
                  </a:txBody>
                  <a:tcPr/>
                </a:tc>
                <a:tc>
                  <a:txBody>
                    <a:bodyPr/>
                    <a:lstStyle/>
                    <a:p>
                      <a:r>
                        <a:rPr lang="en-GB" sz="1000" u="none" dirty="0"/>
                        <a:t>The</a:t>
                      </a:r>
                      <a:r>
                        <a:rPr lang="en-GB" sz="1000" u="sng" dirty="0"/>
                        <a:t> Journey</a:t>
                      </a:r>
                    </a:p>
                    <a:p>
                      <a:r>
                        <a:rPr lang="en-GB" sz="1000" u="none" dirty="0"/>
                        <a:t>I will find cities in the UK and locate counties. I will be able to identify human and physical  geographical features in the UK.</a:t>
                      </a:r>
                    </a:p>
                    <a:p>
                      <a:r>
                        <a:rPr lang="en-GB" sz="1000" u="none" dirty="0"/>
                        <a:t>I will also look at comparisons in Europe</a:t>
                      </a:r>
                    </a:p>
                  </a:txBody>
                  <a:tcPr/>
                </a:tc>
                <a:extLst>
                  <a:ext uri="{0D108BD9-81ED-4DB2-BD59-A6C34878D82A}">
                    <a16:rowId xmlns:a16="http://schemas.microsoft.com/office/drawing/2014/main" val="3680738700"/>
                  </a:ext>
                </a:extLst>
              </a:tr>
              <a:tr h="1298230">
                <a:tc>
                  <a:txBody>
                    <a:bodyPr/>
                    <a:lstStyle/>
                    <a:p>
                      <a:r>
                        <a:rPr lang="en-GB" sz="1000" u="sng" dirty="0"/>
                        <a:t>Key Vocabulary</a:t>
                      </a:r>
                    </a:p>
                    <a:p>
                      <a:r>
                        <a:rPr lang="en-GB" sz="1000" u="none" dirty="0"/>
                        <a:t>Great Britain </a:t>
                      </a:r>
                    </a:p>
                    <a:p>
                      <a:r>
                        <a:rPr lang="en-GB" sz="1000" u="none" dirty="0"/>
                        <a:t>United Kingdom </a:t>
                      </a:r>
                    </a:p>
                    <a:p>
                      <a:r>
                        <a:rPr lang="en-GB" sz="1000" u="none" dirty="0"/>
                        <a:t>Latitude Longitude</a:t>
                      </a:r>
                    </a:p>
                    <a:p>
                      <a:r>
                        <a:rPr lang="en-GB" sz="1000" u="none" dirty="0"/>
                        <a:t>Physical/human features  </a:t>
                      </a:r>
                    </a:p>
                    <a:p>
                      <a:r>
                        <a:rPr lang="en-GB" sz="1000" u="none" dirty="0"/>
                        <a:t>Geographical similarities</a:t>
                      </a:r>
                    </a:p>
                    <a:p>
                      <a:r>
                        <a:rPr lang="en-GB" sz="1000" u="none" dirty="0"/>
                        <a:t>Counties</a:t>
                      </a:r>
                    </a:p>
                    <a:p>
                      <a:endParaRPr lang="en-GB" sz="1000" u="none" dirty="0"/>
                    </a:p>
                    <a:p>
                      <a:r>
                        <a:rPr lang="en-GB" sz="1000" u="none" dirty="0"/>
                        <a:t> </a:t>
                      </a:r>
                    </a:p>
                  </a:txBody>
                  <a:tcPr/>
                </a:tc>
                <a:tc>
                  <a:txBody>
                    <a:bodyPr/>
                    <a:lstStyle/>
                    <a:p>
                      <a:r>
                        <a:rPr lang="en-GB" sz="1000" u="sng" dirty="0"/>
                        <a:t>What I will know by the end of the unit</a:t>
                      </a:r>
                    </a:p>
                    <a:p>
                      <a:r>
                        <a:rPr lang="en-GB" sz="1000" u="none" dirty="0"/>
                        <a:t>I will be able to locate the counties and cities of the United Kingdom, and key geographical regions. Learning should also focus on human and physical features, land-use patterns, and key topographical features including hills, mountains, rivers, and coasts - with understanding of how they’ve changed over time.</a:t>
                      </a:r>
                      <a:endParaRPr lang="en-GB" sz="1000" u="sng" dirty="0"/>
                    </a:p>
                  </a:txBody>
                  <a:tcPr/>
                </a:tc>
                <a:extLst>
                  <a:ext uri="{0D108BD9-81ED-4DB2-BD59-A6C34878D82A}">
                    <a16:rowId xmlns:a16="http://schemas.microsoft.com/office/drawing/2014/main" val="38872618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60689064"/>
              </p:ext>
            </p:extLst>
          </p:nvPr>
        </p:nvGraphicFramePr>
        <p:xfrm>
          <a:off x="241587" y="3308678"/>
          <a:ext cx="5695950" cy="3580611"/>
        </p:xfrm>
        <a:graphic>
          <a:graphicData uri="http://schemas.openxmlformats.org/drawingml/2006/table">
            <a:tbl>
              <a:tblPr firstRow="1" bandRow="1">
                <a:tableStyleId>{5C22544A-7EE6-4342-B048-85BDC9FD1C3A}</a:tableStyleId>
              </a:tblPr>
              <a:tblGrid>
                <a:gridCol w="2847975">
                  <a:extLst>
                    <a:ext uri="{9D8B030D-6E8A-4147-A177-3AD203B41FA5}">
                      <a16:colId xmlns:a16="http://schemas.microsoft.com/office/drawing/2014/main" val="4224780268"/>
                    </a:ext>
                  </a:extLst>
                </a:gridCol>
                <a:gridCol w="2847975">
                  <a:extLst>
                    <a:ext uri="{9D8B030D-6E8A-4147-A177-3AD203B41FA5}">
                      <a16:colId xmlns:a16="http://schemas.microsoft.com/office/drawing/2014/main" val="4242741618"/>
                    </a:ext>
                  </a:extLst>
                </a:gridCol>
              </a:tblGrid>
              <a:tr h="526643">
                <a:tc gridSpan="2">
                  <a:txBody>
                    <a:bodyPr/>
                    <a:lstStyle/>
                    <a:p>
                      <a:r>
                        <a:rPr lang="en-GB" sz="1600" dirty="0"/>
                        <a:t>Science – Inheritance and Evolution</a:t>
                      </a:r>
                    </a:p>
                  </a:txBody>
                  <a:tcPr/>
                </a:tc>
                <a:tc hMerge="1">
                  <a:txBody>
                    <a:bodyPr/>
                    <a:lstStyle/>
                    <a:p>
                      <a:endParaRPr lang="en-GB"/>
                    </a:p>
                  </a:txBody>
                  <a:tcPr/>
                </a:tc>
                <a:extLst>
                  <a:ext uri="{0D108BD9-81ED-4DB2-BD59-A6C34878D82A}">
                    <a16:rowId xmlns:a16="http://schemas.microsoft.com/office/drawing/2014/main" val="3896154310"/>
                  </a:ext>
                </a:extLst>
              </a:tr>
              <a:tr h="1316608">
                <a:tc>
                  <a:txBody>
                    <a:bodyPr/>
                    <a:lstStyle/>
                    <a:p>
                      <a:r>
                        <a:rPr lang="en-GB" sz="1000" u="sng" dirty="0"/>
                        <a:t>What I should already know</a:t>
                      </a:r>
                    </a:p>
                    <a:p>
                      <a:r>
                        <a:rPr lang="en-GB" sz="1000" u="none" dirty="0"/>
                        <a:t>I can identify that animals, including humans, need the right types and amount of nutrition, and that they cannot make their own food; they get nutrition from what they eat and  that humans and some other animals have skeletons and muscles for support, protection and movement</a:t>
                      </a:r>
                    </a:p>
                  </a:txBody>
                  <a:tcPr/>
                </a:tc>
                <a:tc>
                  <a:txBody>
                    <a:bodyPr/>
                    <a:lstStyle/>
                    <a:p>
                      <a:r>
                        <a:rPr lang="en-GB" sz="1000" u="sng" dirty="0"/>
                        <a:t>The Journey</a:t>
                      </a:r>
                    </a:p>
                    <a:p>
                      <a:r>
                        <a:rPr lang="en-GB" sz="1000" dirty="0"/>
                        <a:t>Inheritance, animals, plants, humans, parent, offspring, similarities, differences, characteristics, variation </a:t>
                      </a:r>
                    </a:p>
                    <a:p>
                      <a:endParaRPr lang="en-GB" sz="1000" u="none" dirty="0"/>
                    </a:p>
                  </a:txBody>
                  <a:tcPr/>
                </a:tc>
                <a:extLst>
                  <a:ext uri="{0D108BD9-81ED-4DB2-BD59-A6C34878D82A}">
                    <a16:rowId xmlns:a16="http://schemas.microsoft.com/office/drawing/2014/main" val="2895203923"/>
                  </a:ext>
                </a:extLst>
              </a:tr>
              <a:tr h="1654944">
                <a:tc>
                  <a:txBody>
                    <a:bodyPr/>
                    <a:lstStyle/>
                    <a:p>
                      <a:r>
                        <a:rPr lang="en-GB" sz="1000" u="sng" dirty="0"/>
                        <a:t>Key Vocabulary</a:t>
                      </a:r>
                    </a:p>
                    <a:p>
                      <a:r>
                        <a:rPr lang="en-GB" sz="1000" dirty="0"/>
                        <a:t>Evolution, adaptation, human intervention, selective breeding, environment,</a:t>
                      </a:r>
                    </a:p>
                    <a:p>
                      <a:r>
                        <a:rPr lang="en-GB" sz="1000" dirty="0"/>
                        <a:t>inherited traits, </a:t>
                      </a:r>
                    </a:p>
                    <a:p>
                      <a:r>
                        <a:rPr lang="en-GB" sz="1000" dirty="0"/>
                        <a:t>genetic, </a:t>
                      </a:r>
                    </a:p>
                    <a:p>
                      <a:r>
                        <a:rPr lang="en-GB" sz="1000" dirty="0"/>
                        <a:t>genes, </a:t>
                      </a:r>
                    </a:p>
                    <a:p>
                      <a:r>
                        <a:rPr lang="en-GB" sz="1000" dirty="0"/>
                        <a:t>modification</a:t>
                      </a:r>
                      <a:endParaRPr lang="en-GB" sz="1000" u="sng" dirty="0"/>
                    </a:p>
                    <a:p>
                      <a:endParaRPr lang="en-GB" sz="1000" u="sng" dirty="0"/>
                    </a:p>
                  </a:txBody>
                  <a:tcPr/>
                </a:tc>
                <a:tc>
                  <a:txBody>
                    <a:bodyPr/>
                    <a:lstStyle/>
                    <a:p>
                      <a:r>
                        <a:rPr lang="en-GB" sz="900" u="sng" dirty="0"/>
                        <a:t>What I will know by the end of the unit</a:t>
                      </a:r>
                    </a:p>
                    <a:p>
                      <a:r>
                        <a:rPr lang="en-GB" sz="900" dirty="0"/>
                        <a:t>I can understand that adaptations are mutations. I can identify adaptive traits.</a:t>
                      </a:r>
                    </a:p>
                    <a:p>
                      <a:r>
                        <a:rPr lang="en-GB" sz="900" dirty="0"/>
                        <a:t>I can demonstrate understanding of how ideas about evolution developed over time. I can explain the terms adaptation, evolution and natural selection.</a:t>
                      </a:r>
                    </a:p>
                    <a:p>
                      <a:r>
                        <a:rPr lang="en-GB" sz="900" dirty="0"/>
                        <a:t>I can examine fossil evidence. I can explain how a living thing has evolved over time.</a:t>
                      </a:r>
                    </a:p>
                    <a:p>
                      <a:r>
                        <a:rPr lang="en-GB" sz="900" dirty="0"/>
                        <a:t>I can identify adaptive traits in humans as a species. I can describe the known stages of human evolution. I can compare modern humans with members of the same genus and family.</a:t>
                      </a:r>
                      <a:endParaRPr lang="en-GB" sz="900" u="none" dirty="0"/>
                    </a:p>
                  </a:txBody>
                  <a:tcPr/>
                </a:tc>
                <a:extLst>
                  <a:ext uri="{0D108BD9-81ED-4DB2-BD59-A6C34878D82A}">
                    <a16:rowId xmlns:a16="http://schemas.microsoft.com/office/drawing/2014/main" val="2982929837"/>
                  </a:ext>
                </a:extLst>
              </a:tr>
            </a:tbl>
          </a:graphicData>
        </a:graphic>
      </p:graphicFrame>
      <p:graphicFrame>
        <p:nvGraphicFramePr>
          <p:cNvPr id="11" name="Table 10">
            <a:extLst>
              <a:ext uri="{FF2B5EF4-FFF2-40B4-BE49-F238E27FC236}">
                <a16:creationId xmlns:a16="http://schemas.microsoft.com/office/drawing/2014/main" id="{55FD8431-10EB-42D2-89FE-4A6C5D20056C}"/>
              </a:ext>
            </a:extLst>
          </p:cNvPr>
          <p:cNvGraphicFramePr>
            <a:graphicFrameLocks noGrp="1"/>
          </p:cNvGraphicFramePr>
          <p:nvPr>
            <p:extLst>
              <p:ext uri="{D42A27DB-BD31-4B8C-83A1-F6EECF244321}">
                <p14:modId xmlns:p14="http://schemas.microsoft.com/office/powerpoint/2010/main" val="1463708335"/>
              </p:ext>
            </p:extLst>
          </p:nvPr>
        </p:nvGraphicFramePr>
        <p:xfrm>
          <a:off x="6096000" y="0"/>
          <a:ext cx="5854412" cy="2986286"/>
        </p:xfrm>
        <a:graphic>
          <a:graphicData uri="http://schemas.openxmlformats.org/drawingml/2006/table">
            <a:tbl>
              <a:tblPr firstRow="1" bandRow="1">
                <a:tableStyleId>{5C22544A-7EE6-4342-B048-85BDC9FD1C3A}</a:tableStyleId>
              </a:tblPr>
              <a:tblGrid>
                <a:gridCol w="2972865">
                  <a:extLst>
                    <a:ext uri="{9D8B030D-6E8A-4147-A177-3AD203B41FA5}">
                      <a16:colId xmlns:a16="http://schemas.microsoft.com/office/drawing/2014/main" val="4224780268"/>
                    </a:ext>
                  </a:extLst>
                </a:gridCol>
                <a:gridCol w="2881547">
                  <a:extLst>
                    <a:ext uri="{9D8B030D-6E8A-4147-A177-3AD203B41FA5}">
                      <a16:colId xmlns:a16="http://schemas.microsoft.com/office/drawing/2014/main" val="1139352440"/>
                    </a:ext>
                  </a:extLst>
                </a:gridCol>
              </a:tblGrid>
              <a:tr h="374099">
                <a:tc gridSpan="2">
                  <a:txBody>
                    <a:bodyPr/>
                    <a:lstStyle/>
                    <a:p>
                      <a:r>
                        <a:rPr lang="en-GB" sz="1600" dirty="0"/>
                        <a:t>History - Monarchs</a:t>
                      </a:r>
                    </a:p>
                  </a:txBody>
                  <a:tcPr>
                    <a:solidFill>
                      <a:schemeClr val="accent4">
                        <a:lumMod val="75000"/>
                      </a:schemeClr>
                    </a:solidFill>
                  </a:tcPr>
                </a:tc>
                <a:tc hMerge="1">
                  <a:txBody>
                    <a:bodyPr/>
                    <a:lstStyle/>
                    <a:p>
                      <a:endParaRPr lang="en-GB"/>
                    </a:p>
                  </a:txBody>
                  <a:tcPr/>
                </a:tc>
                <a:extLst>
                  <a:ext uri="{0D108BD9-81ED-4DB2-BD59-A6C34878D82A}">
                    <a16:rowId xmlns:a16="http://schemas.microsoft.com/office/drawing/2014/main" val="3896154310"/>
                  </a:ext>
                </a:extLst>
              </a:tr>
              <a:tr h="844347">
                <a:tc>
                  <a:txBody>
                    <a:bodyPr/>
                    <a:lstStyle/>
                    <a:p>
                      <a:r>
                        <a:rPr lang="en-GB" sz="1000" u="sng" dirty="0"/>
                        <a:t>What I should already know</a:t>
                      </a:r>
                    </a:p>
                    <a:p>
                      <a:r>
                        <a:rPr lang="en-GB" sz="1000" u="none" dirty="0"/>
                        <a:t>I have an understanding of chronology and have learned about the Tudors and  King Henry  V111.</a:t>
                      </a:r>
                    </a:p>
                  </a:txBody>
                  <a:tcPr>
                    <a:solidFill>
                      <a:schemeClr val="accent4">
                        <a:lumMod val="40000"/>
                        <a:lumOff val="60000"/>
                      </a:schemeClr>
                    </a:solidFill>
                  </a:tcPr>
                </a:tc>
                <a:tc>
                  <a:txBody>
                    <a:bodyPr/>
                    <a:lstStyle/>
                    <a:p>
                      <a:r>
                        <a:rPr lang="en-GB" sz="1000" u="sng" dirty="0"/>
                        <a:t>The Journey</a:t>
                      </a:r>
                    </a:p>
                    <a:p>
                      <a:r>
                        <a:rPr lang="en-GB" sz="1000" u="none" dirty="0"/>
                        <a:t>To study in depth all about other Monarchs. To study changing powers of Monarchs using case studies such as John, Anne and Victoria.</a:t>
                      </a:r>
                    </a:p>
                  </a:txBody>
                  <a:tcPr>
                    <a:solidFill>
                      <a:schemeClr val="accent4">
                        <a:lumMod val="40000"/>
                        <a:lumOff val="60000"/>
                      </a:schemeClr>
                    </a:solidFill>
                  </a:tcPr>
                </a:tc>
                <a:extLst>
                  <a:ext uri="{0D108BD9-81ED-4DB2-BD59-A6C34878D82A}">
                    <a16:rowId xmlns:a16="http://schemas.microsoft.com/office/drawing/2014/main" val="2895203923"/>
                  </a:ext>
                </a:extLst>
              </a:tr>
              <a:tr h="1570953">
                <a:tc>
                  <a:txBody>
                    <a:bodyPr/>
                    <a:lstStyle/>
                    <a:p>
                      <a:r>
                        <a:rPr lang="en-GB" sz="1000" u="sng" dirty="0"/>
                        <a:t>Key Vocabulary</a:t>
                      </a:r>
                    </a:p>
                    <a:p>
                      <a:r>
                        <a:rPr lang="en-GB" sz="1000" u="none" dirty="0"/>
                        <a:t>Monarch  </a:t>
                      </a:r>
                    </a:p>
                    <a:p>
                      <a:r>
                        <a:rPr lang="en-GB" sz="1000" u="none" dirty="0"/>
                        <a:t>chronology  </a:t>
                      </a:r>
                    </a:p>
                    <a:p>
                      <a:r>
                        <a:rPr lang="en-GB" sz="1000" u="none" dirty="0"/>
                        <a:t>Tudors  </a:t>
                      </a:r>
                    </a:p>
                    <a:p>
                      <a:r>
                        <a:rPr lang="en-GB" sz="1000" u="none" dirty="0"/>
                        <a:t>Realm  </a:t>
                      </a:r>
                    </a:p>
                    <a:p>
                      <a:r>
                        <a:rPr lang="en-GB" sz="1000" u="none" dirty="0"/>
                        <a:t>Empire</a:t>
                      </a:r>
                    </a:p>
                    <a:p>
                      <a:r>
                        <a:rPr lang="en-GB" sz="1000" u="none" dirty="0"/>
                        <a:t>Chronology  </a:t>
                      </a:r>
                    </a:p>
                    <a:p>
                      <a:r>
                        <a:rPr lang="en-GB" sz="1000" u="none" dirty="0"/>
                        <a:t>State  </a:t>
                      </a:r>
                    </a:p>
                    <a:p>
                      <a:r>
                        <a:rPr lang="en-GB" sz="1000" u="none" dirty="0"/>
                        <a:t>power  </a:t>
                      </a:r>
                    </a:p>
                    <a:p>
                      <a:r>
                        <a:rPr lang="en-GB" sz="1000" u="none" dirty="0"/>
                        <a:t>Identity  process perspective  complexity   evidence  judgement</a:t>
                      </a:r>
                    </a:p>
                  </a:txBody>
                  <a:tcPr>
                    <a:solidFill>
                      <a:schemeClr val="accent4">
                        <a:lumMod val="40000"/>
                        <a:lumOff val="60000"/>
                      </a:schemeClr>
                    </a:solidFill>
                  </a:tcPr>
                </a:tc>
                <a:tc>
                  <a:txBody>
                    <a:bodyPr/>
                    <a:lstStyle/>
                    <a:p>
                      <a:r>
                        <a:rPr lang="en-GB" sz="1000" u="sng" dirty="0"/>
                        <a:t>What I will know by the end of the unit</a:t>
                      </a:r>
                    </a:p>
                    <a:p>
                      <a:r>
                        <a:rPr lang="en-GB" sz="1000" dirty="0"/>
                        <a:t>I will be inspired and have  curiosity to know more about the past. I  will be encouraged to ask perceptive questions, think critically, weigh evidence, sift arguments, and develop perspective and judgement. I will understand the complexity of people’s lives, the process of change, the diversity of societies and relationships between different groups, as well as my own identity and the challenges of  my time in the world.</a:t>
                      </a:r>
                      <a:endParaRPr lang="en-GB" sz="1000" u="none" dirty="0"/>
                    </a:p>
                  </a:txBody>
                  <a:tcPr>
                    <a:solidFill>
                      <a:schemeClr val="accent4">
                        <a:lumMod val="40000"/>
                        <a:lumOff val="60000"/>
                      </a:schemeClr>
                    </a:solidFill>
                  </a:tcPr>
                </a:tc>
                <a:extLst>
                  <a:ext uri="{0D108BD9-81ED-4DB2-BD59-A6C34878D82A}">
                    <a16:rowId xmlns:a16="http://schemas.microsoft.com/office/drawing/2014/main" val="2204512408"/>
                  </a:ext>
                </a:extLst>
              </a:tr>
            </a:tbl>
          </a:graphicData>
        </a:graphic>
      </p:graphicFrame>
      <p:graphicFrame>
        <p:nvGraphicFramePr>
          <p:cNvPr id="13" name="Table 12">
            <a:extLst>
              <a:ext uri="{FF2B5EF4-FFF2-40B4-BE49-F238E27FC236}">
                <a16:creationId xmlns:a16="http://schemas.microsoft.com/office/drawing/2014/main" id="{90E3F66F-BBAE-4CE9-9C13-185CA0B452A6}"/>
              </a:ext>
            </a:extLst>
          </p:cNvPr>
          <p:cNvGraphicFramePr>
            <a:graphicFrameLocks noGrp="1"/>
          </p:cNvGraphicFramePr>
          <p:nvPr>
            <p:extLst>
              <p:ext uri="{D42A27DB-BD31-4B8C-83A1-F6EECF244321}">
                <p14:modId xmlns:p14="http://schemas.microsoft.com/office/powerpoint/2010/main" val="3042287054"/>
              </p:ext>
            </p:extLst>
          </p:nvPr>
        </p:nvGraphicFramePr>
        <p:xfrm>
          <a:off x="6096000" y="3308678"/>
          <a:ext cx="5940138" cy="3596209"/>
        </p:xfrm>
        <a:graphic>
          <a:graphicData uri="http://schemas.openxmlformats.org/drawingml/2006/table">
            <a:tbl>
              <a:tblPr firstRow="1" bandRow="1">
                <a:tableStyleId>{5C22544A-7EE6-4342-B048-85BDC9FD1C3A}</a:tableStyleId>
              </a:tblPr>
              <a:tblGrid>
                <a:gridCol w="2549236">
                  <a:extLst>
                    <a:ext uri="{9D8B030D-6E8A-4147-A177-3AD203B41FA5}">
                      <a16:colId xmlns:a16="http://schemas.microsoft.com/office/drawing/2014/main" val="4224780268"/>
                    </a:ext>
                  </a:extLst>
                </a:gridCol>
                <a:gridCol w="1695451">
                  <a:extLst>
                    <a:ext uri="{9D8B030D-6E8A-4147-A177-3AD203B41FA5}">
                      <a16:colId xmlns:a16="http://schemas.microsoft.com/office/drawing/2014/main" val="1831508114"/>
                    </a:ext>
                  </a:extLst>
                </a:gridCol>
                <a:gridCol w="1695451">
                  <a:extLst>
                    <a:ext uri="{9D8B030D-6E8A-4147-A177-3AD203B41FA5}">
                      <a16:colId xmlns:a16="http://schemas.microsoft.com/office/drawing/2014/main" val="1052460065"/>
                    </a:ext>
                  </a:extLst>
                </a:gridCol>
              </a:tblGrid>
              <a:tr h="617512">
                <a:tc gridSpan="3">
                  <a:txBody>
                    <a:bodyPr/>
                    <a:lstStyle/>
                    <a:p>
                      <a:r>
                        <a:rPr lang="en-GB" sz="1600" dirty="0"/>
                        <a:t>Computing – e-safety</a:t>
                      </a:r>
                    </a:p>
                  </a:txBody>
                  <a:tcPr>
                    <a:solidFill>
                      <a:schemeClr val="bg1">
                        <a:lumMod val="6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96154310"/>
                  </a:ext>
                </a:extLst>
              </a:tr>
              <a:tr h="1538073">
                <a:tc>
                  <a:txBody>
                    <a:bodyPr/>
                    <a:lstStyle/>
                    <a:p>
                      <a:r>
                        <a:rPr lang="en-GB" sz="1000" u="sng" dirty="0"/>
                        <a:t>What I should already know</a:t>
                      </a:r>
                    </a:p>
                    <a:p>
                      <a:endParaRPr lang="en-GB" sz="1000" u="sng" dirty="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sng" dirty="0"/>
                        <a:t>The Journey</a:t>
                      </a:r>
                    </a:p>
                    <a:p>
                      <a:r>
                        <a:rPr lang="en-GB" sz="800" u="none" dirty="0">
                          <a:latin typeface="+mn-lt"/>
                        </a:rPr>
                        <a:t>Investigate and talk about the impact of electronic communication – including phishing emails.</a:t>
                      </a:r>
                    </a:p>
                    <a:p>
                      <a:r>
                        <a:rPr lang="en-GB" sz="800" u="none" dirty="0">
                          <a:latin typeface="+mn-lt"/>
                        </a:rPr>
                        <a:t>Understand about features of reliable and unreliable websites</a:t>
                      </a:r>
                    </a:p>
                    <a:p>
                      <a:r>
                        <a:rPr lang="en-GB" sz="800" u="none" dirty="0">
                          <a:latin typeface="+mn-lt"/>
                        </a:rPr>
                        <a:t>To understand hidden costs on the internet</a:t>
                      </a:r>
                    </a:p>
                    <a:p>
                      <a:r>
                        <a:rPr lang="en-GB" sz="800" u="none" dirty="0">
                          <a:latin typeface="+mn-lt"/>
                        </a:rPr>
                        <a:t>Understand what I should and shouldn’t share online</a:t>
                      </a:r>
                    </a:p>
                    <a:p>
                      <a:r>
                        <a:rPr lang="en-GB" sz="800" u="none" dirty="0">
                          <a:latin typeface="+mn-lt"/>
                        </a:rPr>
                        <a:t>Safe passwords</a:t>
                      </a:r>
                    </a:p>
                    <a:p>
                      <a:r>
                        <a:rPr lang="en-GB" sz="800" u="none" dirty="0">
                          <a:latin typeface="+mn-lt"/>
                        </a:rPr>
                        <a:t>Cyber-bulling and the consequences</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sng" dirty="0"/>
                        <a:t>Key Vocabulary</a:t>
                      </a:r>
                    </a:p>
                    <a:p>
                      <a:r>
                        <a:rPr lang="en-GB" sz="900" u="none" dirty="0"/>
                        <a:t>Phishing, copyright, plagiarism, fair dealing, cyber bulling, appropriate, content, reliable, unreliable, secure, passwords</a:t>
                      </a:r>
                    </a:p>
                  </a:txBody>
                  <a:tcPr>
                    <a:solidFill>
                      <a:schemeClr val="bg1">
                        <a:lumMod val="85000"/>
                      </a:schemeClr>
                    </a:solidFill>
                  </a:tcPr>
                </a:tc>
                <a:extLst>
                  <a:ext uri="{0D108BD9-81ED-4DB2-BD59-A6C34878D82A}">
                    <a16:rowId xmlns:a16="http://schemas.microsoft.com/office/drawing/2014/main" val="2895203923"/>
                  </a:ext>
                </a:extLst>
              </a:tr>
              <a:tr h="1393737">
                <a:tc>
                  <a:txBody>
                    <a:bodyPr/>
                    <a:lstStyle/>
                    <a:p>
                      <a:endParaRPr lang="en-GB" sz="1000" u="sng" dirty="0"/>
                    </a:p>
                  </a:txBody>
                  <a:tcPr>
                    <a:solidFill>
                      <a:schemeClr val="bg1">
                        <a:lumMod val="8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sng" dirty="0"/>
                        <a:t>What I will know by the end of the unit</a:t>
                      </a:r>
                    </a:p>
                    <a:p>
                      <a:endParaRPr lang="en-GB" sz="1000" u="sng" dirty="0"/>
                    </a:p>
                    <a:p>
                      <a:r>
                        <a:rPr lang="en-GB" sz="900" kern="1200" dirty="0">
                          <a:solidFill>
                            <a:schemeClr val="dk1"/>
                          </a:solidFill>
                          <a:effectLst/>
                          <a:latin typeface="+mn-lt"/>
                          <a:ea typeface="+mn-ea"/>
                          <a:cs typeface="+mn-cs"/>
                        </a:rPr>
                        <a:t>How to use technology safely, respectfully and responsibly; recognise acceptable/unacceptable behaviour; identify a range of ways to report concerns about content and contact</a:t>
                      </a:r>
                    </a:p>
                    <a:p>
                      <a:r>
                        <a:rPr lang="en-GB" sz="900" kern="1200" dirty="0">
                          <a:solidFill>
                            <a:schemeClr val="dk1"/>
                          </a:solidFill>
                          <a:effectLst/>
                          <a:latin typeface="+mn-lt"/>
                          <a:ea typeface="+mn-ea"/>
                          <a:cs typeface="+mn-cs"/>
                        </a:rPr>
                        <a:t> To use search technologies effectively, appreciate how results are selected and ranked, and be discerning in evaluating digital content</a:t>
                      </a:r>
                      <a:endParaRPr lang="en-GB" sz="900" u="sng" dirty="0"/>
                    </a:p>
                  </a:txBody>
                  <a:tcPr>
                    <a:solidFill>
                      <a:schemeClr val="bg1">
                        <a:lumMod val="85000"/>
                      </a:schemeClr>
                    </a:solidFill>
                  </a:tcPr>
                </a:tc>
                <a:tc hMerge="1">
                  <a:txBody>
                    <a:bodyPr/>
                    <a:lstStyle/>
                    <a:p>
                      <a:endParaRPr lang="en-GB"/>
                    </a:p>
                  </a:txBody>
                  <a:tcPr/>
                </a:tc>
                <a:extLst>
                  <a:ext uri="{0D108BD9-81ED-4DB2-BD59-A6C34878D82A}">
                    <a16:rowId xmlns:a16="http://schemas.microsoft.com/office/drawing/2014/main" val="1445801757"/>
                  </a:ext>
                </a:extLst>
              </a:tr>
            </a:tbl>
          </a:graphicData>
        </a:graphic>
      </p:graphicFrame>
      <p:pic>
        <p:nvPicPr>
          <p:cNvPr id="3" name="Picture 2">
            <a:extLst>
              <a:ext uri="{FF2B5EF4-FFF2-40B4-BE49-F238E27FC236}">
                <a16:creationId xmlns:a16="http://schemas.microsoft.com/office/drawing/2014/main" id="{D1D69404-B4CC-4C90-8DF5-608873A8598D}"/>
              </a:ext>
            </a:extLst>
          </p:cNvPr>
          <p:cNvPicPr>
            <a:picLocks noChangeAspect="1"/>
          </p:cNvPicPr>
          <p:nvPr/>
        </p:nvPicPr>
        <p:blipFill>
          <a:blip r:embed="rId2"/>
          <a:stretch>
            <a:fillRect/>
          </a:stretch>
        </p:blipFill>
        <p:spPr>
          <a:xfrm>
            <a:off x="1892787" y="1335522"/>
            <a:ext cx="1107961" cy="1573873"/>
          </a:xfrm>
          <a:prstGeom prst="rect">
            <a:avLst/>
          </a:prstGeom>
        </p:spPr>
      </p:pic>
      <p:pic>
        <p:nvPicPr>
          <p:cNvPr id="6" name="Picture 5">
            <a:extLst>
              <a:ext uri="{FF2B5EF4-FFF2-40B4-BE49-F238E27FC236}">
                <a16:creationId xmlns:a16="http://schemas.microsoft.com/office/drawing/2014/main" id="{1103F43B-8197-4C79-BD55-3D518FAB5CA5}"/>
              </a:ext>
            </a:extLst>
          </p:cNvPr>
          <p:cNvPicPr>
            <a:picLocks noChangeAspect="1"/>
          </p:cNvPicPr>
          <p:nvPr/>
        </p:nvPicPr>
        <p:blipFill>
          <a:blip r:embed="rId3"/>
          <a:stretch>
            <a:fillRect/>
          </a:stretch>
        </p:blipFill>
        <p:spPr>
          <a:xfrm>
            <a:off x="7097339" y="1292821"/>
            <a:ext cx="1968730" cy="1236441"/>
          </a:xfrm>
          <a:prstGeom prst="rect">
            <a:avLst/>
          </a:prstGeom>
        </p:spPr>
      </p:pic>
      <p:pic>
        <p:nvPicPr>
          <p:cNvPr id="7" name="Picture 6">
            <a:extLst>
              <a:ext uri="{FF2B5EF4-FFF2-40B4-BE49-F238E27FC236}">
                <a16:creationId xmlns:a16="http://schemas.microsoft.com/office/drawing/2014/main" id="{B0E95FD4-35B5-4B69-9D9F-ECA29D015B84}"/>
              </a:ext>
            </a:extLst>
          </p:cNvPr>
          <p:cNvPicPr>
            <a:picLocks noChangeAspect="1"/>
          </p:cNvPicPr>
          <p:nvPr/>
        </p:nvPicPr>
        <p:blipFill>
          <a:blip r:embed="rId4"/>
          <a:stretch>
            <a:fillRect/>
          </a:stretch>
        </p:blipFill>
        <p:spPr>
          <a:xfrm>
            <a:off x="1207377" y="5762338"/>
            <a:ext cx="1882185" cy="1055124"/>
          </a:xfrm>
          <a:prstGeom prst="rect">
            <a:avLst/>
          </a:prstGeom>
        </p:spPr>
      </p:pic>
      <p:pic>
        <p:nvPicPr>
          <p:cNvPr id="9" name="Picture 8">
            <a:extLst>
              <a:ext uri="{FF2B5EF4-FFF2-40B4-BE49-F238E27FC236}">
                <a16:creationId xmlns:a16="http://schemas.microsoft.com/office/drawing/2014/main" id="{6116D429-8D14-4B01-89BC-DED2D5B845A2}"/>
              </a:ext>
            </a:extLst>
          </p:cNvPr>
          <p:cNvPicPr>
            <a:picLocks noChangeAspect="1"/>
          </p:cNvPicPr>
          <p:nvPr/>
        </p:nvPicPr>
        <p:blipFill>
          <a:blip r:embed="rId5"/>
          <a:stretch>
            <a:fillRect/>
          </a:stretch>
        </p:blipFill>
        <p:spPr>
          <a:xfrm>
            <a:off x="6206142" y="4179009"/>
            <a:ext cx="2328258" cy="2587111"/>
          </a:xfrm>
          <a:prstGeom prst="rect">
            <a:avLst/>
          </a:prstGeom>
        </p:spPr>
      </p:pic>
      <p:sp>
        <p:nvSpPr>
          <p:cNvPr id="4" name="Title 3"/>
          <p:cNvSpPr>
            <a:spLocks noGrp="1"/>
          </p:cNvSpPr>
          <p:nvPr>
            <p:ph type="title"/>
          </p:nvPr>
        </p:nvSpPr>
        <p:spPr>
          <a:xfrm>
            <a:off x="2529896" y="2981222"/>
            <a:ext cx="8074313" cy="327456"/>
          </a:xfrm>
          <a:solidFill>
            <a:schemeClr val="accent5">
              <a:lumMod val="40000"/>
              <a:lumOff val="60000"/>
            </a:schemeClr>
          </a:solidFill>
          <a:ln>
            <a:solidFill>
              <a:schemeClr val="accent5">
                <a:lumMod val="60000"/>
                <a:lumOff val="40000"/>
              </a:schemeClr>
            </a:solidFill>
          </a:ln>
        </p:spPr>
        <p:txBody>
          <a:bodyPr>
            <a:noAutofit/>
          </a:bodyPr>
          <a:lstStyle/>
          <a:p>
            <a:pPr algn="ctr"/>
            <a:r>
              <a:rPr lang="en-GB" sz="2400" b="1" dirty="0"/>
              <a:t>Knowledge Organiser – Autumn 1 2021, Monarchs Class 3</a:t>
            </a:r>
          </a:p>
        </p:txBody>
      </p:sp>
    </p:spTree>
    <p:extLst>
      <p:ext uri="{BB962C8B-B14F-4D97-AF65-F5344CB8AC3E}">
        <p14:creationId xmlns:p14="http://schemas.microsoft.com/office/powerpoint/2010/main" val="169938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88635033"/>
              </p:ext>
            </p:extLst>
          </p:nvPr>
        </p:nvGraphicFramePr>
        <p:xfrm>
          <a:off x="0" y="3425586"/>
          <a:ext cx="3892757" cy="3394409"/>
        </p:xfrm>
        <a:graphic>
          <a:graphicData uri="http://schemas.openxmlformats.org/drawingml/2006/table">
            <a:tbl>
              <a:tblPr firstRow="1" bandRow="1">
                <a:tableStyleId>{21E4AEA4-8DFA-4A89-87EB-49C32662AFE0}</a:tableStyleId>
              </a:tblPr>
              <a:tblGrid>
                <a:gridCol w="1709042">
                  <a:extLst>
                    <a:ext uri="{9D8B030D-6E8A-4147-A177-3AD203B41FA5}">
                      <a16:colId xmlns:a16="http://schemas.microsoft.com/office/drawing/2014/main" val="1495017990"/>
                    </a:ext>
                  </a:extLst>
                </a:gridCol>
                <a:gridCol w="2183715">
                  <a:extLst>
                    <a:ext uri="{9D8B030D-6E8A-4147-A177-3AD203B41FA5}">
                      <a16:colId xmlns:a16="http://schemas.microsoft.com/office/drawing/2014/main" val="1992186232"/>
                    </a:ext>
                  </a:extLst>
                </a:gridCol>
              </a:tblGrid>
              <a:tr h="315834">
                <a:tc gridSpan="2">
                  <a:txBody>
                    <a:bodyPr/>
                    <a:lstStyle/>
                    <a:p>
                      <a:r>
                        <a:rPr lang="en-GB" sz="1600" dirty="0"/>
                        <a:t>Music</a:t>
                      </a:r>
                    </a:p>
                  </a:txBody>
                  <a:tcPr>
                    <a:solidFill>
                      <a:srgbClr val="1CE4DF"/>
                    </a:solidFill>
                  </a:tcPr>
                </a:tc>
                <a:tc hMerge="1">
                  <a:txBody>
                    <a:bodyPr/>
                    <a:lstStyle/>
                    <a:p>
                      <a:endParaRPr lang="en-GB"/>
                    </a:p>
                  </a:txBody>
                  <a:tcPr/>
                </a:tc>
                <a:extLst>
                  <a:ext uri="{0D108BD9-81ED-4DB2-BD59-A6C34878D82A}">
                    <a16:rowId xmlns:a16="http://schemas.microsoft.com/office/drawing/2014/main" val="2994901590"/>
                  </a:ext>
                </a:extLst>
              </a:tr>
              <a:tr h="1824506">
                <a:tc>
                  <a:txBody>
                    <a:bodyPr/>
                    <a:lstStyle/>
                    <a:p>
                      <a:r>
                        <a:rPr lang="en-GB" sz="900" u="sng" dirty="0"/>
                        <a:t>What I should already know</a:t>
                      </a:r>
                    </a:p>
                    <a:p>
                      <a:r>
                        <a:rPr lang="en-GB" sz="900" dirty="0"/>
                        <a:t>I should be taught to sing and play musically with increasing confidence and control. They should develop an understanding of musical composition, organising and manipulating ideas within musical structures and reproducing sounds from aural memory.</a:t>
                      </a:r>
                      <a:endParaRPr lang="en-GB" sz="900" u="sng" dirty="0"/>
                    </a:p>
                  </a:txBody>
                  <a:tcPr>
                    <a:solidFill>
                      <a:srgbClr val="CCFCF1"/>
                    </a:solidFill>
                  </a:tcPr>
                </a:tc>
                <a:tc>
                  <a:txBody>
                    <a:bodyPr/>
                    <a:lstStyle/>
                    <a:p>
                      <a:r>
                        <a:rPr lang="en-GB" sz="900" u="sng" dirty="0"/>
                        <a:t>The Journey</a:t>
                      </a:r>
                    </a:p>
                    <a:p>
                      <a:r>
                        <a:rPr lang="en-GB" sz="900" u="none" dirty="0"/>
                        <a:t>To listen and learn about Tudor music in the early 18</a:t>
                      </a:r>
                      <a:r>
                        <a:rPr lang="en-GB" sz="900" u="none" baseline="30000" dirty="0"/>
                        <a:t>th</a:t>
                      </a:r>
                      <a:r>
                        <a:rPr lang="en-GB" sz="900" u="none" dirty="0"/>
                        <a:t> Century. Listen and develop an opinion. Look at types of instruments and  how music is made . </a:t>
                      </a:r>
                    </a:p>
                    <a:p>
                      <a:r>
                        <a:rPr lang="en-GB" sz="900" u="none" dirty="0"/>
                        <a:t>Look and learn musical notation on manuscript paper and see how mathematics is heavily involved in the writing of music and how it is played on instruments.</a:t>
                      </a:r>
                    </a:p>
                    <a:p>
                      <a:r>
                        <a:rPr lang="en-GB" sz="900" u="none" dirty="0"/>
                        <a:t>Use of percussion instruments to develop our skills and understanding</a:t>
                      </a:r>
                    </a:p>
                  </a:txBody>
                  <a:tcPr>
                    <a:solidFill>
                      <a:srgbClr val="CCFCF1"/>
                    </a:solidFill>
                  </a:tcPr>
                </a:tc>
                <a:extLst>
                  <a:ext uri="{0D108BD9-81ED-4DB2-BD59-A6C34878D82A}">
                    <a16:rowId xmlns:a16="http://schemas.microsoft.com/office/drawing/2014/main" val="4175067309"/>
                  </a:ext>
                </a:extLst>
              </a:tr>
              <a:tr h="1234623">
                <a:tc>
                  <a:txBody>
                    <a:bodyPr/>
                    <a:lstStyle/>
                    <a:p>
                      <a:r>
                        <a:rPr lang="en-GB" sz="900" u="sng" dirty="0"/>
                        <a:t>Key Vocabulary</a:t>
                      </a:r>
                    </a:p>
                    <a:p>
                      <a:r>
                        <a:rPr lang="en-GB" sz="900" u="none" dirty="0"/>
                        <a:t>treble/bass clef, Crotchet minim stanza, Stave </a:t>
                      </a:r>
                    </a:p>
                    <a:p>
                      <a:r>
                        <a:rPr lang="en-GB" sz="900" u="none" dirty="0"/>
                        <a:t>key  </a:t>
                      </a:r>
                    </a:p>
                    <a:p>
                      <a:r>
                        <a:rPr lang="en-GB" sz="900" u="none" dirty="0"/>
                        <a:t>crescendo</a:t>
                      </a:r>
                    </a:p>
                  </a:txBody>
                  <a:tcPr>
                    <a:solidFill>
                      <a:srgbClr val="CCFCF1"/>
                    </a:solidFill>
                  </a:tcPr>
                </a:tc>
                <a:tc>
                  <a:txBody>
                    <a:bodyPr/>
                    <a:lstStyle/>
                    <a:p>
                      <a:r>
                        <a:rPr lang="en-GB" sz="900" u="sng" dirty="0"/>
                        <a:t>What I will know by the end of the unit</a:t>
                      </a:r>
                    </a:p>
                    <a:p>
                      <a:r>
                        <a:rPr lang="en-GB" sz="900" u="none" dirty="0"/>
                        <a:t>I can create music, which reflects given intentions and uses notations as a support for performance. I know and use standard musical notation of crotchet, minim and semibreve. To indicate how many beats to play.</a:t>
                      </a:r>
                    </a:p>
                    <a:p>
                      <a:endParaRPr lang="en-GB" sz="900" u="none" dirty="0"/>
                    </a:p>
                  </a:txBody>
                  <a:tcPr>
                    <a:solidFill>
                      <a:srgbClr val="CCFCF1"/>
                    </a:solidFill>
                  </a:tcPr>
                </a:tc>
                <a:extLst>
                  <a:ext uri="{0D108BD9-81ED-4DB2-BD59-A6C34878D82A}">
                    <a16:rowId xmlns:a16="http://schemas.microsoft.com/office/drawing/2014/main" val="162956781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33717928"/>
              </p:ext>
            </p:extLst>
          </p:nvPr>
        </p:nvGraphicFramePr>
        <p:xfrm>
          <a:off x="0" y="0"/>
          <a:ext cx="3934692" cy="3325416"/>
        </p:xfrm>
        <a:graphic>
          <a:graphicData uri="http://schemas.openxmlformats.org/drawingml/2006/table">
            <a:tbl>
              <a:tblPr firstRow="1" bandRow="1">
                <a:tableStyleId>{00A15C55-8517-42AA-B614-E9B94910E393}</a:tableStyleId>
              </a:tblPr>
              <a:tblGrid>
                <a:gridCol w="1967346">
                  <a:extLst>
                    <a:ext uri="{9D8B030D-6E8A-4147-A177-3AD203B41FA5}">
                      <a16:colId xmlns:a16="http://schemas.microsoft.com/office/drawing/2014/main" val="855750989"/>
                    </a:ext>
                  </a:extLst>
                </a:gridCol>
                <a:gridCol w="1967346">
                  <a:extLst>
                    <a:ext uri="{9D8B030D-6E8A-4147-A177-3AD203B41FA5}">
                      <a16:colId xmlns:a16="http://schemas.microsoft.com/office/drawing/2014/main" val="3819702568"/>
                    </a:ext>
                  </a:extLst>
                </a:gridCol>
              </a:tblGrid>
              <a:tr h="351727">
                <a:tc gridSpan="2">
                  <a:txBody>
                    <a:bodyPr/>
                    <a:lstStyle/>
                    <a:p>
                      <a:r>
                        <a:rPr lang="en-GB" sz="1600" dirty="0"/>
                        <a:t>PSHE</a:t>
                      </a:r>
                    </a:p>
                  </a:txBody>
                  <a:tcPr/>
                </a:tc>
                <a:tc hMerge="1">
                  <a:txBody>
                    <a:bodyPr/>
                    <a:lstStyle/>
                    <a:p>
                      <a:endParaRPr lang="en-GB"/>
                    </a:p>
                  </a:txBody>
                  <a:tcPr/>
                </a:tc>
                <a:extLst>
                  <a:ext uri="{0D108BD9-81ED-4DB2-BD59-A6C34878D82A}">
                    <a16:rowId xmlns:a16="http://schemas.microsoft.com/office/drawing/2014/main" val="2164382239"/>
                  </a:ext>
                </a:extLst>
              </a:tr>
              <a:tr h="1694683">
                <a:tc>
                  <a:txBody>
                    <a:bodyPr/>
                    <a:lstStyle/>
                    <a:p>
                      <a:r>
                        <a:rPr lang="en-GB" sz="1000" u="sng" dirty="0"/>
                        <a:t>What I should already know</a:t>
                      </a:r>
                    </a:p>
                    <a:p>
                      <a:r>
                        <a:rPr lang="en-GB" sz="900" dirty="0"/>
                        <a:t>I can give reasons for similarities and differences between people’s lives. </a:t>
                      </a:r>
                    </a:p>
                    <a:p>
                      <a:r>
                        <a:rPr lang="en-GB" sz="900" dirty="0"/>
                        <a:t>I can talk about fairness. </a:t>
                      </a:r>
                    </a:p>
                    <a:p>
                      <a:r>
                        <a:rPr lang="en-GB" sz="900" dirty="0"/>
                        <a:t>I can give reasons for their own opinions. </a:t>
                      </a:r>
                    </a:p>
                    <a:p>
                      <a:r>
                        <a:rPr lang="en-GB" sz="900" dirty="0"/>
                        <a:t>I can recognise how their actions impact on people in different countries. </a:t>
                      </a:r>
                    </a:p>
                    <a:p>
                      <a:r>
                        <a:rPr lang="en-GB" sz="900" dirty="0"/>
                        <a:t>I can discuss climate change in terms of what it is and its effects. </a:t>
                      </a:r>
                      <a:endParaRPr lang="en-GB" sz="900" u="sng" dirty="0"/>
                    </a:p>
                  </a:txBody>
                  <a:tcPr/>
                </a:tc>
                <a:tc>
                  <a:txBody>
                    <a:bodyPr/>
                    <a:lstStyle/>
                    <a:p>
                      <a:r>
                        <a:rPr lang="en-GB" sz="1000" u="sng" dirty="0"/>
                        <a:t>The Journey</a:t>
                      </a:r>
                    </a:p>
                    <a:p>
                      <a:r>
                        <a:rPr lang="en-GB" sz="900" u="none" dirty="0"/>
                        <a:t>Explore the meaning of ‘Global Citizenship’</a:t>
                      </a:r>
                    </a:p>
                    <a:p>
                      <a:r>
                        <a:rPr lang="en-GB" sz="900" u="none" dirty="0"/>
                        <a:t>What does it mean to be a Global Citizen</a:t>
                      </a:r>
                    </a:p>
                    <a:p>
                      <a:r>
                        <a:rPr lang="en-GB" sz="900" u="none" dirty="0"/>
                        <a:t>What is Global warming?</a:t>
                      </a:r>
                    </a:p>
                    <a:p>
                      <a:r>
                        <a:rPr lang="en-GB" sz="900" u="none" dirty="0"/>
                        <a:t>Why is it import to conserve water?</a:t>
                      </a:r>
                    </a:p>
                    <a:p>
                      <a:r>
                        <a:rPr lang="en-GB" sz="900" u="none" dirty="0"/>
                        <a:t>What is biodiversity?</a:t>
                      </a:r>
                    </a:p>
                    <a:p>
                      <a:r>
                        <a:rPr lang="en-GB" sz="900" u="none" dirty="0"/>
                        <a:t>How can we make the world a better place?</a:t>
                      </a:r>
                    </a:p>
                  </a:txBody>
                  <a:tcPr/>
                </a:tc>
                <a:extLst>
                  <a:ext uri="{0D108BD9-81ED-4DB2-BD59-A6C34878D82A}">
                    <a16:rowId xmlns:a16="http://schemas.microsoft.com/office/drawing/2014/main" val="4026175623"/>
                  </a:ext>
                </a:extLst>
              </a:tr>
              <a:tr h="1279006">
                <a:tc>
                  <a:txBody>
                    <a:bodyPr/>
                    <a:lstStyle/>
                    <a:p>
                      <a:r>
                        <a:rPr lang="en-GB" sz="1000" u="sng" dirty="0"/>
                        <a:t>Key Vocabulary</a:t>
                      </a:r>
                    </a:p>
                    <a:p>
                      <a:r>
                        <a:rPr lang="en-GB" sz="900" u="none" dirty="0"/>
                        <a:t>Citizen, global, responsible, aware, human right, respect, compassion, prevent, persuade, global warming, conserve, biodiversity, </a:t>
                      </a:r>
                    </a:p>
                  </a:txBody>
                  <a:tcPr/>
                </a:tc>
                <a:tc>
                  <a:txBody>
                    <a:bodyPr/>
                    <a:lstStyle/>
                    <a:p>
                      <a:r>
                        <a:rPr lang="en-GB" sz="1000" u="sng" dirty="0"/>
                        <a:t>What I will know by the end of the unit</a:t>
                      </a:r>
                    </a:p>
                    <a:p>
                      <a:r>
                        <a:rPr lang="en-GB" sz="900" u="none" dirty="0"/>
                        <a:t>I will be able to explain what a global citizen is</a:t>
                      </a:r>
                    </a:p>
                    <a:p>
                      <a:r>
                        <a:rPr lang="en-GB" sz="900" u="none" dirty="0"/>
                        <a:t>I will be able to talk about ways to prevent Global warming</a:t>
                      </a:r>
                    </a:p>
                    <a:p>
                      <a:r>
                        <a:rPr lang="en-GB" sz="900" u="none" dirty="0"/>
                        <a:t>I will be able to talk about the impact of my choices</a:t>
                      </a:r>
                    </a:p>
                  </a:txBody>
                  <a:tcPr/>
                </a:tc>
                <a:extLst>
                  <a:ext uri="{0D108BD9-81ED-4DB2-BD59-A6C34878D82A}">
                    <a16:rowId xmlns:a16="http://schemas.microsoft.com/office/drawing/2014/main" val="339527001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55341141"/>
              </p:ext>
            </p:extLst>
          </p:nvPr>
        </p:nvGraphicFramePr>
        <p:xfrm>
          <a:off x="4006048" y="3428675"/>
          <a:ext cx="4257570" cy="3391319"/>
        </p:xfrm>
        <a:graphic>
          <a:graphicData uri="http://schemas.openxmlformats.org/drawingml/2006/table">
            <a:tbl>
              <a:tblPr firstRow="1" bandRow="1">
                <a:tableStyleId>{F5AB1C69-6EDB-4FF4-983F-18BD219EF322}</a:tableStyleId>
              </a:tblPr>
              <a:tblGrid>
                <a:gridCol w="2128785">
                  <a:extLst>
                    <a:ext uri="{9D8B030D-6E8A-4147-A177-3AD203B41FA5}">
                      <a16:colId xmlns:a16="http://schemas.microsoft.com/office/drawing/2014/main" val="1195867810"/>
                    </a:ext>
                  </a:extLst>
                </a:gridCol>
                <a:gridCol w="2128785">
                  <a:extLst>
                    <a:ext uri="{9D8B030D-6E8A-4147-A177-3AD203B41FA5}">
                      <a16:colId xmlns:a16="http://schemas.microsoft.com/office/drawing/2014/main" val="2453771901"/>
                    </a:ext>
                  </a:extLst>
                </a:gridCol>
              </a:tblGrid>
              <a:tr h="358141">
                <a:tc gridSpan="2">
                  <a:txBody>
                    <a:bodyPr/>
                    <a:lstStyle/>
                    <a:p>
                      <a:r>
                        <a:rPr lang="en-GB" sz="1600" dirty="0"/>
                        <a:t>Design Technology</a:t>
                      </a:r>
                    </a:p>
                  </a:txBody>
                  <a:tcPr/>
                </a:tc>
                <a:tc hMerge="1">
                  <a:txBody>
                    <a:bodyPr/>
                    <a:lstStyle/>
                    <a:p>
                      <a:endParaRPr lang="en-GB"/>
                    </a:p>
                  </a:txBody>
                  <a:tcPr/>
                </a:tc>
                <a:extLst>
                  <a:ext uri="{0D108BD9-81ED-4DB2-BD59-A6C34878D82A}">
                    <a16:rowId xmlns:a16="http://schemas.microsoft.com/office/drawing/2014/main" val="1777106793"/>
                  </a:ext>
                </a:extLst>
              </a:tr>
              <a:tr h="1353791">
                <a:tc>
                  <a:txBody>
                    <a:bodyPr/>
                    <a:lstStyle/>
                    <a:p>
                      <a:r>
                        <a:rPr lang="en-GB" sz="1000" u="sng" dirty="0"/>
                        <a:t>What I should already know</a:t>
                      </a:r>
                    </a:p>
                    <a:p>
                      <a:r>
                        <a:rPr lang="en-GB" sz="900" u="none" dirty="0"/>
                        <a:t>How to measure and cut paper and cardboard. How to use joining materials.</a:t>
                      </a:r>
                    </a:p>
                    <a:p>
                      <a:endParaRPr lang="en-GB" sz="900" u="none" dirty="0"/>
                    </a:p>
                    <a:p>
                      <a:r>
                        <a:rPr lang="en-GB" sz="900" u="none" dirty="0"/>
                        <a:t>Basic combining of ingredients</a:t>
                      </a:r>
                    </a:p>
                    <a:p>
                      <a:endParaRPr lang="en-GB" sz="1000" u="sng" dirty="0"/>
                    </a:p>
                  </a:txBody>
                  <a:tcPr/>
                </a:tc>
                <a:tc>
                  <a:txBody>
                    <a:bodyPr/>
                    <a:lstStyle/>
                    <a:p>
                      <a:r>
                        <a:rPr lang="en-GB" sz="1000" u="sng" dirty="0"/>
                        <a:t>The Journey</a:t>
                      </a:r>
                    </a:p>
                    <a:p>
                      <a:r>
                        <a:rPr lang="en-GB" sz="900" u="none" dirty="0"/>
                        <a:t>Explore method to to strengthen, stiffen and reinforce complex structures through observation, experimentation and practical task.  I will use this knowledge to create a picture frame.</a:t>
                      </a:r>
                    </a:p>
                    <a:p>
                      <a:r>
                        <a:rPr lang="en-GB" sz="900" u="none" dirty="0"/>
                        <a:t>Create dishes from the past using a range of techniques.</a:t>
                      </a:r>
                    </a:p>
                  </a:txBody>
                  <a:tcPr/>
                </a:tc>
                <a:extLst>
                  <a:ext uri="{0D108BD9-81ED-4DB2-BD59-A6C34878D82A}">
                    <a16:rowId xmlns:a16="http://schemas.microsoft.com/office/drawing/2014/main" val="1549424996"/>
                  </a:ext>
                </a:extLst>
              </a:tr>
              <a:tr h="1679387">
                <a:tc>
                  <a:txBody>
                    <a:bodyPr/>
                    <a:lstStyle/>
                    <a:p>
                      <a:r>
                        <a:rPr lang="en-GB" sz="1000" u="sng" dirty="0"/>
                        <a:t>Key Vocabulary</a:t>
                      </a:r>
                    </a:p>
                    <a:p>
                      <a:r>
                        <a:rPr lang="en-GB" sz="900" u="none" dirty="0"/>
                        <a:t>User, choice, stiffen, frame, sturdy, planning, reinforce, quality</a:t>
                      </a:r>
                    </a:p>
                    <a:p>
                      <a:r>
                        <a:rPr lang="en-GB" sz="900" u="none" dirty="0"/>
                        <a:t>Whisk, claw, bride, cream</a:t>
                      </a:r>
                    </a:p>
                  </a:txBody>
                  <a:tcPr/>
                </a:tc>
                <a:tc>
                  <a:txBody>
                    <a:bodyPr/>
                    <a:lstStyle/>
                    <a:p>
                      <a:r>
                        <a:rPr lang="en-GB" sz="1000" u="sng" dirty="0"/>
                        <a:t>What I will know by the end of the unit</a:t>
                      </a:r>
                    </a:p>
                    <a:p>
                      <a:r>
                        <a:rPr lang="en-GB" sz="900" u="none" dirty="0"/>
                        <a:t>How to design and make a picture frame that will stand up and hold one of my self-portrait pictures.</a:t>
                      </a:r>
                    </a:p>
                    <a:p>
                      <a:endParaRPr lang="en-GB" sz="900" u="none" dirty="0"/>
                    </a:p>
                    <a:p>
                      <a:r>
                        <a:rPr lang="en-GB" sz="900" u="none" dirty="0"/>
                        <a:t>How to use claw, bridge, creaming and whisking techniques.</a:t>
                      </a:r>
                    </a:p>
                    <a:p>
                      <a:endParaRPr lang="en-GB" sz="900" u="none" dirty="0"/>
                    </a:p>
                    <a:p>
                      <a:r>
                        <a:rPr lang="en-GB" sz="900" u="none" dirty="0"/>
                        <a:t>I will be able to talk about seasonality </a:t>
                      </a:r>
                    </a:p>
                  </a:txBody>
                  <a:tcPr/>
                </a:tc>
                <a:extLst>
                  <a:ext uri="{0D108BD9-81ED-4DB2-BD59-A6C34878D82A}">
                    <a16:rowId xmlns:a16="http://schemas.microsoft.com/office/drawing/2014/main" val="2423214281"/>
                  </a:ext>
                </a:extLst>
              </a:tr>
            </a:tbl>
          </a:graphicData>
        </a:graphic>
      </p:graphicFrame>
      <p:graphicFrame>
        <p:nvGraphicFramePr>
          <p:cNvPr id="12" name="Table 11">
            <a:extLst>
              <a:ext uri="{FF2B5EF4-FFF2-40B4-BE49-F238E27FC236}">
                <a16:creationId xmlns:a16="http://schemas.microsoft.com/office/drawing/2014/main" id="{1A7D5D24-9056-42B2-AC49-0C381487D977}"/>
              </a:ext>
            </a:extLst>
          </p:cNvPr>
          <p:cNvGraphicFramePr>
            <a:graphicFrameLocks noGrp="1"/>
          </p:cNvGraphicFramePr>
          <p:nvPr>
            <p:extLst>
              <p:ext uri="{D42A27DB-BD31-4B8C-83A1-F6EECF244321}">
                <p14:modId xmlns:p14="http://schemas.microsoft.com/office/powerpoint/2010/main" val="1428200400"/>
              </p:ext>
            </p:extLst>
          </p:nvPr>
        </p:nvGraphicFramePr>
        <p:xfrm>
          <a:off x="4006049" y="0"/>
          <a:ext cx="4257569" cy="3328530"/>
        </p:xfrm>
        <a:graphic>
          <a:graphicData uri="http://schemas.openxmlformats.org/drawingml/2006/table">
            <a:tbl>
              <a:tblPr firstRow="1" bandRow="1">
                <a:tableStyleId>{00A15C55-8517-42AA-B614-E9B94910E393}</a:tableStyleId>
              </a:tblPr>
              <a:tblGrid>
                <a:gridCol w="1572341">
                  <a:extLst>
                    <a:ext uri="{9D8B030D-6E8A-4147-A177-3AD203B41FA5}">
                      <a16:colId xmlns:a16="http://schemas.microsoft.com/office/drawing/2014/main" val="855750989"/>
                    </a:ext>
                  </a:extLst>
                </a:gridCol>
                <a:gridCol w="2685228">
                  <a:extLst>
                    <a:ext uri="{9D8B030D-6E8A-4147-A177-3AD203B41FA5}">
                      <a16:colId xmlns:a16="http://schemas.microsoft.com/office/drawing/2014/main" val="403854330"/>
                    </a:ext>
                  </a:extLst>
                </a:gridCol>
              </a:tblGrid>
              <a:tr h="343581">
                <a:tc gridSpan="2">
                  <a:txBody>
                    <a:bodyPr/>
                    <a:lstStyle/>
                    <a:p>
                      <a:r>
                        <a:rPr lang="en-GB" sz="1600" dirty="0"/>
                        <a:t>RE</a:t>
                      </a:r>
                    </a:p>
                  </a:txBody>
                  <a:tcPr>
                    <a:solidFill>
                      <a:srgbClr val="E85318"/>
                    </a:solidFill>
                  </a:tcPr>
                </a:tc>
                <a:tc hMerge="1">
                  <a:txBody>
                    <a:bodyPr/>
                    <a:lstStyle/>
                    <a:p>
                      <a:endParaRPr lang="en-GB"/>
                    </a:p>
                  </a:txBody>
                  <a:tcPr/>
                </a:tc>
                <a:extLst>
                  <a:ext uri="{0D108BD9-81ED-4DB2-BD59-A6C34878D82A}">
                    <a16:rowId xmlns:a16="http://schemas.microsoft.com/office/drawing/2014/main" val="2164382239"/>
                  </a:ext>
                </a:extLst>
              </a:tr>
              <a:tr h="1580317">
                <a:tc>
                  <a:txBody>
                    <a:bodyPr/>
                    <a:lstStyle/>
                    <a:p>
                      <a:r>
                        <a:rPr lang="en-GB" sz="900" b="0" u="sng" dirty="0">
                          <a:latin typeface="+mn-lt"/>
                        </a:rPr>
                        <a:t>What I should already know</a:t>
                      </a:r>
                    </a:p>
                    <a:p>
                      <a:r>
                        <a:rPr lang="en-GB" sz="900" b="0" u="none" dirty="0">
                          <a:effectLst/>
                          <a:latin typeface="+mn-lt"/>
                        </a:rPr>
                        <a:t>Christian dates in the calendar</a:t>
                      </a:r>
                    </a:p>
                    <a:p>
                      <a:r>
                        <a:rPr lang="en-GB" sz="900" b="0" u="none" dirty="0">
                          <a:effectLst/>
                          <a:latin typeface="+mn-lt"/>
                        </a:rPr>
                        <a:t>To be able to retell the story of Jesus and his disciples and understand parables and what they were all about.</a:t>
                      </a:r>
                    </a:p>
                    <a:p>
                      <a:endParaRPr lang="en-GB" sz="900" b="0" u="sng" dirty="0">
                        <a:latin typeface="+mn-lt"/>
                      </a:endParaRPr>
                    </a:p>
                  </a:txBody>
                  <a:tcPr>
                    <a:solidFill>
                      <a:srgbClr val="FF9966">
                        <a:alpha val="63922"/>
                      </a:srgbClr>
                    </a:solidFill>
                  </a:tcPr>
                </a:tc>
                <a:tc>
                  <a:txBody>
                    <a:bodyPr/>
                    <a:lstStyle/>
                    <a:p>
                      <a:r>
                        <a:rPr lang="en-GB" sz="900" u="sng" dirty="0">
                          <a:latin typeface="+mn-lt"/>
                        </a:rPr>
                        <a:t>The Journey</a:t>
                      </a:r>
                    </a:p>
                    <a:p>
                      <a:r>
                        <a:rPr lang="en-GB" sz="900" u="none" dirty="0">
                          <a:latin typeface="+mn-lt"/>
                        </a:rPr>
                        <a:t>What different symbols are important to the Christian faith?</a:t>
                      </a:r>
                    </a:p>
                    <a:p>
                      <a:r>
                        <a:rPr lang="en-GB" sz="900" u="none" dirty="0">
                          <a:latin typeface="+mn-lt"/>
                        </a:rPr>
                        <a:t>’ What are the meaning of the various Christian symbols?’</a:t>
                      </a:r>
                    </a:p>
                    <a:p>
                      <a:r>
                        <a:rPr lang="en-GB" sz="900" u="none" dirty="0">
                          <a:latin typeface="+mn-lt"/>
                        </a:rPr>
                        <a:t>Do all Christians believe in the creation story?’</a:t>
                      </a:r>
                    </a:p>
                    <a:p>
                      <a:r>
                        <a:rPr lang="en-GB" sz="900" u="none" dirty="0">
                          <a:latin typeface="+mn-lt"/>
                        </a:rPr>
                        <a:t>How do they think the world was created? What do some atheists believe? Other Christians believe? </a:t>
                      </a:r>
                    </a:p>
                    <a:p>
                      <a:r>
                        <a:rPr lang="en-GB" sz="900" u="none" dirty="0">
                          <a:latin typeface="+mn-lt"/>
                        </a:rPr>
                        <a:t>With these questions I will explain describe and discuss my views.</a:t>
                      </a:r>
                    </a:p>
                  </a:txBody>
                  <a:tcPr>
                    <a:solidFill>
                      <a:srgbClr val="FF9966">
                        <a:alpha val="63922"/>
                      </a:srgbClr>
                    </a:solidFill>
                  </a:tcPr>
                </a:tc>
                <a:extLst>
                  <a:ext uri="{0D108BD9-81ED-4DB2-BD59-A6C34878D82A}">
                    <a16:rowId xmlns:a16="http://schemas.microsoft.com/office/drawing/2014/main" val="4026175623"/>
                  </a:ext>
                </a:extLst>
              </a:tr>
              <a:tr h="1404632">
                <a:tc>
                  <a:txBody>
                    <a:bodyPr/>
                    <a:lstStyle/>
                    <a:p>
                      <a:r>
                        <a:rPr lang="en-GB" sz="900" b="0" u="sng" dirty="0">
                          <a:latin typeface="+mn-lt"/>
                        </a:rPr>
                        <a:t>Key Vocabulary</a:t>
                      </a:r>
                    </a:p>
                    <a:p>
                      <a:r>
                        <a:rPr lang="en-GB" sz="900" b="0" dirty="0">
                          <a:effectLst/>
                          <a:latin typeface="+mn-lt"/>
                          <a:ea typeface="Times New Roman" panose="02020603050405020304" pitchFamily="18" charset="0"/>
                          <a:cs typeface="Times New Roman" panose="02020603050405020304" pitchFamily="18" charset="0"/>
                        </a:rPr>
                        <a:t>Symbols, Prayer, Sabbath, Creation, stain glass windows, altars, pulpits,</a:t>
                      </a:r>
                    </a:p>
                    <a:p>
                      <a:r>
                        <a:rPr lang="en-GB" sz="900" b="0" dirty="0">
                          <a:effectLst/>
                          <a:latin typeface="+mn-lt"/>
                          <a:ea typeface="Times New Roman" panose="02020603050405020304" pitchFamily="18" charset="0"/>
                          <a:cs typeface="Times New Roman" panose="02020603050405020304" pitchFamily="18" charset="0"/>
                        </a:rPr>
                        <a:t> font, </a:t>
                      </a:r>
                    </a:p>
                    <a:p>
                      <a:r>
                        <a:rPr lang="en-GB" sz="900" b="0" dirty="0">
                          <a:effectLst/>
                          <a:latin typeface="+mn-lt"/>
                          <a:ea typeface="Times New Roman" panose="02020603050405020304" pitchFamily="18" charset="0"/>
                          <a:cs typeface="Times New Roman" panose="02020603050405020304" pitchFamily="18" charset="0"/>
                        </a:rPr>
                        <a:t>lectern</a:t>
                      </a:r>
                      <a:endParaRPr lang="en-GB" sz="900" b="0" u="sng" dirty="0">
                        <a:latin typeface="+mn-lt"/>
                      </a:endParaRPr>
                    </a:p>
                  </a:txBody>
                  <a:tcPr>
                    <a:solidFill>
                      <a:srgbClr val="FF9966">
                        <a:alpha val="63922"/>
                      </a:srgbClr>
                    </a:solidFill>
                  </a:tcPr>
                </a:tc>
                <a:tc>
                  <a:txBody>
                    <a:bodyPr/>
                    <a:lstStyle/>
                    <a:p>
                      <a:pPr algn="ctr">
                        <a:lnSpc>
                          <a:spcPct val="107000"/>
                        </a:lnSpc>
                        <a:spcAft>
                          <a:spcPts val="0"/>
                        </a:spcAft>
                      </a:pPr>
                      <a:r>
                        <a:rPr lang="en-GB" sz="900" b="1" u="sng" dirty="0">
                          <a:solidFill>
                            <a:schemeClr val="tx1"/>
                          </a:solidFill>
                          <a:effectLst/>
                          <a:latin typeface="+mn-lt"/>
                          <a:ea typeface="Calibri" panose="020F0502020204030204" pitchFamily="34" charset="0"/>
                          <a:cs typeface="Calibri" panose="020F0502020204030204" pitchFamily="34" charset="0"/>
                        </a:rPr>
                        <a:t>What I will Know at the end of the unit</a:t>
                      </a:r>
                      <a:endParaRPr lang="en-GB" sz="900" u="sng" dirty="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GB" sz="900" dirty="0">
                          <a:effectLst/>
                          <a:latin typeface="+mn-lt"/>
                          <a:ea typeface="Calibri" panose="020F0502020204030204" pitchFamily="34" charset="0"/>
                          <a:cs typeface="Calibri" panose="020F0502020204030204" pitchFamily="34" charset="0"/>
                        </a:rPr>
                        <a:t>To confidently be able to discuss their understanding of their own beliefs in Christianity.</a:t>
                      </a:r>
                      <a:endParaRPr lang="en-GB" sz="900" dirty="0">
                        <a:effectLst/>
                        <a:latin typeface="+mn-lt"/>
                        <a:ea typeface="Calibri" panose="020F0502020204030204" pitchFamily="34" charset="0"/>
                        <a:cs typeface="Times New Roman" panose="02020603050405020304" pitchFamily="18" charset="0"/>
                      </a:endParaRPr>
                    </a:p>
                    <a:p>
                      <a:pPr>
                        <a:spcAft>
                          <a:spcPts val="0"/>
                        </a:spcAft>
                      </a:pPr>
                      <a:r>
                        <a:rPr lang="en-GB" sz="900" dirty="0">
                          <a:solidFill>
                            <a:srgbClr val="000000"/>
                          </a:solidFill>
                          <a:effectLst/>
                          <a:latin typeface="+mn-lt"/>
                          <a:ea typeface="Calibri" panose="020F0502020204030204" pitchFamily="34" charset="0"/>
                          <a:cs typeface="Comic Sans MS" panose="030F0702030302020204" pitchFamily="66" charset="0"/>
                        </a:rPr>
                        <a:t>To be able to describe and explain the creation story and where how and why Christians pray.</a:t>
                      </a:r>
                    </a:p>
                    <a:p>
                      <a:pPr>
                        <a:lnSpc>
                          <a:spcPct val="107000"/>
                        </a:lnSpc>
                        <a:spcAft>
                          <a:spcPts val="0"/>
                        </a:spcAft>
                      </a:pPr>
                      <a:r>
                        <a:rPr lang="en-GB" sz="900" dirty="0">
                          <a:effectLst/>
                          <a:latin typeface="+mn-lt"/>
                          <a:ea typeface="Calibri" panose="020F0502020204030204" pitchFamily="34" charset="0"/>
                          <a:cs typeface="Calibri" panose="020F0502020204030204" pitchFamily="34" charset="0"/>
                        </a:rPr>
                        <a:t>To show and have a good ability of debating showing for and against.</a:t>
                      </a:r>
                      <a:endParaRPr lang="en-GB" sz="900" dirty="0">
                        <a:effectLst/>
                        <a:latin typeface="+mn-lt"/>
                        <a:ea typeface="Calibri" panose="020F0502020204030204" pitchFamily="34" charset="0"/>
                        <a:cs typeface="Times New Roman" panose="02020603050405020304" pitchFamily="18" charset="0"/>
                      </a:endParaRPr>
                    </a:p>
                  </a:txBody>
                  <a:tcPr marL="68580" marR="68580" marT="0" marB="0">
                    <a:solidFill>
                      <a:srgbClr val="FF9966">
                        <a:alpha val="63922"/>
                      </a:srgbClr>
                    </a:solidFill>
                  </a:tcPr>
                </a:tc>
                <a:extLst>
                  <a:ext uri="{0D108BD9-81ED-4DB2-BD59-A6C34878D82A}">
                    <a16:rowId xmlns:a16="http://schemas.microsoft.com/office/drawing/2014/main" val="3395270011"/>
                  </a:ext>
                </a:extLst>
              </a:tr>
            </a:tbl>
          </a:graphicData>
        </a:graphic>
      </p:graphicFrame>
      <p:graphicFrame>
        <p:nvGraphicFramePr>
          <p:cNvPr id="16" name="Table 15">
            <a:extLst>
              <a:ext uri="{FF2B5EF4-FFF2-40B4-BE49-F238E27FC236}">
                <a16:creationId xmlns:a16="http://schemas.microsoft.com/office/drawing/2014/main" id="{99BDB7FC-2C81-401F-840A-D5FA77DED5ED}"/>
              </a:ext>
            </a:extLst>
          </p:cNvPr>
          <p:cNvGraphicFramePr>
            <a:graphicFrameLocks noGrp="1"/>
          </p:cNvGraphicFramePr>
          <p:nvPr>
            <p:extLst>
              <p:ext uri="{D42A27DB-BD31-4B8C-83A1-F6EECF244321}">
                <p14:modId xmlns:p14="http://schemas.microsoft.com/office/powerpoint/2010/main" val="109700039"/>
              </p:ext>
            </p:extLst>
          </p:nvPr>
        </p:nvGraphicFramePr>
        <p:xfrm>
          <a:off x="8376909" y="3440878"/>
          <a:ext cx="3761512" cy="1631828"/>
        </p:xfrm>
        <a:graphic>
          <a:graphicData uri="http://schemas.openxmlformats.org/drawingml/2006/table">
            <a:tbl>
              <a:tblPr firstRow="1" bandRow="1">
                <a:tableStyleId>{21E4AEA4-8DFA-4A89-87EB-49C32662AFE0}</a:tableStyleId>
              </a:tblPr>
              <a:tblGrid>
                <a:gridCol w="3761512">
                  <a:extLst>
                    <a:ext uri="{9D8B030D-6E8A-4147-A177-3AD203B41FA5}">
                      <a16:colId xmlns:a16="http://schemas.microsoft.com/office/drawing/2014/main" val="1495017990"/>
                    </a:ext>
                  </a:extLst>
                </a:gridCol>
              </a:tblGrid>
              <a:tr h="272734">
                <a:tc>
                  <a:txBody>
                    <a:bodyPr/>
                    <a:lstStyle/>
                    <a:p>
                      <a:r>
                        <a:rPr lang="en-GB" sz="1600" dirty="0"/>
                        <a:t>MFL</a:t>
                      </a:r>
                    </a:p>
                  </a:txBody>
                  <a:tcPr>
                    <a:solidFill>
                      <a:srgbClr val="36E860"/>
                    </a:solidFill>
                  </a:tcPr>
                </a:tc>
                <a:extLst>
                  <a:ext uri="{0D108BD9-81ED-4DB2-BD59-A6C34878D82A}">
                    <a16:rowId xmlns:a16="http://schemas.microsoft.com/office/drawing/2014/main" val="2994901590"/>
                  </a:ext>
                </a:extLst>
              </a:tr>
              <a:tr h="1296548">
                <a:tc>
                  <a:txBody>
                    <a:bodyPr/>
                    <a:lstStyle/>
                    <a:p>
                      <a:r>
                        <a:rPr lang="en-GB" sz="1000" u="sng" baseline="0" dirty="0"/>
                        <a:t>Key Phrases</a:t>
                      </a:r>
                    </a:p>
                    <a:p>
                      <a:r>
                        <a:rPr lang="en-GB" sz="900" baseline="0" dirty="0"/>
                        <a:t>Country names – le </a:t>
                      </a:r>
                      <a:r>
                        <a:rPr lang="en-GB" sz="900" baseline="0" dirty="0" err="1"/>
                        <a:t>Royaume</a:t>
                      </a:r>
                      <a:r>
                        <a:rPr lang="en-GB" sz="900" baseline="0" dirty="0"/>
                        <a:t>-Uni, La France</a:t>
                      </a:r>
                    </a:p>
                    <a:p>
                      <a:r>
                        <a:rPr lang="en-GB" sz="900" baseline="0" dirty="0"/>
                        <a:t>Quelle </a:t>
                      </a:r>
                      <a:r>
                        <a:rPr lang="en-GB" sz="900" baseline="0" dirty="0" err="1"/>
                        <a:t>est</a:t>
                      </a:r>
                      <a:r>
                        <a:rPr lang="en-GB" sz="900" baseline="0" dirty="0"/>
                        <a:t> la distance entre?</a:t>
                      </a:r>
                    </a:p>
                    <a:p>
                      <a:r>
                        <a:rPr lang="en-GB" sz="900" baseline="0" dirty="0" err="1"/>
                        <a:t>C’est</a:t>
                      </a:r>
                      <a:r>
                        <a:rPr lang="en-GB" sz="900" baseline="0" dirty="0"/>
                        <a:t> … kilometres</a:t>
                      </a:r>
                    </a:p>
                    <a:p>
                      <a:r>
                        <a:rPr lang="en-GB" sz="900" baseline="0" dirty="0"/>
                        <a:t>Compass directions – le </a:t>
                      </a:r>
                      <a:r>
                        <a:rPr lang="en-GB" sz="900" baseline="0" dirty="0" err="1"/>
                        <a:t>nord</a:t>
                      </a:r>
                      <a:r>
                        <a:rPr lang="en-GB" sz="900" baseline="0" dirty="0"/>
                        <a:t>, le </a:t>
                      </a:r>
                      <a:r>
                        <a:rPr lang="en-GB" sz="900" baseline="0" dirty="0" err="1"/>
                        <a:t>sud</a:t>
                      </a:r>
                      <a:r>
                        <a:rPr lang="en-GB" sz="900" baseline="0" dirty="0"/>
                        <a:t>, </a:t>
                      </a:r>
                      <a:r>
                        <a:rPr lang="en-GB" sz="900" baseline="0" dirty="0" err="1"/>
                        <a:t>l’est</a:t>
                      </a:r>
                      <a:r>
                        <a:rPr lang="en-GB" sz="900" baseline="0" dirty="0"/>
                        <a:t>, </a:t>
                      </a:r>
                      <a:r>
                        <a:rPr lang="en-GB" sz="900" baseline="0" dirty="0" err="1"/>
                        <a:t>l’oust</a:t>
                      </a:r>
                      <a:endParaRPr lang="en-GB" sz="900" baseline="0" dirty="0"/>
                    </a:p>
                    <a:p>
                      <a:r>
                        <a:rPr lang="en-GB" sz="900" baseline="0" dirty="0"/>
                        <a:t>French</a:t>
                      </a:r>
                      <a:r>
                        <a:rPr lang="en-GB" sz="1600" baseline="0" dirty="0"/>
                        <a:t> </a:t>
                      </a:r>
                      <a:r>
                        <a:rPr lang="en-GB" sz="900" baseline="0" dirty="0"/>
                        <a:t>landmarks – La tour Eiffel, </a:t>
                      </a:r>
                      <a:r>
                        <a:rPr lang="en-GB" sz="900" baseline="0" dirty="0" err="1"/>
                        <a:t>l’Arc</a:t>
                      </a:r>
                      <a:r>
                        <a:rPr lang="en-GB" sz="900" baseline="0" dirty="0"/>
                        <a:t> de Triomphe</a:t>
                      </a:r>
                    </a:p>
                    <a:p>
                      <a:r>
                        <a:rPr lang="en-GB" sz="900" baseline="0" dirty="0" err="1"/>
                        <a:t>J’habite</a:t>
                      </a:r>
                      <a:r>
                        <a:rPr lang="en-GB" sz="900" baseline="0" dirty="0"/>
                        <a:t> </a:t>
                      </a:r>
                      <a:r>
                        <a:rPr lang="en-GB" sz="900" baseline="0" dirty="0" err="1"/>
                        <a:t>en</a:t>
                      </a:r>
                      <a:r>
                        <a:rPr lang="en-GB" sz="900" baseline="0" dirty="0"/>
                        <a:t>/au</a:t>
                      </a:r>
                    </a:p>
                  </a:txBody>
                  <a:tcPr>
                    <a:solidFill>
                      <a:srgbClr val="94ECAB"/>
                    </a:solidFill>
                  </a:tcPr>
                </a:tc>
                <a:extLst>
                  <a:ext uri="{0D108BD9-81ED-4DB2-BD59-A6C34878D82A}">
                    <a16:rowId xmlns:a16="http://schemas.microsoft.com/office/drawing/2014/main" val="4175067309"/>
                  </a:ext>
                </a:extLst>
              </a:tr>
            </a:tbl>
          </a:graphicData>
        </a:graphic>
      </p:graphicFrame>
      <p:graphicFrame>
        <p:nvGraphicFramePr>
          <p:cNvPr id="17" name="Table 16">
            <a:extLst>
              <a:ext uri="{FF2B5EF4-FFF2-40B4-BE49-F238E27FC236}">
                <a16:creationId xmlns:a16="http://schemas.microsoft.com/office/drawing/2014/main" id="{6D5FC636-08CB-4F0D-87B4-F9E245B2C08D}"/>
              </a:ext>
            </a:extLst>
          </p:cNvPr>
          <p:cNvGraphicFramePr>
            <a:graphicFrameLocks noGrp="1"/>
          </p:cNvGraphicFramePr>
          <p:nvPr>
            <p:extLst>
              <p:ext uri="{D42A27DB-BD31-4B8C-83A1-F6EECF244321}">
                <p14:modId xmlns:p14="http://schemas.microsoft.com/office/powerpoint/2010/main" val="833392064"/>
              </p:ext>
            </p:extLst>
          </p:nvPr>
        </p:nvGraphicFramePr>
        <p:xfrm>
          <a:off x="8376909" y="0"/>
          <a:ext cx="3761512" cy="3325416"/>
        </p:xfrm>
        <a:graphic>
          <a:graphicData uri="http://schemas.openxmlformats.org/drawingml/2006/table">
            <a:tbl>
              <a:tblPr firstRow="1" bandRow="1">
                <a:tableStyleId>{21E4AEA4-8DFA-4A89-87EB-49C32662AFE0}</a:tableStyleId>
              </a:tblPr>
              <a:tblGrid>
                <a:gridCol w="1880756">
                  <a:extLst>
                    <a:ext uri="{9D8B030D-6E8A-4147-A177-3AD203B41FA5}">
                      <a16:colId xmlns:a16="http://schemas.microsoft.com/office/drawing/2014/main" val="1495017990"/>
                    </a:ext>
                  </a:extLst>
                </a:gridCol>
                <a:gridCol w="1880756">
                  <a:extLst>
                    <a:ext uri="{9D8B030D-6E8A-4147-A177-3AD203B41FA5}">
                      <a16:colId xmlns:a16="http://schemas.microsoft.com/office/drawing/2014/main" val="1855451359"/>
                    </a:ext>
                  </a:extLst>
                </a:gridCol>
              </a:tblGrid>
              <a:tr h="351544">
                <a:tc gridSpan="2">
                  <a:txBody>
                    <a:bodyPr/>
                    <a:lstStyle/>
                    <a:p>
                      <a:r>
                        <a:rPr lang="en-GB" sz="1600" dirty="0"/>
                        <a:t>Art</a:t>
                      </a:r>
                    </a:p>
                  </a:txBody>
                  <a:tcPr>
                    <a:solidFill>
                      <a:srgbClr val="7030A0"/>
                    </a:solidFill>
                  </a:tcPr>
                </a:tc>
                <a:tc hMerge="1">
                  <a:txBody>
                    <a:bodyPr/>
                    <a:lstStyle/>
                    <a:p>
                      <a:endParaRPr lang="en-GB"/>
                    </a:p>
                  </a:txBody>
                  <a:tcPr/>
                </a:tc>
                <a:extLst>
                  <a:ext uri="{0D108BD9-81ED-4DB2-BD59-A6C34878D82A}">
                    <a16:rowId xmlns:a16="http://schemas.microsoft.com/office/drawing/2014/main" val="2994901590"/>
                  </a:ext>
                </a:extLst>
              </a:tr>
              <a:tr h="1342057">
                <a:tc>
                  <a:txBody>
                    <a:bodyPr/>
                    <a:lstStyle/>
                    <a:p>
                      <a:r>
                        <a:rPr lang="en-GB" sz="1000" u="sng" dirty="0"/>
                        <a:t>What I should already know</a:t>
                      </a:r>
                    </a:p>
                    <a:p>
                      <a:r>
                        <a:rPr lang="en-US" sz="900" i="1" kern="1200" dirty="0">
                          <a:solidFill>
                            <a:schemeClr val="dk1"/>
                          </a:solidFill>
                          <a:effectLst/>
                          <a:latin typeface="+mn-lt"/>
                          <a:ea typeface="+mn-ea"/>
                          <a:cs typeface="+mn-cs"/>
                        </a:rPr>
                        <a:t>I have had experience of </a:t>
                      </a:r>
                      <a:r>
                        <a:rPr lang="en-US" sz="900" kern="1200" dirty="0">
                          <a:solidFill>
                            <a:schemeClr val="dk1"/>
                          </a:solidFill>
                          <a:effectLst/>
                          <a:latin typeface="+mn-lt"/>
                          <a:ea typeface="+mn-ea"/>
                          <a:cs typeface="+mn-cs"/>
                        </a:rPr>
                        <a:t>a range art and design techniques, including drawing with a range of materials.</a:t>
                      </a:r>
                    </a:p>
                    <a:p>
                      <a:endParaRPr lang="en-GB" sz="900" i="0" u="sng" kern="1200" dirty="0">
                        <a:solidFill>
                          <a:schemeClr val="dk1"/>
                        </a:solidFill>
                        <a:effectLst/>
                        <a:latin typeface="+mn-lt"/>
                        <a:ea typeface="+mn-ea"/>
                        <a:cs typeface="+mn-cs"/>
                      </a:endParaRPr>
                    </a:p>
                    <a:p>
                      <a:r>
                        <a:rPr lang="en-GB" sz="900" i="0" u="none" kern="1200" dirty="0">
                          <a:solidFill>
                            <a:schemeClr val="dk1"/>
                          </a:solidFill>
                          <a:effectLst/>
                          <a:latin typeface="+mn-lt"/>
                          <a:ea typeface="+mn-ea"/>
                          <a:cs typeface="+mn-cs"/>
                        </a:rPr>
                        <a:t>I have sketched and used coloured pencils to shade</a:t>
                      </a:r>
                      <a:endParaRPr lang="en-US" sz="900" u="none" kern="1200" dirty="0">
                        <a:solidFill>
                          <a:schemeClr val="dk1"/>
                        </a:solidFill>
                        <a:effectLst/>
                        <a:latin typeface="+mn-lt"/>
                        <a:ea typeface="+mn-ea"/>
                        <a:cs typeface="+mn-cs"/>
                      </a:endParaRPr>
                    </a:p>
                  </a:txBody>
                  <a:tcPr>
                    <a:solidFill>
                      <a:srgbClr val="FFCCFF"/>
                    </a:solidFill>
                  </a:tcPr>
                </a:tc>
                <a:tc>
                  <a:txBody>
                    <a:bodyPr/>
                    <a:lstStyle/>
                    <a:p>
                      <a:r>
                        <a:rPr lang="en-GB" sz="1000" u="sng" dirty="0"/>
                        <a:t>The Journey</a:t>
                      </a:r>
                    </a:p>
                    <a:p>
                      <a:r>
                        <a:rPr lang="en-GB" sz="900" u="none" dirty="0"/>
                        <a:t>Draw a range of self portraits using different techniques including split face portraits, symbolism and unusual materials.</a:t>
                      </a:r>
                    </a:p>
                    <a:p>
                      <a:r>
                        <a:rPr lang="en-GB" sz="900" u="none" dirty="0"/>
                        <a:t>Learn about portrait artists and emulate their style.  Experiment with pencil hardness</a:t>
                      </a:r>
                    </a:p>
                  </a:txBody>
                  <a:tcPr>
                    <a:solidFill>
                      <a:srgbClr val="FFCCFF"/>
                    </a:solidFill>
                  </a:tcPr>
                </a:tc>
                <a:extLst>
                  <a:ext uri="{0D108BD9-81ED-4DB2-BD59-A6C34878D82A}">
                    <a16:rowId xmlns:a16="http://schemas.microsoft.com/office/drawing/2014/main" val="4175067309"/>
                  </a:ext>
                </a:extLst>
              </a:tr>
              <a:tr h="1631815">
                <a:tc>
                  <a:txBody>
                    <a:bodyPr/>
                    <a:lstStyle/>
                    <a:p>
                      <a:r>
                        <a:rPr lang="en-GB" sz="1000" u="sng" dirty="0"/>
                        <a:t>Key Vocabulary</a:t>
                      </a:r>
                    </a:p>
                    <a:p>
                      <a:r>
                        <a:rPr lang="en-GB" sz="900" u="none" dirty="0"/>
                        <a:t>Sketch, self portrait, split-face, symbolism, </a:t>
                      </a:r>
                    </a:p>
                    <a:p>
                      <a:r>
                        <a:rPr lang="en-GB" sz="900" u="none" dirty="0"/>
                        <a:t>artwork, </a:t>
                      </a:r>
                    </a:p>
                    <a:p>
                      <a:r>
                        <a:rPr lang="en-GB" sz="900" u="none" dirty="0"/>
                        <a:t>shade, </a:t>
                      </a:r>
                    </a:p>
                    <a:p>
                      <a:r>
                        <a:rPr lang="en-GB" sz="900" u="none" dirty="0"/>
                        <a:t>hardness, </a:t>
                      </a:r>
                    </a:p>
                    <a:p>
                      <a:r>
                        <a:rPr lang="en-GB" sz="900" u="none" dirty="0"/>
                        <a:t>portray </a:t>
                      </a:r>
                    </a:p>
                    <a:p>
                      <a:r>
                        <a:rPr lang="en-GB" sz="900" u="none" dirty="0"/>
                        <a:t>emotion</a:t>
                      </a:r>
                    </a:p>
                  </a:txBody>
                  <a:tcPr>
                    <a:solidFill>
                      <a:srgbClr val="FFCCFF"/>
                    </a:solidFill>
                  </a:tcPr>
                </a:tc>
                <a:tc>
                  <a:txBody>
                    <a:bodyPr/>
                    <a:lstStyle/>
                    <a:p>
                      <a:r>
                        <a:rPr lang="en-GB" sz="1000" u="sng" dirty="0"/>
                        <a:t>What I will know by the end of the unit</a:t>
                      </a:r>
                    </a:p>
                    <a:p>
                      <a:r>
                        <a:rPr lang="en-US" sz="900" kern="1200" dirty="0">
                          <a:solidFill>
                            <a:schemeClr val="dk1"/>
                          </a:solidFill>
                          <a:effectLst/>
                          <a:latin typeface="+mn-lt"/>
                          <a:ea typeface="+mn-ea"/>
                          <a:cs typeface="+mn-cs"/>
                        </a:rPr>
                        <a:t>I will have recorded my observations, applied a range of techniques, created a self portrait and be able to discuss art work</a:t>
                      </a:r>
                      <a:endParaRPr lang="en-GB" sz="900" u="sng" dirty="0"/>
                    </a:p>
                  </a:txBody>
                  <a:tcPr>
                    <a:solidFill>
                      <a:srgbClr val="FFCCFF"/>
                    </a:solidFill>
                  </a:tcPr>
                </a:tc>
                <a:extLst>
                  <a:ext uri="{0D108BD9-81ED-4DB2-BD59-A6C34878D82A}">
                    <a16:rowId xmlns:a16="http://schemas.microsoft.com/office/drawing/2014/main" val="1629567815"/>
                  </a:ext>
                </a:extLst>
              </a:tr>
            </a:tbl>
          </a:graphicData>
        </a:graphic>
      </p:graphicFrame>
      <p:graphicFrame>
        <p:nvGraphicFramePr>
          <p:cNvPr id="18" name="Table 17">
            <a:extLst>
              <a:ext uri="{FF2B5EF4-FFF2-40B4-BE49-F238E27FC236}">
                <a16:creationId xmlns:a16="http://schemas.microsoft.com/office/drawing/2014/main" id="{B1FDAF75-245D-4454-B58D-8EC8CB1AA667}"/>
              </a:ext>
            </a:extLst>
          </p:cNvPr>
          <p:cNvGraphicFramePr>
            <a:graphicFrameLocks noGrp="1"/>
          </p:cNvGraphicFramePr>
          <p:nvPr>
            <p:extLst>
              <p:ext uri="{D42A27DB-BD31-4B8C-83A1-F6EECF244321}">
                <p14:modId xmlns:p14="http://schemas.microsoft.com/office/powerpoint/2010/main" val="1455627087"/>
              </p:ext>
            </p:extLst>
          </p:nvPr>
        </p:nvGraphicFramePr>
        <p:xfrm>
          <a:off x="8376909" y="5140677"/>
          <a:ext cx="3761512" cy="1705155"/>
        </p:xfrm>
        <a:graphic>
          <a:graphicData uri="http://schemas.openxmlformats.org/drawingml/2006/table">
            <a:tbl>
              <a:tblPr firstRow="1" bandRow="1">
                <a:tableStyleId>{21E4AEA4-8DFA-4A89-87EB-49C32662AFE0}</a:tableStyleId>
              </a:tblPr>
              <a:tblGrid>
                <a:gridCol w="2623600">
                  <a:extLst>
                    <a:ext uri="{9D8B030D-6E8A-4147-A177-3AD203B41FA5}">
                      <a16:colId xmlns:a16="http://schemas.microsoft.com/office/drawing/2014/main" val="1495017990"/>
                    </a:ext>
                  </a:extLst>
                </a:gridCol>
                <a:gridCol w="1137912">
                  <a:extLst>
                    <a:ext uri="{9D8B030D-6E8A-4147-A177-3AD203B41FA5}">
                      <a16:colId xmlns:a16="http://schemas.microsoft.com/office/drawing/2014/main" val="103802865"/>
                    </a:ext>
                  </a:extLst>
                </a:gridCol>
              </a:tblGrid>
              <a:tr h="364035">
                <a:tc gridSpan="2">
                  <a:txBody>
                    <a:bodyPr/>
                    <a:lstStyle/>
                    <a:p>
                      <a:r>
                        <a:rPr lang="en-GB" sz="1600" dirty="0"/>
                        <a:t>PE</a:t>
                      </a:r>
                    </a:p>
                  </a:txBody>
                  <a:tcPr>
                    <a:solidFill>
                      <a:srgbClr val="5C5EC2"/>
                    </a:solidFill>
                  </a:tcPr>
                </a:tc>
                <a:tc hMerge="1">
                  <a:txBody>
                    <a:bodyPr/>
                    <a:lstStyle/>
                    <a:p>
                      <a:endParaRPr lang="en-GB"/>
                    </a:p>
                  </a:txBody>
                  <a:tcPr/>
                </a:tc>
                <a:extLst>
                  <a:ext uri="{0D108BD9-81ED-4DB2-BD59-A6C34878D82A}">
                    <a16:rowId xmlns:a16="http://schemas.microsoft.com/office/drawing/2014/main" val="2994901590"/>
                  </a:ext>
                </a:extLst>
              </a:tr>
              <a:tr h="1267793">
                <a:tc>
                  <a:txBody>
                    <a:bodyPr/>
                    <a:lstStyle/>
                    <a:p>
                      <a:r>
                        <a:rPr lang="en-GB" sz="1000" u="sng" baseline="0" dirty="0"/>
                        <a:t>Key skills</a:t>
                      </a:r>
                    </a:p>
                    <a:p>
                      <a:r>
                        <a:rPr lang="en-GB" sz="900" baseline="0" dirty="0"/>
                        <a:t>Basket Ball – dribbling, passing, keeping possession, footwork, team work, warming up, cooling down, self and peer evaluation</a:t>
                      </a:r>
                    </a:p>
                    <a:p>
                      <a:endParaRPr lang="en-GB" sz="900" baseline="0" dirty="0"/>
                    </a:p>
                    <a:p>
                      <a:r>
                        <a:rPr lang="en-GB" sz="900" baseline="0" dirty="0"/>
                        <a:t>Multi-sports (Quidditch) – Use of space, moving with a ball, attacking, defending, team work, throwing and catching, warming up and cooling down, evaluation</a:t>
                      </a:r>
                    </a:p>
                  </a:txBody>
                  <a:tcPr>
                    <a:solidFill>
                      <a:srgbClr val="B2A6F8"/>
                    </a:solidFill>
                  </a:tcPr>
                </a:tc>
                <a:tc>
                  <a:txBody>
                    <a:bodyPr/>
                    <a:lstStyle/>
                    <a:p>
                      <a:endParaRPr lang="en-GB" sz="1600" baseline="0" dirty="0"/>
                    </a:p>
                  </a:txBody>
                  <a:tcPr>
                    <a:solidFill>
                      <a:srgbClr val="B2A6F8"/>
                    </a:solidFill>
                  </a:tcPr>
                </a:tc>
                <a:extLst>
                  <a:ext uri="{0D108BD9-81ED-4DB2-BD59-A6C34878D82A}">
                    <a16:rowId xmlns:a16="http://schemas.microsoft.com/office/drawing/2014/main" val="4175067309"/>
                  </a:ext>
                </a:extLst>
              </a:tr>
            </a:tbl>
          </a:graphicData>
        </a:graphic>
      </p:graphicFrame>
      <p:pic>
        <p:nvPicPr>
          <p:cNvPr id="2" name="Picture 1">
            <a:extLst>
              <a:ext uri="{FF2B5EF4-FFF2-40B4-BE49-F238E27FC236}">
                <a16:creationId xmlns:a16="http://schemas.microsoft.com/office/drawing/2014/main" id="{99F9E44C-24CB-4D7D-BC7E-B9087596FD10}"/>
              </a:ext>
            </a:extLst>
          </p:cNvPr>
          <p:cNvPicPr>
            <a:picLocks noChangeAspect="1"/>
          </p:cNvPicPr>
          <p:nvPr/>
        </p:nvPicPr>
        <p:blipFill>
          <a:blip r:embed="rId2"/>
          <a:stretch>
            <a:fillRect/>
          </a:stretch>
        </p:blipFill>
        <p:spPr>
          <a:xfrm>
            <a:off x="609293" y="6059055"/>
            <a:ext cx="961611" cy="674254"/>
          </a:xfrm>
          <a:prstGeom prst="rect">
            <a:avLst/>
          </a:prstGeom>
        </p:spPr>
      </p:pic>
      <p:pic>
        <p:nvPicPr>
          <p:cNvPr id="3" name="Picture 2">
            <a:extLst>
              <a:ext uri="{FF2B5EF4-FFF2-40B4-BE49-F238E27FC236}">
                <a16:creationId xmlns:a16="http://schemas.microsoft.com/office/drawing/2014/main" id="{E3ADB5B8-92AB-437A-ADF4-A08A557571AD}"/>
              </a:ext>
            </a:extLst>
          </p:cNvPr>
          <p:cNvPicPr>
            <a:picLocks noChangeAspect="1"/>
          </p:cNvPicPr>
          <p:nvPr/>
        </p:nvPicPr>
        <p:blipFill>
          <a:blip r:embed="rId3"/>
          <a:stretch>
            <a:fillRect/>
          </a:stretch>
        </p:blipFill>
        <p:spPr>
          <a:xfrm>
            <a:off x="4434309" y="2556944"/>
            <a:ext cx="1102266" cy="771586"/>
          </a:xfrm>
          <a:prstGeom prst="rect">
            <a:avLst/>
          </a:prstGeom>
        </p:spPr>
      </p:pic>
      <p:pic>
        <p:nvPicPr>
          <p:cNvPr id="4" name="Picture 3">
            <a:extLst>
              <a:ext uri="{FF2B5EF4-FFF2-40B4-BE49-F238E27FC236}">
                <a16:creationId xmlns:a16="http://schemas.microsoft.com/office/drawing/2014/main" id="{EC9399F9-2D1B-4B67-8603-83E9B26B83BC}"/>
              </a:ext>
            </a:extLst>
          </p:cNvPr>
          <p:cNvPicPr>
            <a:picLocks noChangeAspect="1"/>
          </p:cNvPicPr>
          <p:nvPr/>
        </p:nvPicPr>
        <p:blipFill>
          <a:blip r:embed="rId4"/>
          <a:stretch>
            <a:fillRect/>
          </a:stretch>
        </p:blipFill>
        <p:spPr>
          <a:xfrm>
            <a:off x="9010140" y="2043946"/>
            <a:ext cx="1247525" cy="1025996"/>
          </a:xfrm>
          <a:prstGeom prst="rect">
            <a:avLst/>
          </a:prstGeom>
        </p:spPr>
      </p:pic>
      <p:pic>
        <p:nvPicPr>
          <p:cNvPr id="5" name="Picture 4">
            <a:extLst>
              <a:ext uri="{FF2B5EF4-FFF2-40B4-BE49-F238E27FC236}">
                <a16:creationId xmlns:a16="http://schemas.microsoft.com/office/drawing/2014/main" id="{272B6744-F4DC-49F6-876A-2D016C173F3B}"/>
              </a:ext>
            </a:extLst>
          </p:cNvPr>
          <p:cNvPicPr>
            <a:picLocks noChangeAspect="1"/>
          </p:cNvPicPr>
          <p:nvPr/>
        </p:nvPicPr>
        <p:blipFill>
          <a:blip r:embed="rId5"/>
          <a:stretch>
            <a:fillRect/>
          </a:stretch>
        </p:blipFill>
        <p:spPr>
          <a:xfrm>
            <a:off x="11028218" y="3647467"/>
            <a:ext cx="1050492" cy="1043382"/>
          </a:xfrm>
          <a:prstGeom prst="rect">
            <a:avLst/>
          </a:prstGeom>
        </p:spPr>
      </p:pic>
      <p:pic>
        <p:nvPicPr>
          <p:cNvPr id="1028" name="Picture 4" descr="See the source image">
            <a:extLst>
              <a:ext uri="{FF2B5EF4-FFF2-40B4-BE49-F238E27FC236}">
                <a16:creationId xmlns:a16="http://schemas.microsoft.com/office/drawing/2014/main" id="{C1A7B201-2903-4B8E-B70E-D9EC25BA8C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6106" y="5836334"/>
            <a:ext cx="1375154" cy="7728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C2C76C4-EF07-41DD-80CA-96DF1C9485A6}"/>
              </a:ext>
            </a:extLst>
          </p:cNvPr>
          <p:cNvPicPr>
            <a:picLocks noChangeAspect="1"/>
          </p:cNvPicPr>
          <p:nvPr/>
        </p:nvPicPr>
        <p:blipFill>
          <a:blip r:embed="rId7"/>
          <a:stretch>
            <a:fillRect/>
          </a:stretch>
        </p:blipFill>
        <p:spPr>
          <a:xfrm>
            <a:off x="11079740" y="5587476"/>
            <a:ext cx="947448" cy="1270524"/>
          </a:xfrm>
          <a:prstGeom prst="rect">
            <a:avLst/>
          </a:prstGeom>
        </p:spPr>
      </p:pic>
    </p:spTree>
    <p:extLst>
      <p:ext uri="{BB962C8B-B14F-4D97-AF65-F5344CB8AC3E}">
        <p14:creationId xmlns:p14="http://schemas.microsoft.com/office/powerpoint/2010/main" val="389580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9837" y="78944"/>
            <a:ext cx="7363691" cy="327456"/>
          </a:xfrm>
          <a:solidFill>
            <a:schemeClr val="accent5">
              <a:lumMod val="40000"/>
              <a:lumOff val="60000"/>
            </a:schemeClr>
          </a:solidFill>
          <a:ln>
            <a:solidFill>
              <a:schemeClr val="accent5">
                <a:lumMod val="60000"/>
                <a:lumOff val="40000"/>
              </a:schemeClr>
            </a:solidFill>
          </a:ln>
        </p:spPr>
        <p:txBody>
          <a:bodyPr>
            <a:noAutofit/>
          </a:bodyPr>
          <a:lstStyle/>
          <a:p>
            <a:pPr algn="ctr"/>
            <a:r>
              <a:rPr lang="en-GB" sz="2400" b="1" dirty="0"/>
              <a:t>Topic 20 Quiz Autumn 2021– Monarchs Autumn 1</a:t>
            </a:r>
            <a:endParaRPr lang="en-GB" sz="2400" b="1" dirty="0">
              <a:highlight>
                <a:srgbClr val="FFFF00"/>
              </a:highlight>
            </a:endParaRPr>
          </a:p>
        </p:txBody>
      </p:sp>
      <p:graphicFrame>
        <p:nvGraphicFramePr>
          <p:cNvPr id="5" name="Table 4"/>
          <p:cNvGraphicFramePr>
            <a:graphicFrameLocks noGrp="1"/>
          </p:cNvGraphicFramePr>
          <p:nvPr>
            <p:extLst>
              <p:ext uri="{D42A27DB-BD31-4B8C-83A1-F6EECF244321}">
                <p14:modId xmlns:p14="http://schemas.microsoft.com/office/powerpoint/2010/main" val="1914080552"/>
              </p:ext>
            </p:extLst>
          </p:nvPr>
        </p:nvGraphicFramePr>
        <p:xfrm>
          <a:off x="83127" y="464206"/>
          <a:ext cx="5624946" cy="2422599"/>
        </p:xfrm>
        <a:graphic>
          <a:graphicData uri="http://schemas.openxmlformats.org/drawingml/2006/table">
            <a:tbl>
              <a:tblPr firstRow="1" bandRow="1">
                <a:tableStyleId>{93296810-A885-4BE3-A3E7-6D5BEEA58F35}</a:tableStyleId>
              </a:tblPr>
              <a:tblGrid>
                <a:gridCol w="5624946">
                  <a:extLst>
                    <a:ext uri="{9D8B030D-6E8A-4147-A177-3AD203B41FA5}">
                      <a16:colId xmlns:a16="http://schemas.microsoft.com/office/drawing/2014/main" val="3395121299"/>
                    </a:ext>
                  </a:extLst>
                </a:gridCol>
              </a:tblGrid>
              <a:tr h="306140">
                <a:tc>
                  <a:txBody>
                    <a:bodyPr/>
                    <a:lstStyle/>
                    <a:p>
                      <a:r>
                        <a:rPr lang="en-GB" sz="1600" dirty="0"/>
                        <a:t>Geography/History</a:t>
                      </a:r>
                    </a:p>
                  </a:txBody>
                  <a:tcPr/>
                </a:tc>
                <a:extLst>
                  <a:ext uri="{0D108BD9-81ED-4DB2-BD59-A6C34878D82A}">
                    <a16:rowId xmlns:a16="http://schemas.microsoft.com/office/drawing/2014/main" val="1370071295"/>
                  </a:ext>
                </a:extLst>
              </a:tr>
              <a:tr h="2087319">
                <a:tc>
                  <a:txBody>
                    <a:bodyPr/>
                    <a:lstStyle/>
                    <a:p>
                      <a:r>
                        <a:rPr lang="en-GB" sz="1600" b="1" dirty="0"/>
                        <a:t>Geography</a:t>
                      </a:r>
                    </a:p>
                    <a:p>
                      <a:r>
                        <a:rPr lang="en-GB" sz="1600" dirty="0"/>
                        <a:t>Name 5 cities and 5 Counties in England?</a:t>
                      </a:r>
                    </a:p>
                    <a:p>
                      <a:r>
                        <a:rPr lang="en-GB" sz="1600" dirty="0"/>
                        <a:t>What is are human and physical features? Give an example of each</a:t>
                      </a:r>
                    </a:p>
                    <a:p>
                      <a:r>
                        <a:rPr lang="en-GB" sz="1600" dirty="0"/>
                        <a:t>Why do we have longitude and latitude on a map?</a:t>
                      </a:r>
                    </a:p>
                    <a:p>
                      <a:r>
                        <a:rPr lang="en-GB" sz="1600" b="1" dirty="0"/>
                        <a:t>History</a:t>
                      </a:r>
                    </a:p>
                    <a:p>
                      <a:r>
                        <a:rPr lang="en-GB" sz="1600" dirty="0"/>
                        <a:t>Name 3 English Monarchs and provide some key information about them.</a:t>
                      </a:r>
                    </a:p>
                  </a:txBody>
                  <a:tcPr/>
                </a:tc>
                <a:extLst>
                  <a:ext uri="{0D108BD9-81ED-4DB2-BD59-A6C34878D82A}">
                    <a16:rowId xmlns:a16="http://schemas.microsoft.com/office/drawing/2014/main" val="36807387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72814327"/>
              </p:ext>
            </p:extLst>
          </p:nvPr>
        </p:nvGraphicFramePr>
        <p:xfrm>
          <a:off x="5781964" y="2503903"/>
          <a:ext cx="3186546" cy="2408561"/>
        </p:xfrm>
        <a:graphic>
          <a:graphicData uri="http://schemas.openxmlformats.org/drawingml/2006/table">
            <a:tbl>
              <a:tblPr firstRow="1" bandRow="1">
                <a:tableStyleId>{21E4AEA4-8DFA-4A89-87EB-49C32662AFE0}</a:tableStyleId>
              </a:tblPr>
              <a:tblGrid>
                <a:gridCol w="3186546">
                  <a:extLst>
                    <a:ext uri="{9D8B030D-6E8A-4147-A177-3AD203B41FA5}">
                      <a16:colId xmlns:a16="http://schemas.microsoft.com/office/drawing/2014/main" val="1495017990"/>
                    </a:ext>
                  </a:extLst>
                </a:gridCol>
              </a:tblGrid>
              <a:tr h="304160">
                <a:tc>
                  <a:txBody>
                    <a:bodyPr/>
                    <a:lstStyle/>
                    <a:p>
                      <a:r>
                        <a:rPr lang="en-GB" sz="1600" dirty="0"/>
                        <a:t>Music</a:t>
                      </a:r>
                    </a:p>
                  </a:txBody>
                  <a:tcPr/>
                </a:tc>
                <a:extLst>
                  <a:ext uri="{0D108BD9-81ED-4DB2-BD59-A6C34878D82A}">
                    <a16:rowId xmlns:a16="http://schemas.microsoft.com/office/drawing/2014/main" val="2994901590"/>
                  </a:ext>
                </a:extLst>
              </a:tr>
              <a:tr h="2073281">
                <a:tc>
                  <a:txBody>
                    <a:bodyPr/>
                    <a:lstStyle/>
                    <a:p>
                      <a:r>
                        <a:rPr lang="en-GB" sz="1600" baseline="0" dirty="0"/>
                        <a:t>What is your opinion of Tudor music?</a:t>
                      </a:r>
                    </a:p>
                    <a:p>
                      <a:endParaRPr lang="en-GB" sz="1600" baseline="0" dirty="0"/>
                    </a:p>
                    <a:p>
                      <a:r>
                        <a:rPr lang="en-GB" sz="1600" u="none" dirty="0"/>
                        <a:t>How many beats do you play for a:  Crotchet</a:t>
                      </a:r>
                    </a:p>
                    <a:p>
                      <a:r>
                        <a:rPr lang="en-GB" sz="1600" u="none" dirty="0"/>
                        <a:t>Minim </a:t>
                      </a:r>
                    </a:p>
                    <a:p>
                      <a:r>
                        <a:rPr lang="en-GB" sz="1600" u="none" dirty="0"/>
                        <a:t>Semibreve</a:t>
                      </a:r>
                    </a:p>
                    <a:p>
                      <a:endParaRPr lang="en-GB" sz="1600" baseline="0" dirty="0"/>
                    </a:p>
                  </a:txBody>
                  <a:tcPr/>
                </a:tc>
                <a:extLst>
                  <a:ext uri="{0D108BD9-81ED-4DB2-BD59-A6C34878D82A}">
                    <a16:rowId xmlns:a16="http://schemas.microsoft.com/office/drawing/2014/main" val="41750673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74919993"/>
              </p:ext>
            </p:extLst>
          </p:nvPr>
        </p:nvGraphicFramePr>
        <p:xfrm>
          <a:off x="5772728" y="455043"/>
          <a:ext cx="3195782" cy="1970658"/>
        </p:xfrm>
        <a:graphic>
          <a:graphicData uri="http://schemas.openxmlformats.org/drawingml/2006/table">
            <a:tbl>
              <a:tblPr firstRow="1" bandRow="1">
                <a:tableStyleId>{00A15C55-8517-42AA-B614-E9B94910E393}</a:tableStyleId>
              </a:tblPr>
              <a:tblGrid>
                <a:gridCol w="3195782">
                  <a:extLst>
                    <a:ext uri="{9D8B030D-6E8A-4147-A177-3AD203B41FA5}">
                      <a16:colId xmlns:a16="http://schemas.microsoft.com/office/drawing/2014/main" val="855750989"/>
                    </a:ext>
                  </a:extLst>
                </a:gridCol>
              </a:tblGrid>
              <a:tr h="384000">
                <a:tc>
                  <a:txBody>
                    <a:bodyPr/>
                    <a:lstStyle/>
                    <a:p>
                      <a:r>
                        <a:rPr lang="en-GB" sz="1600" dirty="0"/>
                        <a:t>PSHE</a:t>
                      </a:r>
                    </a:p>
                  </a:txBody>
                  <a:tcPr/>
                </a:tc>
                <a:extLst>
                  <a:ext uri="{0D108BD9-81ED-4DB2-BD59-A6C34878D82A}">
                    <a16:rowId xmlns:a16="http://schemas.microsoft.com/office/drawing/2014/main" val="2164382239"/>
                  </a:ext>
                </a:extLst>
              </a:tr>
              <a:tr h="1586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u="none" dirty="0"/>
                        <a:t>What is biodiversity?</a:t>
                      </a:r>
                    </a:p>
                    <a:p>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none" dirty="0"/>
                        <a:t>How can we make the world a better place?</a:t>
                      </a:r>
                    </a:p>
                    <a:p>
                      <a:endParaRPr lang="en-GB" sz="1600" dirty="0"/>
                    </a:p>
                    <a:p>
                      <a:endParaRPr lang="en-GB" sz="1600" dirty="0"/>
                    </a:p>
                  </a:txBody>
                  <a:tcPr/>
                </a:tc>
                <a:extLst>
                  <a:ext uri="{0D108BD9-81ED-4DB2-BD59-A6C34878D82A}">
                    <a16:rowId xmlns:a16="http://schemas.microsoft.com/office/drawing/2014/main" val="402617562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92149507"/>
              </p:ext>
            </p:extLst>
          </p:nvPr>
        </p:nvGraphicFramePr>
        <p:xfrm>
          <a:off x="83127" y="2910980"/>
          <a:ext cx="5643419" cy="1972234"/>
        </p:xfrm>
        <a:graphic>
          <a:graphicData uri="http://schemas.openxmlformats.org/drawingml/2006/table">
            <a:tbl>
              <a:tblPr firstRow="1" bandRow="1">
                <a:tableStyleId>{5C22544A-7EE6-4342-B048-85BDC9FD1C3A}</a:tableStyleId>
              </a:tblPr>
              <a:tblGrid>
                <a:gridCol w="5643419">
                  <a:extLst>
                    <a:ext uri="{9D8B030D-6E8A-4147-A177-3AD203B41FA5}">
                      <a16:colId xmlns:a16="http://schemas.microsoft.com/office/drawing/2014/main" val="4224780268"/>
                    </a:ext>
                  </a:extLst>
                </a:gridCol>
              </a:tblGrid>
              <a:tr h="322920">
                <a:tc>
                  <a:txBody>
                    <a:bodyPr/>
                    <a:lstStyle/>
                    <a:p>
                      <a:r>
                        <a:rPr lang="en-GB" sz="1600" dirty="0"/>
                        <a:t>Science</a:t>
                      </a:r>
                    </a:p>
                  </a:txBody>
                  <a:tcPr/>
                </a:tc>
                <a:extLst>
                  <a:ext uri="{0D108BD9-81ED-4DB2-BD59-A6C34878D82A}">
                    <a16:rowId xmlns:a16="http://schemas.microsoft.com/office/drawing/2014/main" val="3896154310"/>
                  </a:ext>
                </a:extLst>
              </a:tr>
              <a:tr h="1636954">
                <a:tc>
                  <a:txBody>
                    <a:bodyPr/>
                    <a:lstStyle/>
                    <a:p>
                      <a:r>
                        <a:rPr lang="en-GB" sz="1600" dirty="0"/>
                        <a:t>What are the stages of human evolution?</a:t>
                      </a:r>
                    </a:p>
                    <a:p>
                      <a:endParaRPr lang="en-GB" sz="1600" dirty="0"/>
                    </a:p>
                    <a:p>
                      <a:r>
                        <a:rPr lang="en-GB" sz="1600" dirty="0"/>
                        <a:t>Explain these words..</a:t>
                      </a:r>
                    </a:p>
                    <a:p>
                      <a:r>
                        <a:rPr lang="en-GB" sz="1600" dirty="0"/>
                        <a:t>Adaptation</a:t>
                      </a:r>
                    </a:p>
                    <a:p>
                      <a:r>
                        <a:rPr lang="en-GB" sz="1600" dirty="0"/>
                        <a:t>Evolution</a:t>
                      </a:r>
                    </a:p>
                    <a:p>
                      <a:r>
                        <a:rPr lang="en-GB" sz="1600" dirty="0"/>
                        <a:t>Natural selection</a:t>
                      </a:r>
                    </a:p>
                  </a:txBody>
                  <a:tcPr/>
                </a:tc>
                <a:extLst>
                  <a:ext uri="{0D108BD9-81ED-4DB2-BD59-A6C34878D82A}">
                    <a16:rowId xmlns:a16="http://schemas.microsoft.com/office/drawing/2014/main" val="289520392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43778803"/>
              </p:ext>
            </p:extLst>
          </p:nvPr>
        </p:nvGraphicFramePr>
        <p:xfrm>
          <a:off x="9079348" y="2503904"/>
          <a:ext cx="3112651" cy="2379310"/>
        </p:xfrm>
        <a:graphic>
          <a:graphicData uri="http://schemas.openxmlformats.org/drawingml/2006/table">
            <a:tbl>
              <a:tblPr firstRow="1" bandRow="1">
                <a:tableStyleId>{F5AB1C69-6EDB-4FF4-983F-18BD219EF322}</a:tableStyleId>
              </a:tblPr>
              <a:tblGrid>
                <a:gridCol w="3112651">
                  <a:extLst>
                    <a:ext uri="{9D8B030D-6E8A-4147-A177-3AD203B41FA5}">
                      <a16:colId xmlns:a16="http://schemas.microsoft.com/office/drawing/2014/main" val="1195867810"/>
                    </a:ext>
                  </a:extLst>
                </a:gridCol>
              </a:tblGrid>
              <a:tr h="362621">
                <a:tc>
                  <a:txBody>
                    <a:bodyPr/>
                    <a:lstStyle/>
                    <a:p>
                      <a:r>
                        <a:rPr lang="en-GB" sz="1600" dirty="0"/>
                        <a:t>Computing</a:t>
                      </a:r>
                    </a:p>
                  </a:txBody>
                  <a:tcPr/>
                </a:tc>
                <a:extLst>
                  <a:ext uri="{0D108BD9-81ED-4DB2-BD59-A6C34878D82A}">
                    <a16:rowId xmlns:a16="http://schemas.microsoft.com/office/drawing/2014/main" val="1777106793"/>
                  </a:ext>
                </a:extLst>
              </a:tr>
              <a:tr h="2016689">
                <a:tc>
                  <a:txBody>
                    <a:bodyPr/>
                    <a:lstStyle/>
                    <a:p>
                      <a:r>
                        <a:rPr lang="en-GB" sz="1600" dirty="0"/>
                        <a:t>Describe 3 ways to stay safe online </a:t>
                      </a:r>
                    </a:p>
                    <a:p>
                      <a:endParaRPr lang="en-GB" sz="1600" dirty="0"/>
                    </a:p>
                    <a:p>
                      <a:endParaRPr lang="en-GB" sz="1600" dirty="0"/>
                    </a:p>
                    <a:p>
                      <a:r>
                        <a:rPr lang="en-GB" sz="1600" dirty="0"/>
                        <a:t>How do you report inappropriate content? </a:t>
                      </a:r>
                    </a:p>
                    <a:p>
                      <a:endParaRPr lang="en-GB" sz="1600" dirty="0"/>
                    </a:p>
                  </a:txBody>
                  <a:tcPr/>
                </a:tc>
                <a:extLst>
                  <a:ext uri="{0D108BD9-81ED-4DB2-BD59-A6C34878D82A}">
                    <a16:rowId xmlns:a16="http://schemas.microsoft.com/office/drawing/2014/main" val="154942499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58931012"/>
              </p:ext>
            </p:extLst>
          </p:nvPr>
        </p:nvGraphicFramePr>
        <p:xfrm>
          <a:off x="5772728" y="4936528"/>
          <a:ext cx="6297468" cy="1854200"/>
        </p:xfrm>
        <a:graphic>
          <a:graphicData uri="http://schemas.openxmlformats.org/drawingml/2006/table">
            <a:tbl>
              <a:tblPr firstRow="1" bandRow="1">
                <a:tableStyleId>{5C22544A-7EE6-4342-B048-85BDC9FD1C3A}</a:tableStyleId>
              </a:tblPr>
              <a:tblGrid>
                <a:gridCol w="6297468">
                  <a:extLst>
                    <a:ext uri="{9D8B030D-6E8A-4147-A177-3AD203B41FA5}">
                      <a16:colId xmlns:a16="http://schemas.microsoft.com/office/drawing/2014/main" val="2809753482"/>
                    </a:ext>
                  </a:extLst>
                </a:gridCol>
              </a:tblGrid>
              <a:tr h="370840">
                <a:tc>
                  <a:txBody>
                    <a:bodyPr/>
                    <a:lstStyle/>
                    <a:p>
                      <a:r>
                        <a:rPr lang="en-GB" sz="1600" dirty="0"/>
                        <a:t>Vocabulary – define these</a:t>
                      </a:r>
                      <a:r>
                        <a:rPr lang="en-GB" sz="1600" baseline="0" dirty="0"/>
                        <a:t> words</a:t>
                      </a:r>
                      <a:endParaRPr lang="en-GB" sz="1600" dirty="0"/>
                    </a:p>
                  </a:txBody>
                  <a:tcPr>
                    <a:solidFill>
                      <a:srgbClr val="9933FF"/>
                    </a:solidFill>
                  </a:tcPr>
                </a:tc>
                <a:extLst>
                  <a:ext uri="{0D108BD9-81ED-4DB2-BD59-A6C34878D82A}">
                    <a16:rowId xmlns:a16="http://schemas.microsoft.com/office/drawing/2014/main" val="2802462903"/>
                  </a:ext>
                </a:extLst>
              </a:tr>
              <a:tr h="370840">
                <a:tc>
                  <a:txBody>
                    <a:bodyPr/>
                    <a:lstStyle/>
                    <a:p>
                      <a:r>
                        <a:rPr lang="en-GB" sz="1600" u="none" dirty="0"/>
                        <a:t>Crotchet </a:t>
                      </a:r>
                      <a:endParaRPr lang="en-GB" sz="1600" dirty="0"/>
                    </a:p>
                  </a:txBody>
                  <a:tcPr>
                    <a:solidFill>
                      <a:srgbClr val="9999FF"/>
                    </a:solidFill>
                  </a:tcPr>
                </a:tc>
                <a:extLst>
                  <a:ext uri="{0D108BD9-81ED-4DB2-BD59-A6C34878D82A}">
                    <a16:rowId xmlns:a16="http://schemas.microsoft.com/office/drawing/2014/main" val="2536052135"/>
                  </a:ext>
                </a:extLst>
              </a:tr>
              <a:tr h="370840">
                <a:tc>
                  <a:txBody>
                    <a:bodyPr/>
                    <a:lstStyle/>
                    <a:p>
                      <a:r>
                        <a:rPr lang="en-GB" sz="1600" u="none" dirty="0"/>
                        <a:t>Shade (in relation to art)</a:t>
                      </a:r>
                      <a:endParaRPr lang="en-GB" sz="1600" dirty="0"/>
                    </a:p>
                  </a:txBody>
                  <a:tcPr>
                    <a:solidFill>
                      <a:srgbClr val="CCCCFF"/>
                    </a:solidFill>
                  </a:tcPr>
                </a:tc>
                <a:extLst>
                  <a:ext uri="{0D108BD9-81ED-4DB2-BD59-A6C34878D82A}">
                    <a16:rowId xmlns:a16="http://schemas.microsoft.com/office/drawing/2014/main" val="4200774073"/>
                  </a:ext>
                </a:extLst>
              </a:tr>
              <a:tr h="370840">
                <a:tc>
                  <a:txBody>
                    <a:bodyPr/>
                    <a:lstStyle/>
                    <a:p>
                      <a:r>
                        <a:rPr lang="en-GB" sz="1600" u="none" dirty="0"/>
                        <a:t>Plagiarism</a:t>
                      </a:r>
                      <a:endParaRPr lang="en-GB" sz="1600" dirty="0"/>
                    </a:p>
                  </a:txBody>
                  <a:tcPr>
                    <a:solidFill>
                      <a:srgbClr val="9999FF"/>
                    </a:solidFill>
                  </a:tcPr>
                </a:tc>
                <a:extLst>
                  <a:ext uri="{0D108BD9-81ED-4DB2-BD59-A6C34878D82A}">
                    <a16:rowId xmlns:a16="http://schemas.microsoft.com/office/drawing/2014/main" val="848651445"/>
                  </a:ext>
                </a:extLst>
              </a:tr>
              <a:tr h="370840">
                <a:tc>
                  <a:txBody>
                    <a:bodyPr/>
                    <a:lstStyle/>
                    <a:p>
                      <a:r>
                        <a:rPr lang="en-GB" sz="1600" u="none" dirty="0"/>
                        <a:t>Realm</a:t>
                      </a:r>
                      <a:endParaRPr lang="en-GB" sz="1600" dirty="0"/>
                    </a:p>
                  </a:txBody>
                  <a:tcPr>
                    <a:solidFill>
                      <a:srgbClr val="CCCCFF"/>
                    </a:solidFill>
                  </a:tcPr>
                </a:tc>
                <a:extLst>
                  <a:ext uri="{0D108BD9-81ED-4DB2-BD59-A6C34878D82A}">
                    <a16:rowId xmlns:a16="http://schemas.microsoft.com/office/drawing/2014/main" val="3354178919"/>
                  </a:ext>
                </a:extLst>
              </a:tr>
            </a:tbl>
          </a:graphicData>
        </a:graphic>
      </p:graphicFrame>
      <p:graphicFrame>
        <p:nvGraphicFramePr>
          <p:cNvPr id="11" name="Table 10">
            <a:extLst>
              <a:ext uri="{FF2B5EF4-FFF2-40B4-BE49-F238E27FC236}">
                <a16:creationId xmlns:a16="http://schemas.microsoft.com/office/drawing/2014/main" id="{55FD8431-10EB-42D2-89FE-4A6C5D20056C}"/>
              </a:ext>
            </a:extLst>
          </p:cNvPr>
          <p:cNvGraphicFramePr>
            <a:graphicFrameLocks noGrp="1"/>
          </p:cNvGraphicFramePr>
          <p:nvPr>
            <p:extLst>
              <p:ext uri="{D42A27DB-BD31-4B8C-83A1-F6EECF244321}">
                <p14:modId xmlns:p14="http://schemas.microsoft.com/office/powerpoint/2010/main" val="345359742"/>
              </p:ext>
            </p:extLst>
          </p:nvPr>
        </p:nvGraphicFramePr>
        <p:xfrm>
          <a:off x="90587" y="4936529"/>
          <a:ext cx="5643419" cy="1889760"/>
        </p:xfrm>
        <a:graphic>
          <a:graphicData uri="http://schemas.openxmlformats.org/drawingml/2006/table">
            <a:tbl>
              <a:tblPr firstRow="1" bandRow="1">
                <a:tableStyleId>{5C22544A-7EE6-4342-B048-85BDC9FD1C3A}</a:tableStyleId>
              </a:tblPr>
              <a:tblGrid>
                <a:gridCol w="5643419">
                  <a:extLst>
                    <a:ext uri="{9D8B030D-6E8A-4147-A177-3AD203B41FA5}">
                      <a16:colId xmlns:a16="http://schemas.microsoft.com/office/drawing/2014/main" val="4224780268"/>
                    </a:ext>
                  </a:extLst>
                </a:gridCol>
              </a:tblGrid>
              <a:tr h="329061">
                <a:tc>
                  <a:txBody>
                    <a:bodyPr/>
                    <a:lstStyle/>
                    <a:p>
                      <a:r>
                        <a:rPr lang="en-GB" sz="1600" dirty="0"/>
                        <a:t>Art and Design/ Design Technology</a:t>
                      </a:r>
                    </a:p>
                  </a:txBody>
                  <a:tcPr>
                    <a:solidFill>
                      <a:schemeClr val="accent4">
                        <a:lumMod val="75000"/>
                      </a:schemeClr>
                    </a:solidFill>
                  </a:tcPr>
                </a:tc>
                <a:extLst>
                  <a:ext uri="{0D108BD9-81ED-4DB2-BD59-A6C34878D82A}">
                    <a16:rowId xmlns:a16="http://schemas.microsoft.com/office/drawing/2014/main" val="3896154310"/>
                  </a:ext>
                </a:extLst>
              </a:tr>
              <a:tr h="1513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Art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Describe the techniques you’ve used to create portraits this term.</a:t>
                      </a:r>
                    </a:p>
                    <a:p>
                      <a:endParaRPr lang="en-GB" sz="1600" dirty="0"/>
                    </a:p>
                    <a:p>
                      <a:r>
                        <a:rPr lang="en-GB" sz="1600" b="1" dirty="0"/>
                        <a:t>Design</a:t>
                      </a:r>
                    </a:p>
                    <a:p>
                      <a:r>
                        <a:rPr lang="en-GB" sz="1600" dirty="0"/>
                        <a:t>What is the claw and bridge technique used for?  Draw a diagram to show these techniques.</a:t>
                      </a:r>
                    </a:p>
                  </a:txBody>
                  <a:tcPr>
                    <a:solidFill>
                      <a:schemeClr val="accent4">
                        <a:lumMod val="40000"/>
                        <a:lumOff val="60000"/>
                      </a:schemeClr>
                    </a:solidFill>
                  </a:tcPr>
                </a:tc>
                <a:extLst>
                  <a:ext uri="{0D108BD9-81ED-4DB2-BD59-A6C34878D82A}">
                    <a16:rowId xmlns:a16="http://schemas.microsoft.com/office/drawing/2014/main" val="2895203923"/>
                  </a:ext>
                </a:extLst>
              </a:tr>
            </a:tbl>
          </a:graphicData>
        </a:graphic>
      </p:graphicFrame>
      <p:graphicFrame>
        <p:nvGraphicFramePr>
          <p:cNvPr id="12" name="Table 11">
            <a:extLst>
              <a:ext uri="{FF2B5EF4-FFF2-40B4-BE49-F238E27FC236}">
                <a16:creationId xmlns:a16="http://schemas.microsoft.com/office/drawing/2014/main" id="{1A7D5D24-9056-42B2-AC49-0C381487D977}"/>
              </a:ext>
            </a:extLst>
          </p:cNvPr>
          <p:cNvGraphicFramePr>
            <a:graphicFrameLocks noGrp="1"/>
          </p:cNvGraphicFramePr>
          <p:nvPr>
            <p:extLst>
              <p:ext uri="{D42A27DB-BD31-4B8C-83A1-F6EECF244321}">
                <p14:modId xmlns:p14="http://schemas.microsoft.com/office/powerpoint/2010/main" val="3971864780"/>
              </p:ext>
            </p:extLst>
          </p:nvPr>
        </p:nvGraphicFramePr>
        <p:xfrm>
          <a:off x="9079349" y="455046"/>
          <a:ext cx="3112651" cy="1970658"/>
        </p:xfrm>
        <a:graphic>
          <a:graphicData uri="http://schemas.openxmlformats.org/drawingml/2006/table">
            <a:tbl>
              <a:tblPr firstRow="1" bandRow="1">
                <a:tableStyleId>{00A15C55-8517-42AA-B614-E9B94910E393}</a:tableStyleId>
              </a:tblPr>
              <a:tblGrid>
                <a:gridCol w="3112651">
                  <a:extLst>
                    <a:ext uri="{9D8B030D-6E8A-4147-A177-3AD203B41FA5}">
                      <a16:colId xmlns:a16="http://schemas.microsoft.com/office/drawing/2014/main" val="855750989"/>
                    </a:ext>
                  </a:extLst>
                </a:gridCol>
              </a:tblGrid>
              <a:tr h="295312">
                <a:tc>
                  <a:txBody>
                    <a:bodyPr/>
                    <a:lstStyle/>
                    <a:p>
                      <a:r>
                        <a:rPr lang="en-GB" sz="1600" dirty="0"/>
                        <a:t>RE</a:t>
                      </a:r>
                    </a:p>
                  </a:txBody>
                  <a:tcPr>
                    <a:solidFill>
                      <a:srgbClr val="1CE4DF"/>
                    </a:solidFill>
                  </a:tcPr>
                </a:tc>
                <a:extLst>
                  <a:ext uri="{0D108BD9-81ED-4DB2-BD59-A6C34878D82A}">
                    <a16:rowId xmlns:a16="http://schemas.microsoft.com/office/drawing/2014/main" val="2164382239"/>
                  </a:ext>
                </a:extLst>
              </a:tr>
              <a:tr h="1635378">
                <a:tc>
                  <a:txBody>
                    <a:bodyPr/>
                    <a:lstStyle/>
                    <a:p>
                      <a:r>
                        <a:rPr lang="en-GB" sz="1600" u="none" dirty="0">
                          <a:latin typeface="+mn-lt"/>
                        </a:rPr>
                        <a:t>What different symbols are important to the Christian faith?</a:t>
                      </a:r>
                    </a:p>
                    <a:p>
                      <a:endParaRPr lang="en-GB" sz="1600" u="none" dirty="0">
                        <a:latin typeface="+mn-lt"/>
                      </a:endParaRPr>
                    </a:p>
                    <a:p>
                      <a:r>
                        <a:rPr lang="en-GB" sz="1600" u="none" dirty="0">
                          <a:latin typeface="+mn-lt"/>
                        </a:rPr>
                        <a:t>What are the meaning of the various Christian symbols?</a:t>
                      </a:r>
                    </a:p>
                  </a:txBody>
                  <a:tcPr>
                    <a:solidFill>
                      <a:srgbClr val="93FBD3"/>
                    </a:solidFill>
                  </a:tcPr>
                </a:tc>
                <a:extLst>
                  <a:ext uri="{0D108BD9-81ED-4DB2-BD59-A6C34878D82A}">
                    <a16:rowId xmlns:a16="http://schemas.microsoft.com/office/drawing/2014/main" val="4026175623"/>
                  </a:ext>
                </a:extLst>
              </a:tr>
            </a:tbl>
          </a:graphicData>
        </a:graphic>
      </p:graphicFrame>
    </p:spTree>
    <p:extLst>
      <p:ext uri="{BB962C8B-B14F-4D97-AF65-F5344CB8AC3E}">
        <p14:creationId xmlns:p14="http://schemas.microsoft.com/office/powerpoint/2010/main" val="1404472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1786</Words>
  <Application>Microsoft Office PowerPoint</Application>
  <PresentationFormat>Widescreen</PresentationFormat>
  <Paragraphs>209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Comic Sans MS</vt:lpstr>
      <vt:lpstr>Times New Roman</vt:lpstr>
      <vt:lpstr>Office Theme</vt:lpstr>
      <vt:lpstr>Knowledge Organiser – Autumn 1 2021, Monarchs Class 3</vt:lpstr>
      <vt:lpstr>PowerPoint Presentation</vt:lpstr>
      <vt:lpstr>Topic 20 Quiz Autumn 2021– Monarchs Autumn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20 – Tomorrow’s World</dc:title>
  <dc:creator>atoon</dc:creator>
  <cp:lastModifiedBy>klitchfield</cp:lastModifiedBy>
  <cp:revision>59</cp:revision>
  <cp:lastPrinted>2021-09-24T13:04:57Z</cp:lastPrinted>
  <dcterms:created xsi:type="dcterms:W3CDTF">2021-06-17T12:54:55Z</dcterms:created>
  <dcterms:modified xsi:type="dcterms:W3CDTF">2021-10-11T15:25:26Z</dcterms:modified>
</cp:coreProperties>
</file>