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A3"/>
    <a:srgbClr val="FFCDCD"/>
    <a:srgbClr val="B2A6F8"/>
    <a:srgbClr val="5C5EC2"/>
    <a:srgbClr val="94ECAB"/>
    <a:srgbClr val="CEF8EE"/>
    <a:srgbClr val="36E860"/>
    <a:srgbClr val="FF9966"/>
    <a:srgbClr val="E85318"/>
    <a:srgbClr val="CCFC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270" autoAdjust="0"/>
  </p:normalViewPr>
  <p:slideViewPr>
    <p:cSldViewPr snapToGrid="0">
      <p:cViewPr varScale="1">
        <p:scale>
          <a:sx n="108" d="100"/>
          <a:sy n="108" d="100"/>
        </p:scale>
        <p:origin x="7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23BA46AC-E165-470E-BCD0-250C5A72A867}" type="datetimeFigureOut">
              <a:rPr lang="en-GB" smtClean="0"/>
              <a:t>11/10/2021</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C2ED3EC4-90DB-49F4-B816-1F423170704F}" type="slidenum">
              <a:rPr lang="en-GB" smtClean="0"/>
              <a:t>‹#›</a:t>
            </a:fld>
            <a:endParaRPr lang="en-GB"/>
          </a:p>
        </p:txBody>
      </p:sp>
    </p:spTree>
    <p:extLst>
      <p:ext uri="{BB962C8B-B14F-4D97-AF65-F5344CB8AC3E}">
        <p14:creationId xmlns:p14="http://schemas.microsoft.com/office/powerpoint/2010/main" val="2945493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2ED3EC4-90DB-49F4-B816-1F423170704F}" type="slidenum">
              <a:rPr lang="en-GB" smtClean="0"/>
              <a:t>1</a:t>
            </a:fld>
            <a:endParaRPr lang="en-GB"/>
          </a:p>
        </p:txBody>
      </p:sp>
    </p:spTree>
    <p:extLst>
      <p:ext uri="{BB962C8B-B14F-4D97-AF65-F5344CB8AC3E}">
        <p14:creationId xmlns:p14="http://schemas.microsoft.com/office/powerpoint/2010/main" val="212576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2ED3EC4-90DB-49F4-B816-1F423170704F}" type="slidenum">
              <a:rPr lang="en-GB" smtClean="0"/>
              <a:t>2</a:t>
            </a:fld>
            <a:endParaRPr lang="en-GB"/>
          </a:p>
        </p:txBody>
      </p:sp>
    </p:spTree>
    <p:extLst>
      <p:ext uri="{BB962C8B-B14F-4D97-AF65-F5344CB8AC3E}">
        <p14:creationId xmlns:p14="http://schemas.microsoft.com/office/powerpoint/2010/main" val="3234203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40F8906-0DB4-404C-9C20-6B1176C018CF}" type="datetimeFigureOut">
              <a:rPr lang="en-GB" smtClean="0"/>
              <a:t>11/10/2021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4A1DC1-19FA-4B5C-A3F5-BFCC9AE59627}" type="slidenum">
              <a:rPr lang="en-GB" smtClean="0"/>
              <a:t>‹#›</a:t>
            </a:fld>
            <a:endParaRPr lang="en-GB"/>
          </a:p>
        </p:txBody>
      </p:sp>
    </p:spTree>
    <p:extLst>
      <p:ext uri="{BB962C8B-B14F-4D97-AF65-F5344CB8AC3E}">
        <p14:creationId xmlns:p14="http://schemas.microsoft.com/office/powerpoint/2010/main" val="3720197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0F8906-0DB4-404C-9C20-6B1176C018CF}" type="datetimeFigureOut">
              <a:rPr lang="en-GB" smtClean="0"/>
              <a:t>11/10/2021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4A1DC1-19FA-4B5C-A3F5-BFCC9AE59627}" type="slidenum">
              <a:rPr lang="en-GB" smtClean="0"/>
              <a:t>‹#›</a:t>
            </a:fld>
            <a:endParaRPr lang="en-GB"/>
          </a:p>
        </p:txBody>
      </p:sp>
    </p:spTree>
    <p:extLst>
      <p:ext uri="{BB962C8B-B14F-4D97-AF65-F5344CB8AC3E}">
        <p14:creationId xmlns:p14="http://schemas.microsoft.com/office/powerpoint/2010/main" val="337653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0F8906-0DB4-404C-9C20-6B1176C018CF}" type="datetimeFigureOut">
              <a:rPr lang="en-GB" smtClean="0"/>
              <a:t>11/10/2021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4A1DC1-19FA-4B5C-A3F5-BFCC9AE59627}" type="slidenum">
              <a:rPr lang="en-GB" smtClean="0"/>
              <a:t>‹#›</a:t>
            </a:fld>
            <a:endParaRPr lang="en-GB"/>
          </a:p>
        </p:txBody>
      </p:sp>
    </p:spTree>
    <p:extLst>
      <p:ext uri="{BB962C8B-B14F-4D97-AF65-F5344CB8AC3E}">
        <p14:creationId xmlns:p14="http://schemas.microsoft.com/office/powerpoint/2010/main" val="3515154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0F8906-0DB4-404C-9C20-6B1176C018CF}" type="datetimeFigureOut">
              <a:rPr lang="en-GB" smtClean="0"/>
              <a:t>11/10/2021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4A1DC1-19FA-4B5C-A3F5-BFCC9AE59627}" type="slidenum">
              <a:rPr lang="en-GB" smtClean="0"/>
              <a:t>‹#›</a:t>
            </a:fld>
            <a:endParaRPr lang="en-GB"/>
          </a:p>
        </p:txBody>
      </p:sp>
    </p:spTree>
    <p:extLst>
      <p:ext uri="{BB962C8B-B14F-4D97-AF65-F5344CB8AC3E}">
        <p14:creationId xmlns:p14="http://schemas.microsoft.com/office/powerpoint/2010/main" val="1616434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40F8906-0DB4-404C-9C20-6B1176C018CF}" type="datetimeFigureOut">
              <a:rPr lang="en-GB" smtClean="0"/>
              <a:t>11/10/2021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4A1DC1-19FA-4B5C-A3F5-BFCC9AE59627}" type="slidenum">
              <a:rPr lang="en-GB" smtClean="0"/>
              <a:t>‹#›</a:t>
            </a:fld>
            <a:endParaRPr lang="en-GB"/>
          </a:p>
        </p:txBody>
      </p:sp>
    </p:spTree>
    <p:extLst>
      <p:ext uri="{BB962C8B-B14F-4D97-AF65-F5344CB8AC3E}">
        <p14:creationId xmlns:p14="http://schemas.microsoft.com/office/powerpoint/2010/main" val="4113319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40F8906-0DB4-404C-9C20-6B1176C018CF}" type="datetimeFigureOut">
              <a:rPr lang="en-GB" smtClean="0"/>
              <a:t>11/10/2021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4A1DC1-19FA-4B5C-A3F5-BFCC9AE59627}" type="slidenum">
              <a:rPr lang="en-GB" smtClean="0"/>
              <a:t>‹#›</a:t>
            </a:fld>
            <a:endParaRPr lang="en-GB"/>
          </a:p>
        </p:txBody>
      </p:sp>
    </p:spTree>
    <p:extLst>
      <p:ext uri="{BB962C8B-B14F-4D97-AF65-F5344CB8AC3E}">
        <p14:creationId xmlns:p14="http://schemas.microsoft.com/office/powerpoint/2010/main" val="1177625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40F8906-0DB4-404C-9C20-6B1176C018CF}" type="datetimeFigureOut">
              <a:rPr lang="en-GB" smtClean="0"/>
              <a:t>11/10/2021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4A1DC1-19FA-4B5C-A3F5-BFCC9AE59627}" type="slidenum">
              <a:rPr lang="en-GB" smtClean="0"/>
              <a:t>‹#›</a:t>
            </a:fld>
            <a:endParaRPr lang="en-GB"/>
          </a:p>
        </p:txBody>
      </p:sp>
    </p:spTree>
    <p:extLst>
      <p:ext uri="{BB962C8B-B14F-4D97-AF65-F5344CB8AC3E}">
        <p14:creationId xmlns:p14="http://schemas.microsoft.com/office/powerpoint/2010/main" val="3515527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40F8906-0DB4-404C-9C20-6B1176C018CF}" type="datetimeFigureOut">
              <a:rPr lang="en-GB" smtClean="0"/>
              <a:t>11/10/2021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A4A1DC1-19FA-4B5C-A3F5-BFCC9AE59627}" type="slidenum">
              <a:rPr lang="en-GB" smtClean="0"/>
              <a:t>‹#›</a:t>
            </a:fld>
            <a:endParaRPr lang="en-GB"/>
          </a:p>
        </p:txBody>
      </p:sp>
    </p:spTree>
    <p:extLst>
      <p:ext uri="{BB962C8B-B14F-4D97-AF65-F5344CB8AC3E}">
        <p14:creationId xmlns:p14="http://schemas.microsoft.com/office/powerpoint/2010/main" val="2168780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0F8906-0DB4-404C-9C20-6B1176C018CF}" type="datetimeFigureOut">
              <a:rPr lang="en-GB" smtClean="0"/>
              <a:t>11/10/2021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A4A1DC1-19FA-4B5C-A3F5-BFCC9AE59627}" type="slidenum">
              <a:rPr lang="en-GB" smtClean="0"/>
              <a:t>‹#›</a:t>
            </a:fld>
            <a:endParaRPr lang="en-GB"/>
          </a:p>
        </p:txBody>
      </p:sp>
    </p:spTree>
    <p:extLst>
      <p:ext uri="{BB962C8B-B14F-4D97-AF65-F5344CB8AC3E}">
        <p14:creationId xmlns:p14="http://schemas.microsoft.com/office/powerpoint/2010/main" val="56235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0F8906-0DB4-404C-9C20-6B1176C018CF}" type="datetimeFigureOut">
              <a:rPr lang="en-GB" smtClean="0"/>
              <a:t>11/10/2021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4A1DC1-19FA-4B5C-A3F5-BFCC9AE59627}" type="slidenum">
              <a:rPr lang="en-GB" smtClean="0"/>
              <a:t>‹#›</a:t>
            </a:fld>
            <a:endParaRPr lang="en-GB"/>
          </a:p>
        </p:txBody>
      </p:sp>
    </p:spTree>
    <p:extLst>
      <p:ext uri="{BB962C8B-B14F-4D97-AF65-F5344CB8AC3E}">
        <p14:creationId xmlns:p14="http://schemas.microsoft.com/office/powerpoint/2010/main" val="3196053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0F8906-0DB4-404C-9C20-6B1176C018CF}" type="datetimeFigureOut">
              <a:rPr lang="en-GB" smtClean="0"/>
              <a:t>11/10/2021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4A1DC1-19FA-4B5C-A3F5-BFCC9AE59627}" type="slidenum">
              <a:rPr lang="en-GB" smtClean="0"/>
              <a:t>‹#›</a:t>
            </a:fld>
            <a:endParaRPr lang="en-GB"/>
          </a:p>
        </p:txBody>
      </p:sp>
    </p:spTree>
    <p:extLst>
      <p:ext uri="{BB962C8B-B14F-4D97-AF65-F5344CB8AC3E}">
        <p14:creationId xmlns:p14="http://schemas.microsoft.com/office/powerpoint/2010/main" val="3311413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0F8906-0DB4-404C-9C20-6B1176C018CF}" type="datetimeFigureOut">
              <a:rPr lang="en-GB" smtClean="0"/>
              <a:t>11/10/2021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4A1DC1-19FA-4B5C-A3F5-BFCC9AE59627}" type="slidenum">
              <a:rPr lang="en-GB" smtClean="0"/>
              <a:t>‹#›</a:t>
            </a:fld>
            <a:endParaRPr lang="en-GB"/>
          </a:p>
        </p:txBody>
      </p:sp>
    </p:spTree>
    <p:extLst>
      <p:ext uri="{BB962C8B-B14F-4D97-AF65-F5344CB8AC3E}">
        <p14:creationId xmlns:p14="http://schemas.microsoft.com/office/powerpoint/2010/main" val="4276114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png"/><Relationship Id="rId9" Type="http://schemas.openxmlformats.org/officeDocument/2006/relationships/image" Target="../media/image1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00380" y="2978432"/>
            <a:ext cx="8074313" cy="376720"/>
          </a:xfrm>
          <a:solidFill>
            <a:schemeClr val="accent5">
              <a:lumMod val="40000"/>
              <a:lumOff val="60000"/>
            </a:schemeClr>
          </a:solidFill>
          <a:ln>
            <a:solidFill>
              <a:schemeClr val="accent5">
                <a:lumMod val="60000"/>
                <a:lumOff val="40000"/>
              </a:schemeClr>
            </a:solidFill>
          </a:ln>
        </p:spPr>
        <p:txBody>
          <a:bodyPr>
            <a:noAutofit/>
          </a:bodyPr>
          <a:lstStyle/>
          <a:p>
            <a:pPr algn="ctr"/>
            <a:r>
              <a:rPr lang="en-GB" sz="2400" b="1" dirty="0"/>
              <a:t>Knowledge Organiser – Autumn 2 2021, World War II Class 3</a:t>
            </a:r>
          </a:p>
        </p:txBody>
      </p:sp>
      <p:graphicFrame>
        <p:nvGraphicFramePr>
          <p:cNvPr id="5" name="Table 4"/>
          <p:cNvGraphicFramePr>
            <a:graphicFrameLocks noGrp="1"/>
          </p:cNvGraphicFramePr>
          <p:nvPr>
            <p:extLst>
              <p:ext uri="{D42A27DB-BD31-4B8C-83A1-F6EECF244321}">
                <p14:modId xmlns:p14="http://schemas.microsoft.com/office/powerpoint/2010/main" val="4053034523"/>
              </p:ext>
            </p:extLst>
          </p:nvPr>
        </p:nvGraphicFramePr>
        <p:xfrm>
          <a:off x="0" y="1"/>
          <a:ext cx="5937537" cy="2946839"/>
        </p:xfrm>
        <a:graphic>
          <a:graphicData uri="http://schemas.openxmlformats.org/drawingml/2006/table">
            <a:tbl>
              <a:tblPr firstRow="1" bandRow="1">
                <a:tableStyleId>{93296810-A885-4BE3-A3E7-6D5BEEA58F35}</a:tableStyleId>
              </a:tblPr>
              <a:tblGrid>
                <a:gridCol w="2957114">
                  <a:extLst>
                    <a:ext uri="{9D8B030D-6E8A-4147-A177-3AD203B41FA5}">
                      <a16:colId xmlns:a16="http://schemas.microsoft.com/office/drawing/2014/main" val="3395121299"/>
                    </a:ext>
                  </a:extLst>
                </a:gridCol>
                <a:gridCol w="2980423">
                  <a:extLst>
                    <a:ext uri="{9D8B030D-6E8A-4147-A177-3AD203B41FA5}">
                      <a16:colId xmlns:a16="http://schemas.microsoft.com/office/drawing/2014/main" val="3945920250"/>
                    </a:ext>
                  </a:extLst>
                </a:gridCol>
              </a:tblGrid>
              <a:tr h="289277">
                <a:tc gridSpan="2">
                  <a:txBody>
                    <a:bodyPr/>
                    <a:lstStyle/>
                    <a:p>
                      <a:r>
                        <a:rPr lang="en-GB" sz="1600" dirty="0"/>
                        <a:t>Geography</a:t>
                      </a:r>
                    </a:p>
                  </a:txBody>
                  <a:tcPr/>
                </a:tc>
                <a:tc hMerge="1">
                  <a:txBody>
                    <a:bodyPr/>
                    <a:lstStyle/>
                    <a:p>
                      <a:endParaRPr lang="en-GB"/>
                    </a:p>
                  </a:txBody>
                  <a:tcPr/>
                </a:tc>
                <a:extLst>
                  <a:ext uri="{0D108BD9-81ED-4DB2-BD59-A6C34878D82A}">
                    <a16:rowId xmlns:a16="http://schemas.microsoft.com/office/drawing/2014/main" val="1370071295"/>
                  </a:ext>
                </a:extLst>
              </a:tr>
              <a:tr h="1453319">
                <a:tc>
                  <a:txBody>
                    <a:bodyPr/>
                    <a:lstStyle/>
                    <a:p>
                      <a:r>
                        <a:rPr lang="en-GB" sz="1000" u="sng" dirty="0"/>
                        <a:t>What I should already know</a:t>
                      </a:r>
                    </a:p>
                    <a:p>
                      <a:r>
                        <a:rPr lang="en-GB" sz="1000" u="none" dirty="0"/>
                        <a:t>Food miles</a:t>
                      </a:r>
                    </a:p>
                    <a:p>
                      <a:r>
                        <a:rPr lang="en-GB" sz="1000" u="none" dirty="0"/>
                        <a:t>Mapping</a:t>
                      </a:r>
                    </a:p>
                    <a:p>
                      <a:r>
                        <a:rPr lang="en-GB" sz="1000" u="none" dirty="0"/>
                        <a:t>Distance</a:t>
                      </a:r>
                    </a:p>
                    <a:p>
                      <a:r>
                        <a:rPr lang="en-GB" sz="1000" u="none" dirty="0"/>
                        <a:t>Types of transportation</a:t>
                      </a:r>
                    </a:p>
                    <a:p>
                      <a:r>
                        <a:rPr lang="en-GB" sz="1000" u="none" dirty="0"/>
                        <a:t>Fair Trade</a:t>
                      </a:r>
                    </a:p>
                    <a:p>
                      <a:r>
                        <a:rPr lang="en-GB" sz="1000" u="none" dirty="0"/>
                        <a:t>Structure of the UK</a:t>
                      </a:r>
                    </a:p>
                    <a:p>
                      <a:endParaRPr lang="en-GB" sz="1000" u="sng" dirty="0"/>
                    </a:p>
                  </a:txBody>
                  <a:tcPr/>
                </a:tc>
                <a:tc>
                  <a:txBody>
                    <a:bodyPr/>
                    <a:lstStyle/>
                    <a:p>
                      <a:r>
                        <a:rPr lang="en-GB" sz="1000" u="sng" dirty="0"/>
                        <a:t>The Journey</a:t>
                      </a:r>
                    </a:p>
                    <a:p>
                      <a:pPr>
                        <a:lnSpc>
                          <a:spcPct val="107000"/>
                        </a:lnSpc>
                        <a:spcAft>
                          <a:spcPts val="800"/>
                        </a:spcAft>
                      </a:pPr>
                      <a:r>
                        <a:rPr lang="en-US" sz="1000" dirty="0">
                          <a:effectLst/>
                          <a:latin typeface="Calibri" panose="020F0502020204030204" pitchFamily="34" charset="0"/>
                          <a:ea typeface="Calibri" panose="020F0502020204030204" pitchFamily="34" charset="0"/>
                          <a:cs typeface="Calibri" panose="020F0502020204030204" pitchFamily="34" charset="0"/>
                        </a:rPr>
                        <a:t>Locate the world’s countries, using maps to focus on Europe (including the location of Russia) and North and South America, concentrating on their environmental regions, key physical and human characteristics, countries, and major cities. </a:t>
                      </a:r>
                      <a:r>
                        <a:rPr lang="en-GB" sz="1000" u="none" dirty="0"/>
                        <a:t>To learn about the human and physical environment during WW2 and to learn about the English counties.</a:t>
                      </a:r>
                    </a:p>
                  </a:txBody>
                  <a:tcPr/>
                </a:tc>
                <a:extLst>
                  <a:ext uri="{0D108BD9-81ED-4DB2-BD59-A6C34878D82A}">
                    <a16:rowId xmlns:a16="http://schemas.microsoft.com/office/drawing/2014/main" val="3680738700"/>
                  </a:ext>
                </a:extLst>
              </a:tr>
              <a:tr h="999321">
                <a:tc>
                  <a:txBody>
                    <a:bodyPr/>
                    <a:lstStyle/>
                    <a:p>
                      <a:r>
                        <a:rPr lang="en-GB" sz="1000" u="sng" dirty="0"/>
                        <a:t>Key Vocabulary</a:t>
                      </a:r>
                    </a:p>
                    <a:p>
                      <a:r>
                        <a:rPr lang="en-GB" sz="1000" u="none" dirty="0"/>
                        <a:t>Evacuation</a:t>
                      </a:r>
                    </a:p>
                    <a:p>
                      <a:r>
                        <a:rPr lang="en-GB" sz="1000" u="none" dirty="0"/>
                        <a:t>Counties</a:t>
                      </a:r>
                    </a:p>
                    <a:p>
                      <a:r>
                        <a:rPr lang="en-GB" sz="1000" u="none" dirty="0"/>
                        <a:t>Environment </a:t>
                      </a:r>
                    </a:p>
                    <a:p>
                      <a:r>
                        <a:rPr lang="en-GB" sz="1000" u="none" dirty="0"/>
                        <a:t>Relations</a:t>
                      </a:r>
                    </a:p>
                    <a:p>
                      <a:r>
                        <a:rPr lang="en-GB" sz="1000" u="none" dirty="0"/>
                        <a:t>Government</a:t>
                      </a:r>
                    </a:p>
                  </a:txBody>
                  <a:tcPr/>
                </a:tc>
                <a:tc>
                  <a:txBody>
                    <a:bodyPr/>
                    <a:lstStyle/>
                    <a:p>
                      <a:r>
                        <a:rPr lang="en-GB" sz="1000" u="sng" dirty="0"/>
                        <a:t>What I will know by the end of the unit</a:t>
                      </a:r>
                    </a:p>
                    <a:p>
                      <a:r>
                        <a:rPr lang="en-GB" sz="1000" u="none" dirty="0"/>
                        <a:t>To be able to name English Counties and explain why it was safer for children from London to live there while the war was on.</a:t>
                      </a:r>
                    </a:p>
                    <a:p>
                      <a:r>
                        <a:rPr lang="en-GB" sz="1000" u="none" dirty="0"/>
                        <a:t>To be able to discuss and debate the physical and human features of their chosen county</a:t>
                      </a:r>
                    </a:p>
                    <a:p>
                      <a:endParaRPr lang="en-GB" sz="1000" u="sng" dirty="0"/>
                    </a:p>
                  </a:txBody>
                  <a:tcPr/>
                </a:tc>
                <a:extLst>
                  <a:ext uri="{0D108BD9-81ED-4DB2-BD59-A6C34878D82A}">
                    <a16:rowId xmlns:a16="http://schemas.microsoft.com/office/drawing/2014/main" val="3887261804"/>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657565979"/>
              </p:ext>
            </p:extLst>
          </p:nvPr>
        </p:nvGraphicFramePr>
        <p:xfrm>
          <a:off x="0" y="3386744"/>
          <a:ext cx="5937538" cy="3425142"/>
        </p:xfrm>
        <a:graphic>
          <a:graphicData uri="http://schemas.openxmlformats.org/drawingml/2006/table">
            <a:tbl>
              <a:tblPr firstRow="1" bandRow="1">
                <a:tableStyleId>{5C22544A-7EE6-4342-B048-85BDC9FD1C3A}</a:tableStyleId>
              </a:tblPr>
              <a:tblGrid>
                <a:gridCol w="2968769">
                  <a:extLst>
                    <a:ext uri="{9D8B030D-6E8A-4147-A177-3AD203B41FA5}">
                      <a16:colId xmlns:a16="http://schemas.microsoft.com/office/drawing/2014/main" val="4224780268"/>
                    </a:ext>
                  </a:extLst>
                </a:gridCol>
                <a:gridCol w="2968769">
                  <a:extLst>
                    <a:ext uri="{9D8B030D-6E8A-4147-A177-3AD203B41FA5}">
                      <a16:colId xmlns:a16="http://schemas.microsoft.com/office/drawing/2014/main" val="4242741618"/>
                    </a:ext>
                  </a:extLst>
                </a:gridCol>
              </a:tblGrid>
              <a:tr h="342182">
                <a:tc gridSpan="2">
                  <a:txBody>
                    <a:bodyPr/>
                    <a:lstStyle/>
                    <a:p>
                      <a:r>
                        <a:rPr lang="en-GB" sz="1600" dirty="0"/>
                        <a:t>Science</a:t>
                      </a:r>
                    </a:p>
                  </a:txBody>
                  <a:tcPr/>
                </a:tc>
                <a:tc hMerge="1">
                  <a:txBody>
                    <a:bodyPr/>
                    <a:lstStyle/>
                    <a:p>
                      <a:endParaRPr lang="en-GB"/>
                    </a:p>
                  </a:txBody>
                  <a:tcPr/>
                </a:tc>
                <a:extLst>
                  <a:ext uri="{0D108BD9-81ED-4DB2-BD59-A6C34878D82A}">
                    <a16:rowId xmlns:a16="http://schemas.microsoft.com/office/drawing/2014/main" val="3896154310"/>
                  </a:ext>
                </a:extLst>
              </a:tr>
              <a:tr h="2044877">
                <a:tc>
                  <a:txBody>
                    <a:bodyPr/>
                    <a:lstStyle/>
                    <a:p>
                      <a:r>
                        <a:rPr lang="en-GB" sz="1000" u="sng" dirty="0"/>
                        <a:t>What I should already know</a:t>
                      </a:r>
                    </a:p>
                    <a:p>
                      <a:pPr algn="l">
                        <a:buFont typeface="Arial" panose="020B0604020202020204" pitchFamily="34" charset="0"/>
                        <a:buNone/>
                      </a:pPr>
                      <a:r>
                        <a:rPr lang="en-GB" sz="1000" b="0" i="0" dirty="0">
                          <a:solidFill>
                            <a:srgbClr val="0B0C0C"/>
                          </a:solidFill>
                          <a:effectLst/>
                          <a:latin typeface="nta"/>
                        </a:rPr>
                        <a:t>Recognise that living things can be grouped in a variety of ways.</a:t>
                      </a:r>
                    </a:p>
                    <a:p>
                      <a:pPr algn="l">
                        <a:buFont typeface="Arial" panose="020B0604020202020204" pitchFamily="34" charset="0"/>
                        <a:buNone/>
                      </a:pPr>
                      <a:r>
                        <a:rPr lang="en-GB" sz="1000" b="0" i="0" dirty="0">
                          <a:solidFill>
                            <a:srgbClr val="0B0C0C"/>
                          </a:solidFill>
                          <a:effectLst/>
                          <a:latin typeface="nta"/>
                        </a:rPr>
                        <a:t>Have some experience of classification keys.</a:t>
                      </a:r>
                    </a:p>
                    <a:p>
                      <a:pPr algn="l">
                        <a:buFont typeface="Arial" panose="020B0604020202020204" pitchFamily="34" charset="0"/>
                        <a:buNone/>
                      </a:pPr>
                      <a:r>
                        <a:rPr lang="en-GB" sz="1000" b="0" i="0" dirty="0">
                          <a:solidFill>
                            <a:srgbClr val="0B0C0C"/>
                          </a:solidFill>
                          <a:effectLst/>
                          <a:latin typeface="nta"/>
                        </a:rPr>
                        <a:t>Explore and use classification keys to help group, identify and name a variety of living things in their local and wider environment</a:t>
                      </a:r>
                    </a:p>
                    <a:p>
                      <a:pPr algn="l">
                        <a:buFont typeface="Arial" panose="020B0604020202020204" pitchFamily="34" charset="0"/>
                        <a:buNone/>
                      </a:pPr>
                      <a:r>
                        <a:rPr lang="en-GB" sz="1000" b="0" i="0" dirty="0">
                          <a:solidFill>
                            <a:srgbClr val="0B0C0C"/>
                          </a:solidFill>
                          <a:effectLst/>
                          <a:latin typeface="nta"/>
                        </a:rPr>
                        <a:t>Recognise that environments can change and that this can sometimes pose dangers to living things</a:t>
                      </a:r>
                    </a:p>
                    <a:p>
                      <a:endParaRPr lang="en-GB" sz="1000" u="sng" dirty="0"/>
                    </a:p>
                  </a:txBody>
                  <a:tcPr/>
                </a:tc>
                <a:tc>
                  <a:txBody>
                    <a:bodyPr/>
                    <a:lstStyle/>
                    <a:p>
                      <a:r>
                        <a:rPr lang="en-GB" sz="1000" u="sng" dirty="0"/>
                        <a:t>The Journey</a:t>
                      </a:r>
                    </a:p>
                    <a:p>
                      <a:r>
                        <a:rPr lang="en-GB" sz="1000" u="none" dirty="0"/>
                        <a:t>Classify living things using the Linnaean system.</a:t>
                      </a:r>
                    </a:p>
                    <a:p>
                      <a:endParaRPr lang="en-GB" sz="1000" u="none" dirty="0"/>
                    </a:p>
                    <a:p>
                      <a:r>
                        <a:rPr lang="en-GB" sz="1000" u="none" dirty="0"/>
                        <a:t>Match groups of animals to their characteristics.</a:t>
                      </a:r>
                    </a:p>
                    <a:p>
                      <a:endParaRPr lang="en-GB" sz="1000" u="none" dirty="0"/>
                    </a:p>
                    <a:p>
                      <a:r>
                        <a:rPr lang="en-GB" sz="1000" u="none" dirty="0"/>
                        <a:t>Describe the useful and harmful effects of different microorganisms.</a:t>
                      </a:r>
                    </a:p>
                    <a:p>
                      <a:r>
                        <a:rPr lang="en-GB" sz="1000" u="none" dirty="0"/>
                        <a:t>Identify the variables in an investigation into</a:t>
                      </a:r>
                    </a:p>
                    <a:p>
                      <a:r>
                        <a:rPr lang="en-GB" sz="1000" u="none" dirty="0"/>
                        <a:t>harmful microorganisms.</a:t>
                      </a:r>
                    </a:p>
                    <a:p>
                      <a:r>
                        <a:rPr lang="en-GB" sz="1000" u="none" dirty="0"/>
                        <a:t>Draw conclusions based on their results.</a:t>
                      </a:r>
                    </a:p>
                    <a:p>
                      <a:r>
                        <a:rPr lang="en-GB" sz="1000" u="none" dirty="0"/>
                        <a:t>Describe the characteristics of different microorganisms.</a:t>
                      </a:r>
                    </a:p>
                  </a:txBody>
                  <a:tcPr/>
                </a:tc>
                <a:extLst>
                  <a:ext uri="{0D108BD9-81ED-4DB2-BD59-A6C34878D82A}">
                    <a16:rowId xmlns:a16="http://schemas.microsoft.com/office/drawing/2014/main" val="2895203923"/>
                  </a:ext>
                </a:extLst>
              </a:tr>
              <a:tr h="1038083">
                <a:tc>
                  <a:txBody>
                    <a:bodyPr/>
                    <a:lstStyle/>
                    <a:p>
                      <a:r>
                        <a:rPr lang="en-GB" sz="1000" u="sng" dirty="0"/>
                        <a:t>Key Vocabulary</a:t>
                      </a:r>
                    </a:p>
                    <a:p>
                      <a:r>
                        <a:rPr lang="en-GB" sz="1000" u="none" dirty="0"/>
                        <a:t>Classify</a:t>
                      </a:r>
                    </a:p>
                    <a:p>
                      <a:r>
                        <a:rPr lang="en-GB" sz="1000" u="none" dirty="0"/>
                        <a:t>Micro organism</a:t>
                      </a:r>
                    </a:p>
                    <a:p>
                      <a:r>
                        <a:rPr lang="en-GB" sz="1000" u="none" dirty="0"/>
                        <a:t>Linnaean</a:t>
                      </a:r>
                    </a:p>
                    <a:p>
                      <a:r>
                        <a:rPr lang="en-GB" sz="1000" u="none" dirty="0"/>
                        <a:t>Environment</a:t>
                      </a:r>
                    </a:p>
                  </a:txBody>
                  <a:tcPr/>
                </a:tc>
                <a:tc>
                  <a:txBody>
                    <a:bodyPr/>
                    <a:lstStyle/>
                    <a:p>
                      <a:r>
                        <a:rPr lang="en-GB" sz="1000" u="sng" dirty="0"/>
                        <a:t>What I will know by the end of the unit</a:t>
                      </a:r>
                    </a:p>
                    <a:p>
                      <a:r>
                        <a:rPr lang="en-GB" sz="1000" u="none" dirty="0"/>
                        <a:t>Explain how living things are classified at each level of the Linnaean system.</a:t>
                      </a:r>
                    </a:p>
                    <a:p>
                      <a:r>
                        <a:rPr lang="en-GB" sz="1000" u="none" dirty="0"/>
                        <a:t>Discuss and evaluate living things and their characteristics</a:t>
                      </a:r>
                    </a:p>
                    <a:p>
                      <a:endParaRPr lang="en-GB" sz="1000" u="sng" dirty="0"/>
                    </a:p>
                  </a:txBody>
                  <a:tcPr/>
                </a:tc>
                <a:extLst>
                  <a:ext uri="{0D108BD9-81ED-4DB2-BD59-A6C34878D82A}">
                    <a16:rowId xmlns:a16="http://schemas.microsoft.com/office/drawing/2014/main" val="2982929837"/>
                  </a:ext>
                </a:extLst>
              </a:tr>
            </a:tbl>
          </a:graphicData>
        </a:graphic>
      </p:graphicFrame>
      <p:graphicFrame>
        <p:nvGraphicFramePr>
          <p:cNvPr id="11" name="Table 10">
            <a:extLst>
              <a:ext uri="{FF2B5EF4-FFF2-40B4-BE49-F238E27FC236}">
                <a16:creationId xmlns:a16="http://schemas.microsoft.com/office/drawing/2014/main" id="{55FD8431-10EB-42D2-89FE-4A6C5D20056C}"/>
              </a:ext>
            </a:extLst>
          </p:cNvPr>
          <p:cNvGraphicFramePr>
            <a:graphicFrameLocks noGrp="1"/>
          </p:cNvGraphicFramePr>
          <p:nvPr>
            <p:extLst>
              <p:ext uri="{D42A27DB-BD31-4B8C-83A1-F6EECF244321}">
                <p14:modId xmlns:p14="http://schemas.microsoft.com/office/powerpoint/2010/main" val="1530390218"/>
              </p:ext>
            </p:extLst>
          </p:nvPr>
        </p:nvGraphicFramePr>
        <p:xfrm>
          <a:off x="5937538" y="-1"/>
          <a:ext cx="6259151" cy="2940980"/>
        </p:xfrm>
        <a:graphic>
          <a:graphicData uri="http://schemas.openxmlformats.org/drawingml/2006/table">
            <a:tbl>
              <a:tblPr firstRow="1" bandRow="1">
                <a:tableStyleId>{5C22544A-7EE6-4342-B048-85BDC9FD1C3A}</a:tableStyleId>
              </a:tblPr>
              <a:tblGrid>
                <a:gridCol w="2938258">
                  <a:extLst>
                    <a:ext uri="{9D8B030D-6E8A-4147-A177-3AD203B41FA5}">
                      <a16:colId xmlns:a16="http://schemas.microsoft.com/office/drawing/2014/main" val="4224780268"/>
                    </a:ext>
                  </a:extLst>
                </a:gridCol>
                <a:gridCol w="3320893">
                  <a:extLst>
                    <a:ext uri="{9D8B030D-6E8A-4147-A177-3AD203B41FA5}">
                      <a16:colId xmlns:a16="http://schemas.microsoft.com/office/drawing/2014/main" val="1139352440"/>
                    </a:ext>
                  </a:extLst>
                </a:gridCol>
              </a:tblGrid>
              <a:tr h="351268">
                <a:tc gridSpan="2">
                  <a:txBody>
                    <a:bodyPr/>
                    <a:lstStyle/>
                    <a:p>
                      <a:r>
                        <a:rPr lang="en-GB" sz="1600" dirty="0"/>
                        <a:t>History</a:t>
                      </a:r>
                    </a:p>
                  </a:txBody>
                  <a:tcPr>
                    <a:solidFill>
                      <a:schemeClr val="accent4">
                        <a:lumMod val="75000"/>
                      </a:schemeClr>
                    </a:solidFill>
                  </a:tcPr>
                </a:tc>
                <a:tc hMerge="1">
                  <a:txBody>
                    <a:bodyPr/>
                    <a:lstStyle/>
                    <a:p>
                      <a:endParaRPr lang="en-GB"/>
                    </a:p>
                  </a:txBody>
                  <a:tcPr/>
                </a:tc>
                <a:extLst>
                  <a:ext uri="{0D108BD9-81ED-4DB2-BD59-A6C34878D82A}">
                    <a16:rowId xmlns:a16="http://schemas.microsoft.com/office/drawing/2014/main" val="3896154310"/>
                  </a:ext>
                </a:extLst>
              </a:tr>
              <a:tr h="1216574">
                <a:tc>
                  <a:txBody>
                    <a:bodyPr/>
                    <a:lstStyle/>
                    <a:p>
                      <a:r>
                        <a:rPr lang="en-GB" sz="1000" u="sng" dirty="0"/>
                        <a:t>What I should already know</a:t>
                      </a:r>
                    </a:p>
                    <a:p>
                      <a:r>
                        <a:rPr lang="en-US" sz="1000" u="none" dirty="0">
                          <a:effectLst/>
                          <a:latin typeface="Calibri" panose="020F0502020204030204" pitchFamily="34" charset="0"/>
                          <a:ea typeface="Calibri" panose="020F0502020204030204" pitchFamily="34" charset="0"/>
                        </a:rPr>
                        <a:t>The children have learnt about key historic events since 1066.</a:t>
                      </a:r>
                    </a:p>
                    <a:p>
                      <a:r>
                        <a:rPr lang="en-US" sz="1000" u="none" dirty="0">
                          <a:effectLst/>
                          <a:latin typeface="Calibri" panose="020F0502020204030204" pitchFamily="34" charset="0"/>
                        </a:rPr>
                        <a:t>They can use historical vocabulary to describe the past.  The have completed research into different eras.</a:t>
                      </a:r>
                      <a:endParaRPr lang="en-GB" sz="1000" u="none" dirty="0"/>
                    </a:p>
                  </a:txBody>
                  <a:tcPr>
                    <a:solidFill>
                      <a:schemeClr val="accent4">
                        <a:lumMod val="40000"/>
                        <a:lumOff val="60000"/>
                      </a:schemeClr>
                    </a:solidFill>
                  </a:tcPr>
                </a:tc>
                <a:tc>
                  <a:txBody>
                    <a:bodyPr/>
                    <a:lstStyle/>
                    <a:p>
                      <a:r>
                        <a:rPr lang="en-GB" sz="1000" u="sng" dirty="0"/>
                        <a:t>The Journey</a:t>
                      </a:r>
                    </a:p>
                    <a:p>
                      <a:r>
                        <a:rPr lang="en-GB" sz="1000" u="none" dirty="0"/>
                        <a:t>What do the children know about world War 2 and the 1940s in general already? </a:t>
                      </a:r>
                    </a:p>
                    <a:p>
                      <a:r>
                        <a:rPr lang="en-GB" sz="1000" u="none" dirty="0"/>
                        <a:t>To understand the reasons for WW2 and place some key events in chronological order.</a:t>
                      </a:r>
                    </a:p>
                    <a:p>
                      <a:r>
                        <a:rPr lang="en-GB" sz="1000" u="none" dirty="0"/>
                        <a:t>To find out about WW2 using primary evidence (people</a:t>
                      </a:r>
                    </a:p>
                  </a:txBody>
                  <a:tcPr>
                    <a:solidFill>
                      <a:schemeClr val="accent4">
                        <a:lumMod val="40000"/>
                        <a:lumOff val="60000"/>
                      </a:schemeClr>
                    </a:solidFill>
                  </a:tcPr>
                </a:tc>
                <a:extLst>
                  <a:ext uri="{0D108BD9-81ED-4DB2-BD59-A6C34878D82A}">
                    <a16:rowId xmlns:a16="http://schemas.microsoft.com/office/drawing/2014/main" val="2895203923"/>
                  </a:ext>
                </a:extLst>
              </a:tr>
              <a:tr h="1373138">
                <a:tc>
                  <a:txBody>
                    <a:bodyPr/>
                    <a:lstStyle/>
                    <a:p>
                      <a:r>
                        <a:rPr lang="en-GB" sz="1000" u="sng" dirty="0"/>
                        <a:t>Key Vocabulary</a:t>
                      </a:r>
                    </a:p>
                    <a:p>
                      <a:r>
                        <a:rPr lang="en-GB" sz="1000" u="none" dirty="0"/>
                        <a:t>Chronological order</a:t>
                      </a:r>
                    </a:p>
                    <a:p>
                      <a:r>
                        <a:rPr lang="en-GB" sz="1000" u="none" dirty="0"/>
                        <a:t>Evacuated/evacuation</a:t>
                      </a:r>
                    </a:p>
                    <a:p>
                      <a:r>
                        <a:rPr lang="en-GB" sz="1000" u="none" dirty="0"/>
                        <a:t>Civilisation</a:t>
                      </a:r>
                    </a:p>
                    <a:p>
                      <a:r>
                        <a:rPr lang="en-GB" sz="1000" u="none" dirty="0"/>
                        <a:t>Primary</a:t>
                      </a:r>
                    </a:p>
                    <a:p>
                      <a:r>
                        <a:rPr lang="en-GB" sz="1000" u="none" dirty="0"/>
                        <a:t>Secondary</a:t>
                      </a:r>
                    </a:p>
                    <a:p>
                      <a:r>
                        <a:rPr lang="en-GB" sz="1000" u="none" dirty="0"/>
                        <a:t>Allied/allies</a:t>
                      </a:r>
                    </a:p>
                  </a:txBody>
                  <a:tcPr>
                    <a:solidFill>
                      <a:schemeClr val="accent4">
                        <a:lumMod val="40000"/>
                        <a:lumOff val="60000"/>
                      </a:schemeClr>
                    </a:solidFill>
                  </a:tcPr>
                </a:tc>
                <a:tc>
                  <a:txBody>
                    <a:bodyPr/>
                    <a:lstStyle/>
                    <a:p>
                      <a:r>
                        <a:rPr lang="en-GB" sz="1000" u="sng" dirty="0"/>
                        <a:t>What I will know by the end of the unit</a:t>
                      </a:r>
                    </a:p>
                    <a:p>
                      <a:r>
                        <a:rPr lang="en-GB" sz="1000" u="none" dirty="0"/>
                        <a:t>To understand the reasons for WW2 and place some key events in chronological order.</a:t>
                      </a:r>
                    </a:p>
                    <a:p>
                      <a:r>
                        <a:rPr lang="en-GB" sz="1000" u="none" dirty="0"/>
                        <a:t>To find out about the experiences of children who were evacuated during WW2</a:t>
                      </a:r>
                    </a:p>
                    <a:p>
                      <a:r>
                        <a:rPr lang="en-GB" sz="1000" u="none" dirty="0"/>
                        <a:t>To show an understanding of the experiences of children during evacuation</a:t>
                      </a:r>
                    </a:p>
                    <a:p>
                      <a:endParaRPr lang="en-GB" sz="1000" u="none" dirty="0"/>
                    </a:p>
                  </a:txBody>
                  <a:tcPr>
                    <a:solidFill>
                      <a:schemeClr val="accent4">
                        <a:lumMod val="40000"/>
                        <a:lumOff val="60000"/>
                      </a:schemeClr>
                    </a:solidFill>
                  </a:tcPr>
                </a:tc>
                <a:extLst>
                  <a:ext uri="{0D108BD9-81ED-4DB2-BD59-A6C34878D82A}">
                    <a16:rowId xmlns:a16="http://schemas.microsoft.com/office/drawing/2014/main" val="2204512408"/>
                  </a:ext>
                </a:extLst>
              </a:tr>
            </a:tbl>
          </a:graphicData>
        </a:graphic>
      </p:graphicFrame>
      <p:graphicFrame>
        <p:nvGraphicFramePr>
          <p:cNvPr id="13" name="Table 12">
            <a:extLst>
              <a:ext uri="{FF2B5EF4-FFF2-40B4-BE49-F238E27FC236}">
                <a16:creationId xmlns:a16="http://schemas.microsoft.com/office/drawing/2014/main" id="{90E3F66F-BBAE-4CE9-9C13-185CA0B452A6}"/>
              </a:ext>
            </a:extLst>
          </p:cNvPr>
          <p:cNvGraphicFramePr>
            <a:graphicFrameLocks noGrp="1"/>
          </p:cNvGraphicFramePr>
          <p:nvPr>
            <p:extLst>
              <p:ext uri="{D42A27DB-BD31-4B8C-83A1-F6EECF244321}">
                <p14:modId xmlns:p14="http://schemas.microsoft.com/office/powerpoint/2010/main" val="2671784609"/>
              </p:ext>
            </p:extLst>
          </p:nvPr>
        </p:nvGraphicFramePr>
        <p:xfrm>
          <a:off x="6010183" y="3386744"/>
          <a:ext cx="6181817" cy="3393354"/>
        </p:xfrm>
        <a:graphic>
          <a:graphicData uri="http://schemas.openxmlformats.org/drawingml/2006/table">
            <a:tbl>
              <a:tblPr firstRow="1" bandRow="1">
                <a:tableStyleId>{5C22544A-7EE6-4342-B048-85BDC9FD1C3A}</a:tableStyleId>
              </a:tblPr>
              <a:tblGrid>
                <a:gridCol w="3048808">
                  <a:extLst>
                    <a:ext uri="{9D8B030D-6E8A-4147-A177-3AD203B41FA5}">
                      <a16:colId xmlns:a16="http://schemas.microsoft.com/office/drawing/2014/main" val="4224780268"/>
                    </a:ext>
                  </a:extLst>
                </a:gridCol>
                <a:gridCol w="3133009">
                  <a:extLst>
                    <a:ext uri="{9D8B030D-6E8A-4147-A177-3AD203B41FA5}">
                      <a16:colId xmlns:a16="http://schemas.microsoft.com/office/drawing/2014/main" val="1831508114"/>
                    </a:ext>
                  </a:extLst>
                </a:gridCol>
              </a:tblGrid>
              <a:tr h="353772">
                <a:tc gridSpan="2">
                  <a:txBody>
                    <a:bodyPr/>
                    <a:lstStyle/>
                    <a:p>
                      <a:r>
                        <a:rPr lang="en-GB" sz="1600" dirty="0"/>
                        <a:t>Computing</a:t>
                      </a:r>
                    </a:p>
                  </a:txBody>
                  <a:tcPr>
                    <a:solidFill>
                      <a:schemeClr val="bg1">
                        <a:lumMod val="65000"/>
                      </a:schemeClr>
                    </a:solidFill>
                  </a:tcPr>
                </a:tc>
                <a:tc hMerge="1">
                  <a:txBody>
                    <a:bodyPr/>
                    <a:lstStyle/>
                    <a:p>
                      <a:endParaRPr lang="en-GB"/>
                    </a:p>
                  </a:txBody>
                  <a:tcPr/>
                </a:tc>
                <a:extLst>
                  <a:ext uri="{0D108BD9-81ED-4DB2-BD59-A6C34878D82A}">
                    <a16:rowId xmlns:a16="http://schemas.microsoft.com/office/drawing/2014/main" val="3896154310"/>
                  </a:ext>
                </a:extLst>
              </a:tr>
              <a:tr h="1851603">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000" u="sng" dirty="0"/>
                        <a:t>What I should already know</a:t>
                      </a:r>
                    </a:p>
                    <a:p>
                      <a:pPr>
                        <a:lnSpc>
                          <a:spcPct val="107000"/>
                        </a:lnSpc>
                        <a:spcAft>
                          <a:spcPts val="0"/>
                        </a:spcAft>
                      </a:pPr>
                      <a:r>
                        <a:rPr lang="en-GB" sz="1000" dirty="0">
                          <a:effectLst/>
                          <a:latin typeface="+mn-lt"/>
                          <a:ea typeface="Calibri" panose="020F0502020204030204" pitchFamily="34" charset="0"/>
                          <a:cs typeface="Times New Roman" panose="02020603050405020304" pitchFamily="18" charset="0"/>
                        </a:rPr>
                        <a:t>Word processing skills</a:t>
                      </a:r>
                    </a:p>
                    <a:p>
                      <a:pPr>
                        <a:lnSpc>
                          <a:spcPct val="107000"/>
                        </a:lnSpc>
                        <a:spcAft>
                          <a:spcPts val="0"/>
                        </a:spcAft>
                      </a:pPr>
                      <a:r>
                        <a:rPr lang="en-GB" sz="1000" dirty="0">
                          <a:effectLst/>
                          <a:latin typeface="+mn-lt"/>
                          <a:ea typeface="Calibri" panose="020F0502020204030204" pitchFamily="34" charset="0"/>
                          <a:cs typeface="Times New Roman" panose="02020603050405020304" pitchFamily="18" charset="0"/>
                        </a:rPr>
                        <a:t> Presentation skills – PowerPoint</a:t>
                      </a:r>
                    </a:p>
                    <a:p>
                      <a:pPr marL="342900" lvl="0" indent="-342900">
                        <a:lnSpc>
                          <a:spcPct val="107000"/>
                        </a:lnSpc>
                        <a:spcAft>
                          <a:spcPts val="0"/>
                        </a:spcAft>
                        <a:buFont typeface="Calibri" panose="020F0502020204030204" pitchFamily="34" charset="0"/>
                        <a:buChar char="-"/>
                      </a:pPr>
                      <a:r>
                        <a:rPr lang="en-GB" sz="1000" dirty="0">
                          <a:effectLst/>
                          <a:latin typeface="+mn-lt"/>
                          <a:ea typeface="Calibri" panose="020F0502020204030204" pitchFamily="34" charset="0"/>
                          <a:cs typeface="Times New Roman" panose="02020603050405020304" pitchFamily="18" charset="0"/>
                        </a:rPr>
                        <a:t>Text</a:t>
                      </a:r>
                    </a:p>
                    <a:p>
                      <a:pPr marL="342900" lvl="0" indent="-342900">
                        <a:lnSpc>
                          <a:spcPct val="107000"/>
                        </a:lnSpc>
                        <a:spcAft>
                          <a:spcPts val="0"/>
                        </a:spcAft>
                        <a:buFont typeface="Calibri" panose="020F0502020204030204" pitchFamily="34" charset="0"/>
                        <a:buChar char="-"/>
                      </a:pPr>
                      <a:r>
                        <a:rPr lang="en-GB" sz="1000" dirty="0">
                          <a:effectLst/>
                          <a:latin typeface="+mn-lt"/>
                          <a:ea typeface="Calibri" panose="020F0502020204030204" pitchFamily="34" charset="0"/>
                          <a:cs typeface="Times New Roman" panose="02020603050405020304" pitchFamily="18" charset="0"/>
                        </a:rPr>
                        <a:t>Graphics</a:t>
                      </a:r>
                    </a:p>
                    <a:p>
                      <a:pPr marL="342900" lvl="0" indent="-342900">
                        <a:lnSpc>
                          <a:spcPct val="107000"/>
                        </a:lnSpc>
                        <a:spcAft>
                          <a:spcPts val="0"/>
                        </a:spcAft>
                        <a:buFont typeface="Calibri" panose="020F0502020204030204" pitchFamily="34" charset="0"/>
                        <a:buChar char="-"/>
                      </a:pPr>
                      <a:r>
                        <a:rPr lang="en-GB" sz="1000" dirty="0">
                          <a:effectLst/>
                          <a:latin typeface="+mn-lt"/>
                          <a:ea typeface="Calibri" panose="020F0502020204030204" pitchFamily="34" charset="0"/>
                          <a:cs typeface="Times New Roman" panose="02020603050405020304" pitchFamily="18" charset="0"/>
                        </a:rPr>
                        <a:t>Transitions </a:t>
                      </a:r>
                    </a:p>
                    <a:p>
                      <a:pPr marL="342900" lvl="0" indent="-342900">
                        <a:lnSpc>
                          <a:spcPct val="107000"/>
                        </a:lnSpc>
                        <a:spcAft>
                          <a:spcPts val="0"/>
                        </a:spcAft>
                        <a:buFont typeface="Calibri" panose="020F0502020204030204" pitchFamily="34" charset="0"/>
                        <a:buChar char="-"/>
                      </a:pPr>
                      <a:r>
                        <a:rPr lang="en-GB" sz="1000" dirty="0">
                          <a:effectLst/>
                          <a:latin typeface="+mn-lt"/>
                          <a:ea typeface="Calibri" panose="020F0502020204030204" pitchFamily="34" charset="0"/>
                          <a:cs typeface="Times New Roman" panose="02020603050405020304" pitchFamily="18" charset="0"/>
                        </a:rPr>
                        <a:t>Word processing</a:t>
                      </a:r>
                    </a:p>
                    <a:p>
                      <a:pPr marL="342900" lvl="0" indent="-342900">
                        <a:lnSpc>
                          <a:spcPct val="107000"/>
                        </a:lnSpc>
                        <a:spcAft>
                          <a:spcPts val="0"/>
                        </a:spcAft>
                        <a:buFont typeface="Calibri" panose="020F0502020204030204" pitchFamily="34" charset="0"/>
                        <a:buChar char="-"/>
                      </a:pPr>
                      <a:r>
                        <a:rPr lang="en-GB" sz="1000" dirty="0">
                          <a:effectLst/>
                          <a:latin typeface="+mn-lt"/>
                          <a:ea typeface="Calibri" panose="020F0502020204030204" pitchFamily="34" charset="0"/>
                          <a:cs typeface="Times New Roman" panose="02020603050405020304" pitchFamily="18" charset="0"/>
                        </a:rPr>
                        <a:t>Formatting tools-images and text</a:t>
                      </a:r>
                    </a:p>
                  </a:txBody>
                  <a:tcPr marL="68580" marR="68580" marT="0" marB="0">
                    <a:solidFill>
                      <a:schemeClr val="bg1">
                        <a:lumMod val="85000"/>
                      </a:schemeClr>
                    </a:solidFill>
                  </a:tcPr>
                </a:tc>
                <a:tc>
                  <a:txBody>
                    <a:bodyPr/>
                    <a:lstStyle/>
                    <a:p>
                      <a:r>
                        <a:rPr lang="en-GB" sz="1000" u="sng" dirty="0"/>
                        <a:t>The Journey </a:t>
                      </a:r>
                    </a:p>
                    <a:p>
                      <a:r>
                        <a:rPr lang="en-GB" sz="1000" u="none" dirty="0"/>
                        <a:t>• Numbers and formulae purposefully and independently. </a:t>
                      </a:r>
                    </a:p>
                    <a:p>
                      <a:r>
                        <a:rPr lang="en-GB" sz="1000" u="none" dirty="0"/>
                        <a:t>• Understand the advantages of spreadsheets over comparative manual methods. </a:t>
                      </a:r>
                    </a:p>
                    <a:p>
                      <a:r>
                        <a:rPr lang="en-GB" sz="1000" u="none" dirty="0"/>
                        <a:t>• Explore further functions. </a:t>
                      </a:r>
                    </a:p>
                    <a:p>
                      <a:r>
                        <a:rPr lang="en-GB" sz="1000" u="none" dirty="0"/>
                        <a:t>• Select data and create graphs with appropriate formatting. </a:t>
                      </a:r>
                    </a:p>
                    <a:p>
                      <a:r>
                        <a:rPr lang="en-GB" sz="1000" u="none" dirty="0"/>
                        <a:t>• Design their own spreadsheet for a specific purpose and present it appropriately. </a:t>
                      </a:r>
                    </a:p>
                    <a:p>
                      <a:endParaRPr lang="en-GB" sz="1000" u="sng" dirty="0"/>
                    </a:p>
                  </a:txBody>
                  <a:tcPr>
                    <a:solidFill>
                      <a:schemeClr val="bg1">
                        <a:lumMod val="85000"/>
                      </a:schemeClr>
                    </a:solidFill>
                  </a:tcPr>
                </a:tc>
                <a:extLst>
                  <a:ext uri="{0D108BD9-81ED-4DB2-BD59-A6C34878D82A}">
                    <a16:rowId xmlns:a16="http://schemas.microsoft.com/office/drawing/2014/main" val="2895203923"/>
                  </a:ext>
                </a:extLst>
              </a:tr>
              <a:tr h="1187979">
                <a:tc>
                  <a:txBody>
                    <a:bodyPr/>
                    <a:lstStyle/>
                    <a:p>
                      <a:pPr>
                        <a:lnSpc>
                          <a:spcPct val="107000"/>
                        </a:lnSpc>
                        <a:spcAft>
                          <a:spcPts val="0"/>
                        </a:spcAft>
                      </a:pPr>
                      <a:r>
                        <a:rPr lang="en-GB" sz="1000" dirty="0">
                          <a:effectLst/>
                          <a:latin typeface="+mn-lt"/>
                          <a:ea typeface="Calibri" panose="020F0502020204030204" pitchFamily="34" charset="0"/>
                          <a:cs typeface="Times New Roman" panose="02020603050405020304" pitchFamily="18" charset="0"/>
                        </a:rPr>
                        <a:t> </a:t>
                      </a:r>
                      <a:r>
                        <a:rPr lang="en-GB" sz="1000" u="sng" dirty="0">
                          <a:effectLst/>
                          <a:latin typeface="+mn-lt"/>
                          <a:ea typeface="Calibri" panose="020F0502020204030204" pitchFamily="34" charset="0"/>
                          <a:cs typeface="Times New Roman" panose="02020603050405020304" pitchFamily="18" charset="0"/>
                        </a:rPr>
                        <a:t>Key Vocabulary</a:t>
                      </a:r>
                    </a:p>
                    <a:p>
                      <a:pPr>
                        <a:lnSpc>
                          <a:spcPct val="107000"/>
                        </a:lnSpc>
                        <a:spcAft>
                          <a:spcPts val="0"/>
                        </a:spcAft>
                      </a:pPr>
                      <a:r>
                        <a:rPr lang="en-GB" sz="1000" u="sng" dirty="0">
                          <a:effectLst/>
                          <a:latin typeface="+mn-lt"/>
                          <a:ea typeface="Calibri" panose="020F0502020204030204" pitchFamily="34" charset="0"/>
                          <a:cs typeface="Times New Roman" panose="02020603050405020304" pitchFamily="18" charset="0"/>
                        </a:rPr>
                        <a:t>Formulae</a:t>
                      </a:r>
                    </a:p>
                    <a:p>
                      <a:pPr>
                        <a:lnSpc>
                          <a:spcPct val="107000"/>
                        </a:lnSpc>
                        <a:spcAft>
                          <a:spcPts val="0"/>
                        </a:spcAft>
                      </a:pPr>
                      <a:r>
                        <a:rPr lang="en-GB" sz="1000" dirty="0">
                          <a:effectLst/>
                          <a:latin typeface="+mn-lt"/>
                          <a:ea typeface="Calibri" panose="020F0502020204030204" pitchFamily="34" charset="0"/>
                          <a:cs typeface="Times New Roman" panose="02020603050405020304" pitchFamily="18" charset="0"/>
                        </a:rPr>
                        <a:t>Formatting</a:t>
                      </a:r>
                    </a:p>
                    <a:p>
                      <a:pPr>
                        <a:lnSpc>
                          <a:spcPct val="107000"/>
                        </a:lnSpc>
                        <a:spcAft>
                          <a:spcPts val="0"/>
                        </a:spcAft>
                      </a:pPr>
                      <a:r>
                        <a:rPr lang="en-GB" sz="1000" dirty="0">
                          <a:effectLst/>
                          <a:latin typeface="+mn-lt"/>
                          <a:ea typeface="Calibri" panose="020F0502020204030204" pitchFamily="34" charset="0"/>
                          <a:cs typeface="Times New Roman" panose="02020603050405020304" pitchFamily="18" charset="0"/>
                        </a:rPr>
                        <a:t>Spreadsheet</a:t>
                      </a:r>
                    </a:p>
                    <a:p>
                      <a:pPr>
                        <a:lnSpc>
                          <a:spcPct val="107000"/>
                        </a:lnSpc>
                        <a:spcAft>
                          <a:spcPts val="0"/>
                        </a:spcAft>
                      </a:pPr>
                      <a:r>
                        <a:rPr lang="en-GB" sz="1000" dirty="0">
                          <a:effectLst/>
                          <a:latin typeface="+mn-lt"/>
                          <a:ea typeface="Calibri" panose="020F0502020204030204" pitchFamily="34" charset="0"/>
                          <a:cs typeface="Times New Roman" panose="02020603050405020304" pitchFamily="18" charset="0"/>
                        </a:rPr>
                        <a:t>Edit</a:t>
                      </a:r>
                    </a:p>
                    <a:p>
                      <a:pPr>
                        <a:lnSpc>
                          <a:spcPct val="107000"/>
                        </a:lnSpc>
                        <a:spcAft>
                          <a:spcPts val="0"/>
                        </a:spcAft>
                      </a:pPr>
                      <a:r>
                        <a:rPr lang="en-GB" sz="1000" dirty="0">
                          <a:effectLst/>
                          <a:latin typeface="+mn-lt"/>
                          <a:ea typeface="Calibri" panose="020F0502020204030204" pitchFamily="34" charset="0"/>
                          <a:cs typeface="Times New Roman" panose="02020603050405020304" pitchFamily="18" charset="0"/>
                        </a:rPr>
                        <a:t>Data</a:t>
                      </a:r>
                    </a:p>
                    <a:p>
                      <a:pPr>
                        <a:lnSpc>
                          <a:spcPct val="107000"/>
                        </a:lnSpc>
                        <a:spcAft>
                          <a:spcPts val="0"/>
                        </a:spcAft>
                      </a:pPr>
                      <a:r>
                        <a:rPr lang="en-GB" sz="1000" dirty="0">
                          <a:effectLst/>
                          <a:latin typeface="+mn-lt"/>
                          <a:ea typeface="Calibri" panose="020F0502020204030204" pitchFamily="34" charset="0"/>
                          <a:cs typeface="Times New Roman" panose="02020603050405020304" pitchFamily="18" charset="0"/>
                        </a:rPr>
                        <a:t>results</a:t>
                      </a:r>
                    </a:p>
                  </a:txBody>
                  <a:tcPr marL="68580" marR="68580" marT="0" marB="0">
                    <a:solidFill>
                      <a:schemeClr val="bg1">
                        <a:lumMod val="85000"/>
                      </a:schemeClr>
                    </a:solidFill>
                  </a:tcPr>
                </a:tc>
                <a:tc>
                  <a:txBody>
                    <a:bodyPr/>
                    <a:lstStyle/>
                    <a:p>
                      <a:r>
                        <a:rPr lang="en-GB" sz="1000" u="sng" dirty="0"/>
                        <a:t>What I will know by the end of the unit</a:t>
                      </a:r>
                    </a:p>
                    <a:p>
                      <a:endParaRPr lang="en-GB" sz="1000" u="sng" dirty="0"/>
                    </a:p>
                    <a:p>
                      <a:r>
                        <a:rPr lang="en-GB" sz="1000" u="none" dirty="0"/>
                        <a:t>Be able to enter formulae into cells</a:t>
                      </a:r>
                    </a:p>
                    <a:p>
                      <a:r>
                        <a:rPr lang="en-GB" sz="1000" u="none" dirty="0"/>
                        <a:t>Edit data and discuss the effect on results. </a:t>
                      </a:r>
                    </a:p>
                    <a:p>
                      <a:endParaRPr lang="en-GB" sz="1000" u="sng" dirty="0"/>
                    </a:p>
                  </a:txBody>
                  <a:tcPr>
                    <a:solidFill>
                      <a:schemeClr val="bg1">
                        <a:lumMod val="85000"/>
                      </a:schemeClr>
                    </a:solidFill>
                  </a:tcPr>
                </a:tc>
                <a:extLst>
                  <a:ext uri="{0D108BD9-81ED-4DB2-BD59-A6C34878D82A}">
                    <a16:rowId xmlns:a16="http://schemas.microsoft.com/office/drawing/2014/main" val="1445801757"/>
                  </a:ext>
                </a:extLst>
              </a:tr>
            </a:tbl>
          </a:graphicData>
        </a:graphic>
      </p:graphicFrame>
      <p:pic>
        <p:nvPicPr>
          <p:cNvPr id="1026" name="Picture 2" descr="See the source image">
            <a:extLst>
              <a:ext uri="{FF2B5EF4-FFF2-40B4-BE49-F238E27FC236}">
                <a16:creationId xmlns:a16="http://schemas.microsoft.com/office/drawing/2014/main" id="{B369AF2E-6D8B-4AC4-98A1-1A2A6C1FC22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2475" y="1186158"/>
            <a:ext cx="1876293" cy="125086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ee the source image">
            <a:extLst>
              <a:ext uri="{FF2B5EF4-FFF2-40B4-BE49-F238E27FC236}">
                <a16:creationId xmlns:a16="http://schemas.microsoft.com/office/drawing/2014/main" id="{581D3183-5368-475C-8275-C1DF4DE2858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7305938" y="1401342"/>
            <a:ext cx="1556085" cy="122068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See the source image">
            <a:extLst>
              <a:ext uri="{FF2B5EF4-FFF2-40B4-BE49-F238E27FC236}">
                <a16:creationId xmlns:a16="http://schemas.microsoft.com/office/drawing/2014/main" id="{CB986CDF-D06D-426F-8997-DAA6281A167A}"/>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52408" y="5255579"/>
            <a:ext cx="1663144" cy="145963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See the source image">
            <a:extLst>
              <a:ext uri="{FF2B5EF4-FFF2-40B4-BE49-F238E27FC236}">
                <a16:creationId xmlns:a16="http://schemas.microsoft.com/office/drawing/2014/main" id="{4949F0D2-88F3-45EA-961C-F292DC5345DC}"/>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95474" y="5390131"/>
            <a:ext cx="1973294" cy="11905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9388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788614394"/>
              </p:ext>
            </p:extLst>
          </p:nvPr>
        </p:nvGraphicFramePr>
        <p:xfrm>
          <a:off x="1" y="3500783"/>
          <a:ext cx="3893115" cy="3322320"/>
        </p:xfrm>
        <a:graphic>
          <a:graphicData uri="http://schemas.openxmlformats.org/drawingml/2006/table">
            <a:tbl>
              <a:tblPr firstRow="1" bandRow="1">
                <a:tableStyleId>{21E4AEA4-8DFA-4A89-87EB-49C32662AFE0}</a:tableStyleId>
              </a:tblPr>
              <a:tblGrid>
                <a:gridCol w="1987689">
                  <a:extLst>
                    <a:ext uri="{9D8B030D-6E8A-4147-A177-3AD203B41FA5}">
                      <a16:colId xmlns:a16="http://schemas.microsoft.com/office/drawing/2014/main" val="1495017990"/>
                    </a:ext>
                  </a:extLst>
                </a:gridCol>
                <a:gridCol w="1905426">
                  <a:extLst>
                    <a:ext uri="{9D8B030D-6E8A-4147-A177-3AD203B41FA5}">
                      <a16:colId xmlns:a16="http://schemas.microsoft.com/office/drawing/2014/main" val="1992186232"/>
                    </a:ext>
                  </a:extLst>
                </a:gridCol>
              </a:tblGrid>
              <a:tr h="307737">
                <a:tc gridSpan="2">
                  <a:txBody>
                    <a:bodyPr/>
                    <a:lstStyle/>
                    <a:p>
                      <a:r>
                        <a:rPr lang="en-GB" sz="1600" dirty="0"/>
                        <a:t>Music</a:t>
                      </a:r>
                    </a:p>
                  </a:txBody>
                  <a:tcPr>
                    <a:solidFill>
                      <a:srgbClr val="1CE4DF"/>
                    </a:solidFill>
                  </a:tcPr>
                </a:tc>
                <a:tc hMerge="1">
                  <a:txBody>
                    <a:bodyPr/>
                    <a:lstStyle/>
                    <a:p>
                      <a:endParaRPr lang="en-GB"/>
                    </a:p>
                  </a:txBody>
                  <a:tcPr/>
                </a:tc>
                <a:extLst>
                  <a:ext uri="{0D108BD9-81ED-4DB2-BD59-A6C34878D82A}">
                    <a16:rowId xmlns:a16="http://schemas.microsoft.com/office/drawing/2014/main" val="2994901590"/>
                  </a:ext>
                </a:extLst>
              </a:tr>
              <a:tr h="2887102">
                <a:tc>
                  <a:txBody>
                    <a:bodyPr/>
                    <a:lstStyle/>
                    <a:p>
                      <a:r>
                        <a:rPr lang="en-GB" sz="1000" u="sng" dirty="0"/>
                        <a:t>What I should already know</a:t>
                      </a:r>
                    </a:p>
                    <a:p>
                      <a:pPr>
                        <a:lnSpc>
                          <a:spcPct val="107000"/>
                        </a:lnSpc>
                        <a:spcAft>
                          <a:spcPts val="800"/>
                        </a:spcAft>
                      </a:pPr>
                      <a:r>
                        <a:rPr lang="en-US" sz="1000" dirty="0">
                          <a:effectLst/>
                          <a:latin typeface="Calibri" panose="020F0502020204030204" pitchFamily="34" charset="0"/>
                          <a:ea typeface="Calibri" panose="020F0502020204030204" pitchFamily="34" charset="0"/>
                          <a:cs typeface="Calibri" panose="020F0502020204030204" pitchFamily="34" charset="0"/>
                        </a:rPr>
                        <a:t>Played and performed in solo and ensemble contexts, using their voices and playing musical instruments with increasing accuracy, fluency, control and expression</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000" dirty="0">
                          <a:effectLst/>
                          <a:latin typeface="Calibri" panose="020F0502020204030204" pitchFamily="34" charset="0"/>
                          <a:ea typeface="Calibri" panose="020F0502020204030204" pitchFamily="34" charset="0"/>
                          <a:cs typeface="Calibri" panose="020F0502020204030204" pitchFamily="34" charset="0"/>
                        </a:rPr>
                        <a:t>They have started to use and      understand a stave and other musical notations.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rgbClr val="CCFCF1"/>
                    </a:solidFill>
                  </a:tcPr>
                </a:tc>
                <a:tc>
                  <a:txBody>
                    <a:bodyPr/>
                    <a:lstStyle/>
                    <a:p>
                      <a:r>
                        <a:rPr lang="en-GB" sz="1000" u="sng" dirty="0"/>
                        <a:t>The Journey</a:t>
                      </a:r>
                    </a:p>
                    <a:p>
                      <a:r>
                        <a:rPr lang="en-GB" sz="1000" u="none" dirty="0"/>
                        <a:t>To play a range of percussion instruments and keyboards.  Record their compositions on a stave.</a:t>
                      </a:r>
                    </a:p>
                    <a:p>
                      <a:r>
                        <a:rPr lang="en-GB" sz="1000" u="none" dirty="0"/>
                        <a:t>To listen to and respond to music by Elgar – </a:t>
                      </a:r>
                      <a:r>
                        <a:rPr lang="en-GB" sz="1000" u="none" dirty="0" err="1"/>
                        <a:t>Nimrod</a:t>
                      </a:r>
                      <a:r>
                        <a:rPr lang="en-GB" sz="1000" u="none" dirty="0"/>
                        <a:t>.</a:t>
                      </a:r>
                    </a:p>
                    <a:p>
                      <a:r>
                        <a:rPr lang="en-GB" sz="1000" u="none" dirty="0"/>
                        <a:t>Learn and perform some WWII songs</a:t>
                      </a:r>
                    </a:p>
                    <a:p>
                      <a:r>
                        <a:rPr lang="en-GB" sz="1000" u="sng" dirty="0"/>
                        <a:t>What I will know by the end of the unit</a:t>
                      </a:r>
                    </a:p>
                    <a:p>
                      <a:r>
                        <a:rPr lang="en-GB" sz="1000" u="none" dirty="0"/>
                        <a:t>Sing/learn songs and improvise and learn notes on a keyboard</a:t>
                      </a:r>
                    </a:p>
                    <a:p>
                      <a:r>
                        <a:rPr lang="en-GB" sz="1000" u="sng" dirty="0"/>
                        <a:t>Key Vocabulary</a:t>
                      </a:r>
                    </a:p>
                    <a:p>
                      <a:r>
                        <a:rPr lang="en-GB" sz="1000" u="none" dirty="0"/>
                        <a:t>Improvise</a:t>
                      </a:r>
                    </a:p>
                    <a:p>
                      <a:r>
                        <a:rPr lang="en-GB" sz="1000" u="none" dirty="0"/>
                        <a:t>Keyboard</a:t>
                      </a:r>
                    </a:p>
                    <a:p>
                      <a:r>
                        <a:rPr lang="en-GB" sz="1000" u="none" dirty="0"/>
                        <a:t>Percussion</a:t>
                      </a:r>
                    </a:p>
                    <a:p>
                      <a:r>
                        <a:rPr lang="en-GB" sz="1000" u="none" dirty="0"/>
                        <a:t>Blues/scale</a:t>
                      </a:r>
                    </a:p>
                    <a:p>
                      <a:endParaRPr lang="en-GB" sz="1000" u="none" dirty="0"/>
                    </a:p>
                  </a:txBody>
                  <a:tcPr>
                    <a:solidFill>
                      <a:srgbClr val="CCFCF1"/>
                    </a:solidFill>
                  </a:tcPr>
                </a:tc>
                <a:extLst>
                  <a:ext uri="{0D108BD9-81ED-4DB2-BD59-A6C34878D82A}">
                    <a16:rowId xmlns:a16="http://schemas.microsoft.com/office/drawing/2014/main" val="4175067309"/>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231102468"/>
              </p:ext>
            </p:extLst>
          </p:nvPr>
        </p:nvGraphicFramePr>
        <p:xfrm>
          <a:off x="47544" y="-2707"/>
          <a:ext cx="3845572" cy="3078732"/>
        </p:xfrm>
        <a:graphic>
          <a:graphicData uri="http://schemas.openxmlformats.org/drawingml/2006/table">
            <a:tbl>
              <a:tblPr firstRow="1" bandRow="1">
                <a:tableStyleId>{00A15C55-8517-42AA-B614-E9B94910E393}</a:tableStyleId>
              </a:tblPr>
              <a:tblGrid>
                <a:gridCol w="1834293">
                  <a:extLst>
                    <a:ext uri="{9D8B030D-6E8A-4147-A177-3AD203B41FA5}">
                      <a16:colId xmlns:a16="http://schemas.microsoft.com/office/drawing/2014/main" val="855750989"/>
                    </a:ext>
                  </a:extLst>
                </a:gridCol>
                <a:gridCol w="2011279">
                  <a:extLst>
                    <a:ext uri="{9D8B030D-6E8A-4147-A177-3AD203B41FA5}">
                      <a16:colId xmlns:a16="http://schemas.microsoft.com/office/drawing/2014/main" val="3819702568"/>
                    </a:ext>
                  </a:extLst>
                </a:gridCol>
              </a:tblGrid>
              <a:tr h="322303">
                <a:tc gridSpan="2">
                  <a:txBody>
                    <a:bodyPr/>
                    <a:lstStyle/>
                    <a:p>
                      <a:r>
                        <a:rPr lang="en-GB" sz="1600" dirty="0"/>
                        <a:t>PSHE</a:t>
                      </a:r>
                    </a:p>
                  </a:txBody>
                  <a:tcPr/>
                </a:tc>
                <a:tc hMerge="1">
                  <a:txBody>
                    <a:bodyPr/>
                    <a:lstStyle/>
                    <a:p>
                      <a:endParaRPr lang="en-GB"/>
                    </a:p>
                  </a:txBody>
                  <a:tcPr/>
                </a:tc>
                <a:extLst>
                  <a:ext uri="{0D108BD9-81ED-4DB2-BD59-A6C34878D82A}">
                    <a16:rowId xmlns:a16="http://schemas.microsoft.com/office/drawing/2014/main" val="2164382239"/>
                  </a:ext>
                </a:extLst>
              </a:tr>
              <a:tr h="1290814">
                <a:tc>
                  <a:txBody>
                    <a:bodyPr/>
                    <a:lstStyle/>
                    <a:p>
                      <a:r>
                        <a:rPr lang="en-GB" sz="1000" u="sng" dirty="0"/>
                        <a:t>What I should already know</a:t>
                      </a:r>
                    </a:p>
                    <a:p>
                      <a:endParaRPr lang="en-GB" sz="1000" u="sng" dirty="0"/>
                    </a:p>
                    <a:p>
                      <a:r>
                        <a:rPr lang="en-GB" sz="1000" u="none" dirty="0"/>
                        <a:t>This is the first unit the children will have covered about ‘Rights’ as part of our Rights Respecting School approach.</a:t>
                      </a:r>
                    </a:p>
                  </a:txBody>
                  <a:tcPr/>
                </a:tc>
                <a:tc>
                  <a:txBody>
                    <a:bodyPr/>
                    <a:lstStyle/>
                    <a:p>
                      <a:r>
                        <a:rPr lang="en-GB" sz="1000" u="sng" dirty="0"/>
                        <a:t>The Journey</a:t>
                      </a:r>
                    </a:p>
                    <a:p>
                      <a:r>
                        <a:rPr lang="en-GB" sz="1000" u="none" dirty="0"/>
                        <a:t>To explore basic human rights and the rights of children.  To discuss and debate the ideas of rights.  </a:t>
                      </a:r>
                    </a:p>
                    <a:p>
                      <a:r>
                        <a:rPr lang="en-GB" sz="1000" u="none" dirty="0"/>
                        <a:t>To understand that not everybody’s rights are met.</a:t>
                      </a:r>
                    </a:p>
                  </a:txBody>
                  <a:tcPr/>
                </a:tc>
                <a:extLst>
                  <a:ext uri="{0D108BD9-81ED-4DB2-BD59-A6C34878D82A}">
                    <a16:rowId xmlns:a16="http://schemas.microsoft.com/office/drawing/2014/main" val="4026175623"/>
                  </a:ext>
                </a:extLst>
              </a:tr>
              <a:tr h="1452638">
                <a:tc>
                  <a:txBody>
                    <a:bodyPr/>
                    <a:lstStyle/>
                    <a:p>
                      <a:r>
                        <a:rPr lang="en-GB" sz="1000" u="sng" dirty="0"/>
                        <a:t>Key Vocabulary</a:t>
                      </a:r>
                    </a:p>
                    <a:p>
                      <a:r>
                        <a:rPr lang="en-GB" sz="1000" u="none" dirty="0"/>
                        <a:t>Human Rights</a:t>
                      </a:r>
                    </a:p>
                    <a:p>
                      <a:r>
                        <a:rPr lang="en-GB" sz="1000" u="none" dirty="0"/>
                        <a:t>Declaration</a:t>
                      </a:r>
                    </a:p>
                    <a:p>
                      <a:r>
                        <a:rPr lang="en-GB" sz="1000" u="none" dirty="0"/>
                        <a:t>Entitled</a:t>
                      </a:r>
                    </a:p>
                    <a:p>
                      <a:r>
                        <a:rPr lang="en-GB" sz="1000" u="none" dirty="0"/>
                        <a:t>Universal</a:t>
                      </a:r>
                    </a:p>
                    <a:p>
                      <a:r>
                        <a:rPr lang="en-GB" sz="1000" u="none" dirty="0"/>
                        <a:t>Responsibility</a:t>
                      </a:r>
                    </a:p>
                    <a:p>
                      <a:r>
                        <a:rPr lang="en-GB" sz="1000" u="none" dirty="0"/>
                        <a:t>Consequences</a:t>
                      </a:r>
                    </a:p>
                    <a:p>
                      <a:r>
                        <a:rPr lang="en-GB" sz="1000" u="none" dirty="0"/>
                        <a:t>Rights respecting</a:t>
                      </a:r>
                    </a:p>
                  </a:txBody>
                  <a:tcPr/>
                </a:tc>
                <a:tc>
                  <a:txBody>
                    <a:bodyPr/>
                    <a:lstStyle/>
                    <a:p>
                      <a:r>
                        <a:rPr lang="en-GB" sz="1000" u="sng" dirty="0"/>
                        <a:t>What I will know by the end of the unit</a:t>
                      </a:r>
                    </a:p>
                    <a:p>
                      <a:r>
                        <a:rPr lang="en-GB" sz="1000" dirty="0"/>
                        <a:t>I will be able to explain that there are basic human rights that all people share and that these can’t be taken away.</a:t>
                      </a:r>
                    </a:p>
                    <a:p>
                      <a:r>
                        <a:rPr lang="en-GB" sz="1000" dirty="0"/>
                        <a:t>I will understand that children have their own rights</a:t>
                      </a:r>
                      <a:endParaRPr lang="en-GB" sz="1000" u="sng" dirty="0"/>
                    </a:p>
                  </a:txBody>
                  <a:tcPr/>
                </a:tc>
                <a:extLst>
                  <a:ext uri="{0D108BD9-81ED-4DB2-BD59-A6C34878D82A}">
                    <a16:rowId xmlns:a16="http://schemas.microsoft.com/office/drawing/2014/main" val="3395270011"/>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198807365"/>
              </p:ext>
            </p:extLst>
          </p:nvPr>
        </p:nvGraphicFramePr>
        <p:xfrm>
          <a:off x="3935307" y="3500782"/>
          <a:ext cx="4015669" cy="3315260"/>
        </p:xfrm>
        <a:graphic>
          <a:graphicData uri="http://schemas.openxmlformats.org/drawingml/2006/table">
            <a:tbl>
              <a:tblPr firstRow="1" bandRow="1">
                <a:tableStyleId>{F5AB1C69-6EDB-4FF4-983F-18BD219EF322}</a:tableStyleId>
              </a:tblPr>
              <a:tblGrid>
                <a:gridCol w="2083753">
                  <a:extLst>
                    <a:ext uri="{9D8B030D-6E8A-4147-A177-3AD203B41FA5}">
                      <a16:colId xmlns:a16="http://schemas.microsoft.com/office/drawing/2014/main" val="1195867810"/>
                    </a:ext>
                  </a:extLst>
                </a:gridCol>
                <a:gridCol w="1931916">
                  <a:extLst>
                    <a:ext uri="{9D8B030D-6E8A-4147-A177-3AD203B41FA5}">
                      <a16:colId xmlns:a16="http://schemas.microsoft.com/office/drawing/2014/main" val="2453771901"/>
                    </a:ext>
                  </a:extLst>
                </a:gridCol>
              </a:tblGrid>
              <a:tr h="352854">
                <a:tc gridSpan="2">
                  <a:txBody>
                    <a:bodyPr/>
                    <a:lstStyle/>
                    <a:p>
                      <a:r>
                        <a:rPr lang="en-GB" sz="1600" dirty="0"/>
                        <a:t>Design Technology</a:t>
                      </a:r>
                    </a:p>
                  </a:txBody>
                  <a:tcPr/>
                </a:tc>
                <a:tc hMerge="1">
                  <a:txBody>
                    <a:bodyPr/>
                    <a:lstStyle/>
                    <a:p>
                      <a:endParaRPr lang="en-GB"/>
                    </a:p>
                  </a:txBody>
                  <a:tcPr/>
                </a:tc>
                <a:extLst>
                  <a:ext uri="{0D108BD9-81ED-4DB2-BD59-A6C34878D82A}">
                    <a16:rowId xmlns:a16="http://schemas.microsoft.com/office/drawing/2014/main" val="1777106793"/>
                  </a:ext>
                </a:extLst>
              </a:tr>
              <a:tr h="1379336">
                <a:tc>
                  <a:txBody>
                    <a:bodyPr/>
                    <a:lstStyle/>
                    <a:p>
                      <a:r>
                        <a:rPr lang="en-GB" sz="1000" u="sng" dirty="0"/>
                        <a:t>What I should already know</a:t>
                      </a:r>
                    </a:p>
                    <a:p>
                      <a:r>
                        <a:rPr lang="en-GB" sz="1000" u="none" dirty="0"/>
                        <a:t>How to join and strengthen different materials.</a:t>
                      </a:r>
                    </a:p>
                    <a:p>
                      <a:r>
                        <a:rPr lang="en-GB" sz="1000" u="none" dirty="0"/>
                        <a:t>How to evaluate products.</a:t>
                      </a:r>
                    </a:p>
                    <a:p>
                      <a:r>
                        <a:rPr lang="en-GB" sz="1000" u="none" dirty="0"/>
                        <a:t>The design and make procedure.</a:t>
                      </a:r>
                    </a:p>
                  </a:txBody>
                  <a:tcPr/>
                </a:tc>
                <a:tc>
                  <a:txBody>
                    <a:bodyPr/>
                    <a:lstStyle/>
                    <a:p>
                      <a:r>
                        <a:rPr lang="en-GB" sz="1000" u="sng" dirty="0"/>
                        <a:t>The Journey</a:t>
                      </a:r>
                    </a:p>
                    <a:p>
                      <a:r>
                        <a:rPr lang="en-GB" sz="1000" u="none" dirty="0"/>
                        <a:t>From our History topic we will investigate Anderson Shelters, looking at designs, materials and durability.  We will design and then make an Anderson Shelter using junk modelling.</a:t>
                      </a:r>
                    </a:p>
                    <a:p>
                      <a:endParaRPr lang="en-GB" sz="1000" u="none" dirty="0"/>
                    </a:p>
                  </a:txBody>
                  <a:tcPr/>
                </a:tc>
                <a:extLst>
                  <a:ext uri="{0D108BD9-81ED-4DB2-BD59-A6C34878D82A}">
                    <a16:rowId xmlns:a16="http://schemas.microsoft.com/office/drawing/2014/main" val="1549424996"/>
                  </a:ext>
                </a:extLst>
              </a:tr>
              <a:tr h="1583070">
                <a:tc>
                  <a:txBody>
                    <a:bodyPr/>
                    <a:lstStyle/>
                    <a:p>
                      <a:r>
                        <a:rPr lang="en-GB" sz="1000" u="sng" dirty="0"/>
                        <a:t>Key Vocabulary</a:t>
                      </a:r>
                    </a:p>
                    <a:p>
                      <a:r>
                        <a:rPr lang="en-GB" sz="1000" u="none" dirty="0"/>
                        <a:t>Artefacts</a:t>
                      </a:r>
                    </a:p>
                    <a:p>
                      <a:r>
                        <a:rPr lang="en-GB" sz="1000" u="none" dirty="0"/>
                        <a:t>Modelling</a:t>
                      </a:r>
                    </a:p>
                    <a:p>
                      <a:r>
                        <a:rPr lang="en-GB" sz="1000" u="none" dirty="0"/>
                        <a:t>Anderson</a:t>
                      </a:r>
                    </a:p>
                    <a:p>
                      <a:r>
                        <a:rPr lang="en-GB" sz="1000" u="none" dirty="0"/>
                        <a:t>Evaluate</a:t>
                      </a:r>
                    </a:p>
                    <a:p>
                      <a:r>
                        <a:rPr lang="en-GB" sz="1000" u="none" dirty="0"/>
                        <a:t>Design</a:t>
                      </a:r>
                    </a:p>
                    <a:p>
                      <a:endParaRPr lang="en-GB" sz="1000" u="none" dirty="0"/>
                    </a:p>
                  </a:txBody>
                  <a:tcPr/>
                </a:tc>
                <a:tc>
                  <a:txBody>
                    <a:bodyPr/>
                    <a:lstStyle/>
                    <a:p>
                      <a:r>
                        <a:rPr lang="en-GB" sz="1000" u="sng" dirty="0"/>
                        <a:t>What I will know by the end of the unit</a:t>
                      </a:r>
                    </a:p>
                    <a:p>
                      <a:r>
                        <a:rPr lang="en-GB" sz="1000" u="none" dirty="0"/>
                        <a:t>How to make and adapt from junk modelling-evaluate and discuss with peers how to make better and take on ideas from others.</a:t>
                      </a:r>
                    </a:p>
                  </a:txBody>
                  <a:tcPr/>
                </a:tc>
                <a:extLst>
                  <a:ext uri="{0D108BD9-81ED-4DB2-BD59-A6C34878D82A}">
                    <a16:rowId xmlns:a16="http://schemas.microsoft.com/office/drawing/2014/main" val="2423214281"/>
                  </a:ext>
                </a:extLst>
              </a:tr>
            </a:tbl>
          </a:graphicData>
        </a:graphic>
      </p:graphicFrame>
      <p:graphicFrame>
        <p:nvGraphicFramePr>
          <p:cNvPr id="12" name="Table 11">
            <a:extLst>
              <a:ext uri="{FF2B5EF4-FFF2-40B4-BE49-F238E27FC236}">
                <a16:creationId xmlns:a16="http://schemas.microsoft.com/office/drawing/2014/main" id="{1A7D5D24-9056-42B2-AC49-0C381487D977}"/>
              </a:ext>
            </a:extLst>
          </p:cNvPr>
          <p:cNvGraphicFramePr>
            <a:graphicFrameLocks noGrp="1"/>
          </p:cNvGraphicFramePr>
          <p:nvPr>
            <p:extLst>
              <p:ext uri="{D42A27DB-BD31-4B8C-83A1-F6EECF244321}">
                <p14:modId xmlns:p14="http://schemas.microsoft.com/office/powerpoint/2010/main" val="2296275896"/>
              </p:ext>
            </p:extLst>
          </p:nvPr>
        </p:nvGraphicFramePr>
        <p:xfrm>
          <a:off x="3935307" y="6210"/>
          <a:ext cx="4035416" cy="3172460"/>
        </p:xfrm>
        <a:graphic>
          <a:graphicData uri="http://schemas.openxmlformats.org/drawingml/2006/table">
            <a:tbl>
              <a:tblPr firstRow="1" bandRow="1">
                <a:tableStyleId>{00A15C55-8517-42AA-B614-E9B94910E393}</a:tableStyleId>
              </a:tblPr>
              <a:tblGrid>
                <a:gridCol w="1865129">
                  <a:extLst>
                    <a:ext uri="{9D8B030D-6E8A-4147-A177-3AD203B41FA5}">
                      <a16:colId xmlns:a16="http://schemas.microsoft.com/office/drawing/2014/main" val="855750989"/>
                    </a:ext>
                  </a:extLst>
                </a:gridCol>
                <a:gridCol w="2170287">
                  <a:extLst>
                    <a:ext uri="{9D8B030D-6E8A-4147-A177-3AD203B41FA5}">
                      <a16:colId xmlns:a16="http://schemas.microsoft.com/office/drawing/2014/main" val="403854330"/>
                    </a:ext>
                  </a:extLst>
                </a:gridCol>
              </a:tblGrid>
              <a:tr h="293949">
                <a:tc gridSpan="2">
                  <a:txBody>
                    <a:bodyPr/>
                    <a:lstStyle/>
                    <a:p>
                      <a:r>
                        <a:rPr lang="en-GB" sz="1600" dirty="0"/>
                        <a:t>RE</a:t>
                      </a:r>
                    </a:p>
                  </a:txBody>
                  <a:tcPr>
                    <a:solidFill>
                      <a:srgbClr val="E85318"/>
                    </a:solidFill>
                  </a:tcPr>
                </a:tc>
                <a:tc hMerge="1">
                  <a:txBody>
                    <a:bodyPr/>
                    <a:lstStyle/>
                    <a:p>
                      <a:endParaRPr lang="en-GB"/>
                    </a:p>
                  </a:txBody>
                  <a:tcPr/>
                </a:tc>
                <a:extLst>
                  <a:ext uri="{0D108BD9-81ED-4DB2-BD59-A6C34878D82A}">
                    <a16:rowId xmlns:a16="http://schemas.microsoft.com/office/drawing/2014/main" val="2164382239"/>
                  </a:ext>
                </a:extLst>
              </a:tr>
              <a:tr h="1175795">
                <a:tc>
                  <a:txBody>
                    <a:bodyPr/>
                    <a:lstStyle/>
                    <a:p>
                      <a:r>
                        <a:rPr lang="en-GB" sz="1000" u="sng" dirty="0"/>
                        <a:t>What I should already know</a:t>
                      </a:r>
                    </a:p>
                    <a:p>
                      <a:r>
                        <a:rPr lang="en-US" sz="1000" dirty="0">
                          <a:effectLst/>
                          <a:latin typeface="Calibri" panose="020F0502020204030204" pitchFamily="34" charset="0"/>
                          <a:ea typeface="Calibri" panose="020F0502020204030204" pitchFamily="34" charset="0"/>
                        </a:rPr>
                        <a:t>Why are festivals important to religious communities.</a:t>
                      </a:r>
                    </a:p>
                    <a:p>
                      <a:r>
                        <a:rPr lang="en-US" sz="1000" u="none" dirty="0">
                          <a:effectLst/>
                          <a:latin typeface="Calibri" panose="020F0502020204030204" pitchFamily="34" charset="0"/>
                        </a:rPr>
                        <a:t>Knowledge and understanding in our diverse community.</a:t>
                      </a:r>
                      <a:endParaRPr lang="en-GB" sz="1000" u="none" dirty="0"/>
                    </a:p>
                  </a:txBody>
                  <a:tcPr>
                    <a:solidFill>
                      <a:srgbClr val="FF9966">
                        <a:alpha val="63922"/>
                      </a:srgbClr>
                    </a:solidFill>
                  </a:tcPr>
                </a:tc>
                <a:tc>
                  <a:txBody>
                    <a:bodyPr/>
                    <a:lstStyle/>
                    <a:p>
                      <a:r>
                        <a:rPr lang="en-GB" sz="1000" u="sng" dirty="0"/>
                        <a:t>The Journey</a:t>
                      </a:r>
                    </a:p>
                    <a:p>
                      <a:r>
                        <a:rPr lang="en-GB" sz="900" dirty="0">
                          <a:effectLst/>
                          <a:latin typeface="Calibri" panose="020F0502020204030204" pitchFamily="34" charset="0"/>
                          <a:ea typeface="Calibri" panose="020F0502020204030204" pitchFamily="34" charset="0"/>
                          <a:cs typeface="Times New Roman" panose="02020603050405020304" pitchFamily="18" charset="0"/>
                        </a:rPr>
                        <a:t>To generating big questions.  Thinking about when they were younger and asked all sorts of questions that are difficult to answer e.g. Where does the sea end? Can they remember some they used to ask? Discuss how these questions can be difficult to answer because sometimes explanations are very complicated </a:t>
                      </a:r>
                      <a:endParaRPr lang="en-GB" sz="900" u="none" dirty="0"/>
                    </a:p>
                  </a:txBody>
                  <a:tcPr>
                    <a:solidFill>
                      <a:srgbClr val="FF9966">
                        <a:alpha val="63922"/>
                      </a:srgbClr>
                    </a:solidFill>
                  </a:tcPr>
                </a:tc>
                <a:extLst>
                  <a:ext uri="{0D108BD9-81ED-4DB2-BD59-A6C34878D82A}">
                    <a16:rowId xmlns:a16="http://schemas.microsoft.com/office/drawing/2014/main" val="4026175623"/>
                  </a:ext>
                </a:extLst>
              </a:tr>
              <a:tr h="1311635">
                <a:tc>
                  <a:txBody>
                    <a:bodyPr/>
                    <a:lstStyle/>
                    <a:p>
                      <a:r>
                        <a:rPr lang="en-GB" sz="1000" u="sng" dirty="0"/>
                        <a:t>Key Vocabulary</a:t>
                      </a:r>
                    </a:p>
                    <a:p>
                      <a:r>
                        <a:rPr lang="en-GB" sz="800" u="sng" dirty="0"/>
                        <a:t>Life</a:t>
                      </a:r>
                    </a:p>
                    <a:p>
                      <a:r>
                        <a:rPr lang="en-GB" sz="1000" u="none" dirty="0"/>
                        <a:t>Death </a:t>
                      </a:r>
                    </a:p>
                    <a:p>
                      <a:r>
                        <a:rPr lang="en-GB" sz="1000" u="none" dirty="0"/>
                        <a:t>Spiritual</a:t>
                      </a:r>
                    </a:p>
                    <a:p>
                      <a:r>
                        <a:rPr lang="en-GB" sz="1000" u="none" dirty="0"/>
                        <a:t>Belief</a:t>
                      </a:r>
                    </a:p>
                    <a:p>
                      <a:r>
                        <a:rPr lang="en-GB" sz="1000" u="none" dirty="0"/>
                        <a:t>Diverse</a:t>
                      </a:r>
                    </a:p>
                    <a:p>
                      <a:r>
                        <a:rPr lang="en-GB" sz="1000" u="none" dirty="0"/>
                        <a:t>Ultimate</a:t>
                      </a:r>
                    </a:p>
                    <a:p>
                      <a:r>
                        <a:rPr lang="en-GB" sz="1000" u="none" dirty="0"/>
                        <a:t>suffering</a:t>
                      </a:r>
                    </a:p>
                  </a:txBody>
                  <a:tcPr>
                    <a:solidFill>
                      <a:srgbClr val="FF9966">
                        <a:alpha val="63922"/>
                      </a:srgbClr>
                    </a:solidFill>
                  </a:tcPr>
                </a:tc>
                <a:tc>
                  <a:txBody>
                    <a:bodyPr/>
                    <a:lstStyle/>
                    <a:p>
                      <a:r>
                        <a:rPr lang="en-GB" sz="1000" u="sng" dirty="0"/>
                        <a:t>What I will know by the end of the unit</a:t>
                      </a:r>
                    </a:p>
                    <a:p>
                      <a:pPr>
                        <a:lnSpc>
                          <a:spcPct val="107000"/>
                        </a:lnSpc>
                        <a:spcAft>
                          <a:spcPts val="800"/>
                        </a:spcAft>
                      </a:pPr>
                      <a:r>
                        <a:rPr lang="en-GB" sz="1000" dirty="0">
                          <a:effectLst/>
                          <a:latin typeface="Calibri" panose="020F0502020204030204" pitchFamily="34" charset="0"/>
                          <a:ea typeface="Calibri" panose="020F0502020204030204" pitchFamily="34" charset="0"/>
                          <a:cs typeface="Times New Roman" panose="02020603050405020304" pitchFamily="18" charset="0"/>
                        </a:rPr>
                        <a:t>I will be able to look for similarities and differences between my own views about life after death and the beliefs of Hindus, Christians, Muslims or non-religious people</a:t>
                      </a:r>
                    </a:p>
                    <a:p>
                      <a:pPr>
                        <a:spcAft>
                          <a:spcPts val="0"/>
                        </a:spcAft>
                      </a:pPr>
                      <a:r>
                        <a:rPr lang="en-GB" sz="400" dirty="0">
                          <a:solidFill>
                            <a:srgbClr val="000000"/>
                          </a:solidFill>
                          <a:effectLst/>
                          <a:latin typeface="Comic Sans MS" panose="030F0702030302020204" pitchFamily="66" charset="0"/>
                          <a:ea typeface="Calibri" panose="020F0502020204030204" pitchFamily="34" charset="0"/>
                          <a:cs typeface="Comic Sans MS" panose="030F0702030302020204" pitchFamily="66" charset="0"/>
                        </a:rPr>
                        <a:t> </a:t>
                      </a:r>
                      <a:endParaRPr lang="en-GB" sz="900" dirty="0">
                        <a:solidFill>
                          <a:srgbClr val="000000"/>
                        </a:solidFill>
                        <a:effectLst/>
                        <a:latin typeface="Comic Sans MS" panose="030F0702030302020204" pitchFamily="66" charset="0"/>
                        <a:ea typeface="Calibri" panose="020F0502020204030204" pitchFamily="34" charset="0"/>
                        <a:cs typeface="Comic Sans MS" panose="030F0702030302020204" pitchFamily="66" charset="0"/>
                      </a:endParaRPr>
                    </a:p>
                    <a:p>
                      <a:endParaRPr lang="en-GB" sz="800" u="sng" dirty="0"/>
                    </a:p>
                  </a:txBody>
                  <a:tcPr>
                    <a:solidFill>
                      <a:srgbClr val="FF9966">
                        <a:alpha val="63922"/>
                      </a:srgbClr>
                    </a:solidFill>
                  </a:tcPr>
                </a:tc>
                <a:extLst>
                  <a:ext uri="{0D108BD9-81ED-4DB2-BD59-A6C34878D82A}">
                    <a16:rowId xmlns:a16="http://schemas.microsoft.com/office/drawing/2014/main" val="3395270011"/>
                  </a:ext>
                </a:extLst>
              </a:tr>
            </a:tbl>
          </a:graphicData>
        </a:graphic>
      </p:graphicFrame>
      <p:graphicFrame>
        <p:nvGraphicFramePr>
          <p:cNvPr id="16" name="Table 15">
            <a:extLst>
              <a:ext uri="{FF2B5EF4-FFF2-40B4-BE49-F238E27FC236}">
                <a16:creationId xmlns:a16="http://schemas.microsoft.com/office/drawing/2014/main" id="{99BDB7FC-2C81-401F-840A-D5FA77DED5ED}"/>
              </a:ext>
            </a:extLst>
          </p:cNvPr>
          <p:cNvGraphicFramePr>
            <a:graphicFrameLocks noGrp="1"/>
          </p:cNvGraphicFramePr>
          <p:nvPr>
            <p:extLst>
              <p:ext uri="{D42A27DB-BD31-4B8C-83A1-F6EECF244321}">
                <p14:modId xmlns:p14="http://schemas.microsoft.com/office/powerpoint/2010/main" val="3929576390"/>
              </p:ext>
            </p:extLst>
          </p:nvPr>
        </p:nvGraphicFramePr>
        <p:xfrm>
          <a:off x="7993167" y="5203453"/>
          <a:ext cx="4193480" cy="1661160"/>
        </p:xfrm>
        <a:graphic>
          <a:graphicData uri="http://schemas.openxmlformats.org/drawingml/2006/table">
            <a:tbl>
              <a:tblPr firstRow="1" bandRow="1">
                <a:tableStyleId>{21E4AEA4-8DFA-4A89-87EB-49C32662AFE0}</a:tableStyleId>
              </a:tblPr>
              <a:tblGrid>
                <a:gridCol w="4193480">
                  <a:extLst>
                    <a:ext uri="{9D8B030D-6E8A-4147-A177-3AD203B41FA5}">
                      <a16:colId xmlns:a16="http://schemas.microsoft.com/office/drawing/2014/main" val="1495017990"/>
                    </a:ext>
                  </a:extLst>
                </a:gridCol>
              </a:tblGrid>
              <a:tr h="282947">
                <a:tc>
                  <a:txBody>
                    <a:bodyPr/>
                    <a:lstStyle/>
                    <a:p>
                      <a:r>
                        <a:rPr lang="en-GB" sz="1600" dirty="0"/>
                        <a:t>MFL</a:t>
                      </a:r>
                    </a:p>
                  </a:txBody>
                  <a:tcPr>
                    <a:solidFill>
                      <a:srgbClr val="36E860"/>
                    </a:solidFill>
                  </a:tcPr>
                </a:tc>
                <a:extLst>
                  <a:ext uri="{0D108BD9-81ED-4DB2-BD59-A6C34878D82A}">
                    <a16:rowId xmlns:a16="http://schemas.microsoft.com/office/drawing/2014/main" val="2994901590"/>
                  </a:ext>
                </a:extLst>
              </a:tr>
              <a:tr h="1289133">
                <a:tc>
                  <a:txBody>
                    <a:bodyPr/>
                    <a:lstStyle/>
                    <a:p>
                      <a:r>
                        <a:rPr lang="en-GB" sz="900" baseline="0" dirty="0"/>
                        <a:t>Key Phrases – family words, animal names, home words, </a:t>
                      </a:r>
                    </a:p>
                    <a:p>
                      <a:r>
                        <a:rPr lang="en-GB" sz="900" baseline="0" dirty="0"/>
                        <a:t>household objects</a:t>
                      </a:r>
                    </a:p>
                    <a:p>
                      <a:r>
                        <a:rPr lang="en-GB" sz="900" dirty="0"/>
                        <a:t>mon/ma/</a:t>
                      </a:r>
                      <a:r>
                        <a:rPr lang="en-GB" sz="900" dirty="0" err="1"/>
                        <a:t>mes</a:t>
                      </a:r>
                      <a:r>
                        <a:rPr lang="en-GB" sz="900" dirty="0"/>
                        <a:t> [my] </a:t>
                      </a:r>
                    </a:p>
                    <a:p>
                      <a:r>
                        <a:rPr lang="en-GB" sz="900" dirty="0"/>
                        <a:t>son/</a:t>
                      </a:r>
                      <a:r>
                        <a:rPr lang="en-GB" sz="900" dirty="0" err="1"/>
                        <a:t>sa</a:t>
                      </a:r>
                      <a:r>
                        <a:rPr lang="en-GB" sz="900" dirty="0"/>
                        <a:t>/</a:t>
                      </a:r>
                      <a:r>
                        <a:rPr lang="en-GB" sz="900" dirty="0" err="1"/>
                        <a:t>ses</a:t>
                      </a:r>
                      <a:r>
                        <a:rPr lang="en-GB" sz="900" dirty="0"/>
                        <a:t> [his/her/its]</a:t>
                      </a:r>
                    </a:p>
                    <a:p>
                      <a:r>
                        <a:rPr lang="en-GB" sz="900" dirty="0" err="1"/>
                        <a:t>famille</a:t>
                      </a:r>
                      <a:r>
                        <a:rPr lang="en-GB" sz="900" dirty="0"/>
                        <a:t> (f) [family] </a:t>
                      </a:r>
                    </a:p>
                    <a:p>
                      <a:r>
                        <a:rPr lang="en-GB" sz="900" dirty="0"/>
                        <a:t>femme (f) [wife] </a:t>
                      </a:r>
                    </a:p>
                    <a:p>
                      <a:r>
                        <a:rPr lang="en-GB" sz="900" dirty="0" err="1"/>
                        <a:t>fille</a:t>
                      </a:r>
                      <a:r>
                        <a:rPr lang="en-GB" sz="900" dirty="0"/>
                        <a:t> (f) [daughter]</a:t>
                      </a:r>
                    </a:p>
                    <a:p>
                      <a:r>
                        <a:rPr lang="en-GB" sz="900" dirty="0" err="1"/>
                        <a:t>fils</a:t>
                      </a:r>
                      <a:r>
                        <a:rPr lang="en-GB" sz="900" dirty="0"/>
                        <a:t> (m) [son]</a:t>
                      </a:r>
                    </a:p>
                    <a:p>
                      <a:r>
                        <a:rPr lang="en-GB" sz="900" dirty="0"/>
                        <a:t>enfant (m/f) [child].</a:t>
                      </a:r>
                      <a:endParaRPr lang="en-GB" sz="900" baseline="0" dirty="0"/>
                    </a:p>
                  </a:txBody>
                  <a:tcPr>
                    <a:solidFill>
                      <a:srgbClr val="94ECAB"/>
                    </a:solidFill>
                  </a:tcPr>
                </a:tc>
                <a:extLst>
                  <a:ext uri="{0D108BD9-81ED-4DB2-BD59-A6C34878D82A}">
                    <a16:rowId xmlns:a16="http://schemas.microsoft.com/office/drawing/2014/main" val="4175067309"/>
                  </a:ext>
                </a:extLst>
              </a:tr>
            </a:tbl>
          </a:graphicData>
        </a:graphic>
      </p:graphicFrame>
      <p:graphicFrame>
        <p:nvGraphicFramePr>
          <p:cNvPr id="17" name="Table 16">
            <a:extLst>
              <a:ext uri="{FF2B5EF4-FFF2-40B4-BE49-F238E27FC236}">
                <a16:creationId xmlns:a16="http://schemas.microsoft.com/office/drawing/2014/main" id="{6D5FC636-08CB-4F0D-87B4-F9E245B2C08D}"/>
              </a:ext>
            </a:extLst>
          </p:cNvPr>
          <p:cNvGraphicFramePr>
            <a:graphicFrameLocks noGrp="1"/>
          </p:cNvGraphicFramePr>
          <p:nvPr>
            <p:extLst>
              <p:ext uri="{D42A27DB-BD31-4B8C-83A1-F6EECF244321}">
                <p14:modId xmlns:p14="http://schemas.microsoft.com/office/powerpoint/2010/main" val="1626382929"/>
              </p:ext>
            </p:extLst>
          </p:nvPr>
        </p:nvGraphicFramePr>
        <p:xfrm>
          <a:off x="8012914" y="6208"/>
          <a:ext cx="4131542" cy="3099738"/>
        </p:xfrm>
        <a:graphic>
          <a:graphicData uri="http://schemas.openxmlformats.org/drawingml/2006/table">
            <a:tbl>
              <a:tblPr firstRow="1" bandRow="1">
                <a:tableStyleId>{21E4AEA4-8DFA-4A89-87EB-49C32662AFE0}</a:tableStyleId>
              </a:tblPr>
              <a:tblGrid>
                <a:gridCol w="2055132">
                  <a:extLst>
                    <a:ext uri="{9D8B030D-6E8A-4147-A177-3AD203B41FA5}">
                      <a16:colId xmlns:a16="http://schemas.microsoft.com/office/drawing/2014/main" val="1495017990"/>
                    </a:ext>
                  </a:extLst>
                </a:gridCol>
                <a:gridCol w="2076410">
                  <a:extLst>
                    <a:ext uri="{9D8B030D-6E8A-4147-A177-3AD203B41FA5}">
                      <a16:colId xmlns:a16="http://schemas.microsoft.com/office/drawing/2014/main" val="1855451359"/>
                    </a:ext>
                  </a:extLst>
                </a:gridCol>
              </a:tblGrid>
              <a:tr h="340101">
                <a:tc gridSpan="2">
                  <a:txBody>
                    <a:bodyPr/>
                    <a:lstStyle/>
                    <a:p>
                      <a:r>
                        <a:rPr lang="en-GB" sz="1600" dirty="0"/>
                        <a:t>Art</a:t>
                      </a:r>
                    </a:p>
                  </a:txBody>
                  <a:tcPr>
                    <a:solidFill>
                      <a:srgbClr val="7030A0"/>
                    </a:solidFill>
                  </a:tcPr>
                </a:tc>
                <a:tc hMerge="1">
                  <a:txBody>
                    <a:bodyPr/>
                    <a:lstStyle/>
                    <a:p>
                      <a:endParaRPr lang="en-GB"/>
                    </a:p>
                  </a:txBody>
                  <a:tcPr/>
                </a:tc>
                <a:extLst>
                  <a:ext uri="{0D108BD9-81ED-4DB2-BD59-A6C34878D82A}">
                    <a16:rowId xmlns:a16="http://schemas.microsoft.com/office/drawing/2014/main" val="2994901590"/>
                  </a:ext>
                </a:extLst>
              </a:tr>
              <a:tr h="1213653">
                <a:tc>
                  <a:txBody>
                    <a:bodyPr/>
                    <a:lstStyle/>
                    <a:p>
                      <a:r>
                        <a:rPr lang="en-GB" sz="900" u="sng" dirty="0">
                          <a:latin typeface="+mn-lt"/>
                        </a:rPr>
                        <a:t>What I should already know</a:t>
                      </a:r>
                    </a:p>
                    <a:p>
                      <a:r>
                        <a:rPr lang="en-US" sz="900" u="none" dirty="0">
                          <a:effectLst/>
                          <a:latin typeface="+mn-lt"/>
                          <a:ea typeface="Calibri" panose="020F0502020204030204" pitchFamily="34" charset="0"/>
                        </a:rPr>
                        <a:t>To create sketch books to record their observations and use them to review and revisit ideas</a:t>
                      </a:r>
                    </a:p>
                    <a:p>
                      <a:r>
                        <a:rPr lang="en-GB" sz="900" u="none" dirty="0">
                          <a:latin typeface="+mn-lt"/>
                        </a:rPr>
                        <a:t>Artists around the world</a:t>
                      </a:r>
                    </a:p>
                    <a:p>
                      <a:r>
                        <a:rPr lang="en-GB" sz="900" u="none" dirty="0">
                          <a:latin typeface="+mn-lt"/>
                        </a:rPr>
                        <a:t>Pointillism – George Seurat</a:t>
                      </a:r>
                    </a:p>
                    <a:p>
                      <a:r>
                        <a:rPr lang="en-GB" sz="900" u="none" dirty="0">
                          <a:latin typeface="+mn-lt"/>
                        </a:rPr>
                        <a:t>Van Gogh</a:t>
                      </a:r>
                    </a:p>
                  </a:txBody>
                  <a:tcPr>
                    <a:solidFill>
                      <a:srgbClr val="FFCCFF"/>
                    </a:solidFill>
                  </a:tcPr>
                </a:tc>
                <a:tc>
                  <a:txBody>
                    <a:bodyPr/>
                    <a:lstStyle/>
                    <a:p>
                      <a:pPr>
                        <a:lnSpc>
                          <a:spcPct val="107000"/>
                        </a:lnSpc>
                        <a:spcAft>
                          <a:spcPts val="0"/>
                        </a:spcAft>
                      </a:pPr>
                      <a:r>
                        <a:rPr lang="en-GB" sz="900" u="sng" dirty="0">
                          <a:solidFill>
                            <a:srgbClr val="000000"/>
                          </a:solidFill>
                          <a:effectLst/>
                          <a:latin typeface="+mn-lt"/>
                          <a:ea typeface="Calibri" panose="020F0502020204030204" pitchFamily="34" charset="0"/>
                          <a:cs typeface="Calibri" panose="020F0502020204030204" pitchFamily="34" charset="0"/>
                        </a:rPr>
                        <a:t>The Journey</a:t>
                      </a:r>
                    </a:p>
                    <a:p>
                      <a:pPr>
                        <a:lnSpc>
                          <a:spcPct val="107000"/>
                        </a:lnSpc>
                        <a:spcAft>
                          <a:spcPts val="0"/>
                        </a:spcAft>
                      </a:pPr>
                      <a:r>
                        <a:rPr lang="en-GB" sz="900" dirty="0">
                          <a:solidFill>
                            <a:srgbClr val="000000"/>
                          </a:solidFill>
                          <a:effectLst/>
                          <a:latin typeface="+mn-lt"/>
                          <a:ea typeface="Calibri" panose="020F0502020204030204" pitchFamily="34" charset="0"/>
                          <a:cs typeface="Calibri" panose="020F0502020204030204" pitchFamily="34" charset="0"/>
                        </a:rPr>
                        <a:t>To understand who William Morris was –what he did and achieved and the era he lived in.</a:t>
                      </a:r>
                      <a:endParaRPr lang="en-GB" sz="900" dirty="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GB" sz="900" dirty="0">
                          <a:solidFill>
                            <a:srgbClr val="000000"/>
                          </a:solidFill>
                          <a:effectLst/>
                          <a:latin typeface="+mn-lt"/>
                          <a:ea typeface="Calibri" panose="020F0502020204030204" pitchFamily="34" charset="0"/>
                          <a:cs typeface="Calibri" panose="020F0502020204030204" pitchFamily="34" charset="0"/>
                        </a:rPr>
                        <a:t>To be able to have a go at sketching and repeating patterns- to create printing blocks</a:t>
                      </a:r>
                    </a:p>
                    <a:p>
                      <a:pPr>
                        <a:lnSpc>
                          <a:spcPct val="107000"/>
                        </a:lnSpc>
                        <a:spcAft>
                          <a:spcPts val="0"/>
                        </a:spcAft>
                      </a:pPr>
                      <a:r>
                        <a:rPr lang="en-GB" sz="900" dirty="0">
                          <a:solidFill>
                            <a:srgbClr val="000000"/>
                          </a:solidFill>
                          <a:effectLst/>
                          <a:latin typeface="+mn-lt"/>
                          <a:ea typeface="Calibri" panose="020F0502020204030204" pitchFamily="34" charset="0"/>
                          <a:cs typeface="Calibri" panose="020F0502020204030204" pitchFamily="34" charset="0"/>
                        </a:rPr>
                        <a:t>Evaluate art work</a:t>
                      </a:r>
                      <a:endParaRPr lang="en-GB" sz="900" dirty="0">
                        <a:effectLst/>
                        <a:latin typeface="+mn-lt"/>
                        <a:ea typeface="Calibri" panose="020F0502020204030204" pitchFamily="34" charset="0"/>
                        <a:cs typeface="Times New Roman" panose="02020603050405020304" pitchFamily="18" charset="0"/>
                      </a:endParaRPr>
                    </a:p>
                  </a:txBody>
                  <a:tcPr marL="68580" marR="68580" marT="0" marB="0">
                    <a:solidFill>
                      <a:srgbClr val="FFCCFF"/>
                    </a:solidFill>
                  </a:tcPr>
                </a:tc>
                <a:extLst>
                  <a:ext uri="{0D108BD9-81ED-4DB2-BD59-A6C34878D82A}">
                    <a16:rowId xmlns:a16="http://schemas.microsoft.com/office/drawing/2014/main" val="4175067309"/>
                  </a:ext>
                </a:extLst>
              </a:tr>
              <a:tr h="1545984">
                <a:tc>
                  <a:txBody>
                    <a:bodyPr/>
                    <a:lstStyle/>
                    <a:p>
                      <a:r>
                        <a:rPr lang="en-GB" sz="900" u="sng" dirty="0">
                          <a:latin typeface="+mn-lt"/>
                        </a:rPr>
                        <a:t>Key Vocabulary</a:t>
                      </a:r>
                    </a:p>
                    <a:p>
                      <a:r>
                        <a:rPr lang="en-GB" sz="900" u="none" dirty="0">
                          <a:latin typeface="+mn-lt"/>
                        </a:rPr>
                        <a:t>Reflect</a:t>
                      </a:r>
                    </a:p>
                    <a:p>
                      <a:r>
                        <a:rPr lang="en-GB" sz="900" u="none" dirty="0">
                          <a:latin typeface="+mn-lt"/>
                        </a:rPr>
                        <a:t>Evaluate</a:t>
                      </a:r>
                    </a:p>
                    <a:p>
                      <a:r>
                        <a:rPr lang="en-GB" sz="900" u="none" dirty="0">
                          <a:latin typeface="+mn-lt"/>
                        </a:rPr>
                        <a:t>Repeating patterns</a:t>
                      </a:r>
                    </a:p>
                    <a:p>
                      <a:r>
                        <a:rPr lang="en-GB" sz="900" u="none" dirty="0">
                          <a:latin typeface="+mn-lt"/>
                        </a:rPr>
                        <a:t>Overlays</a:t>
                      </a:r>
                      <a:endParaRPr lang="en-GB" sz="900" u="sng" dirty="0">
                        <a:latin typeface="+mn-lt"/>
                      </a:endParaRPr>
                    </a:p>
                  </a:txBody>
                  <a:tcPr>
                    <a:solidFill>
                      <a:srgbClr val="FFCCFF"/>
                    </a:solidFill>
                  </a:tcPr>
                </a:tc>
                <a:tc>
                  <a:txBody>
                    <a:bodyPr/>
                    <a:lstStyle/>
                    <a:p>
                      <a:pPr>
                        <a:lnSpc>
                          <a:spcPct val="107000"/>
                        </a:lnSpc>
                        <a:spcAft>
                          <a:spcPts val="800"/>
                        </a:spcAft>
                      </a:pPr>
                      <a:r>
                        <a:rPr lang="en-GB" sz="900" u="sng" dirty="0">
                          <a:solidFill>
                            <a:srgbClr val="000000"/>
                          </a:solidFill>
                          <a:effectLst/>
                          <a:latin typeface="+mn-lt"/>
                          <a:ea typeface="Calibri" panose="020F0502020204030204" pitchFamily="34" charset="0"/>
                          <a:cs typeface="Calibri" panose="020F0502020204030204" pitchFamily="34" charset="0"/>
                        </a:rPr>
                        <a:t>What will I know at the end of the unit</a:t>
                      </a:r>
                    </a:p>
                    <a:p>
                      <a:pPr>
                        <a:lnSpc>
                          <a:spcPct val="107000"/>
                        </a:lnSpc>
                        <a:spcAft>
                          <a:spcPts val="800"/>
                        </a:spcAft>
                      </a:pPr>
                      <a:r>
                        <a:rPr lang="en-GB" sz="900" u="none" dirty="0">
                          <a:solidFill>
                            <a:srgbClr val="000000"/>
                          </a:solidFill>
                          <a:effectLst/>
                          <a:latin typeface="+mn-lt"/>
                          <a:ea typeface="Calibri" panose="020F0502020204030204" pitchFamily="34" charset="0"/>
                          <a:cs typeface="Calibri" panose="020F0502020204030204" pitchFamily="34" charset="0"/>
                        </a:rPr>
                        <a:t>I will be able to talk about William Morris’ life.  I will be able to create artwork in the style of William Morris and evaluate my own and other works.</a:t>
                      </a:r>
                    </a:p>
                  </a:txBody>
                  <a:tcPr marL="68580" marR="68580" marT="0" marB="0">
                    <a:solidFill>
                      <a:srgbClr val="FFCCFF"/>
                    </a:solidFill>
                  </a:tcPr>
                </a:tc>
                <a:extLst>
                  <a:ext uri="{0D108BD9-81ED-4DB2-BD59-A6C34878D82A}">
                    <a16:rowId xmlns:a16="http://schemas.microsoft.com/office/drawing/2014/main" val="1629567815"/>
                  </a:ext>
                </a:extLst>
              </a:tr>
            </a:tbl>
          </a:graphicData>
        </a:graphic>
      </p:graphicFrame>
      <p:graphicFrame>
        <p:nvGraphicFramePr>
          <p:cNvPr id="18" name="Table 17">
            <a:extLst>
              <a:ext uri="{FF2B5EF4-FFF2-40B4-BE49-F238E27FC236}">
                <a16:creationId xmlns:a16="http://schemas.microsoft.com/office/drawing/2014/main" id="{B1FDAF75-245D-4454-B58D-8EC8CB1AA667}"/>
              </a:ext>
            </a:extLst>
          </p:cNvPr>
          <p:cNvGraphicFramePr>
            <a:graphicFrameLocks noGrp="1"/>
          </p:cNvGraphicFramePr>
          <p:nvPr>
            <p:extLst>
              <p:ext uri="{D42A27DB-BD31-4B8C-83A1-F6EECF244321}">
                <p14:modId xmlns:p14="http://schemas.microsoft.com/office/powerpoint/2010/main" val="3695294264"/>
              </p:ext>
            </p:extLst>
          </p:nvPr>
        </p:nvGraphicFramePr>
        <p:xfrm>
          <a:off x="8012914" y="3508699"/>
          <a:ext cx="4131542" cy="1694754"/>
        </p:xfrm>
        <a:graphic>
          <a:graphicData uri="http://schemas.openxmlformats.org/drawingml/2006/table">
            <a:tbl>
              <a:tblPr firstRow="1" bandRow="1">
                <a:tableStyleId>{21E4AEA4-8DFA-4A89-87EB-49C32662AFE0}</a:tableStyleId>
              </a:tblPr>
              <a:tblGrid>
                <a:gridCol w="4131542">
                  <a:extLst>
                    <a:ext uri="{9D8B030D-6E8A-4147-A177-3AD203B41FA5}">
                      <a16:colId xmlns:a16="http://schemas.microsoft.com/office/drawing/2014/main" val="1495017990"/>
                    </a:ext>
                  </a:extLst>
                </a:gridCol>
              </a:tblGrid>
              <a:tr h="345228">
                <a:tc>
                  <a:txBody>
                    <a:bodyPr/>
                    <a:lstStyle/>
                    <a:p>
                      <a:r>
                        <a:rPr lang="en-GB" sz="1600" b="0" dirty="0">
                          <a:solidFill>
                            <a:schemeClr val="tx1"/>
                          </a:solidFill>
                        </a:rPr>
                        <a:t>PE</a:t>
                      </a:r>
                    </a:p>
                  </a:txBody>
                  <a:tcPr>
                    <a:solidFill>
                      <a:srgbClr val="5C5EC2"/>
                    </a:solidFill>
                  </a:tcPr>
                </a:tc>
                <a:extLst>
                  <a:ext uri="{0D108BD9-81ED-4DB2-BD59-A6C34878D82A}">
                    <a16:rowId xmlns:a16="http://schemas.microsoft.com/office/drawing/2014/main" val="2994901590"/>
                  </a:ext>
                </a:extLst>
              </a:tr>
              <a:tr h="1349526">
                <a:tc>
                  <a:txBody>
                    <a:bodyPr/>
                    <a:lstStyle/>
                    <a:p>
                      <a:r>
                        <a:rPr lang="en-GB" sz="1000" u="sng" baseline="0" dirty="0"/>
                        <a:t>Key skills</a:t>
                      </a:r>
                    </a:p>
                    <a:p>
                      <a:r>
                        <a:rPr lang="en-GB" sz="1000" baseline="0" dirty="0"/>
                        <a:t>Gymnastics – Linking movements, flexibility and strength.                         Jumping, landing, rolling, balancing and weight bearing                                          on different body parts. Basic Gym shapes.  </a:t>
                      </a:r>
                    </a:p>
                    <a:p>
                      <a:endParaRPr lang="en-GB" sz="1000" baseline="0" dirty="0"/>
                    </a:p>
                    <a:p>
                      <a:r>
                        <a:rPr lang="en-GB" sz="1000" baseline="0" dirty="0"/>
                        <a:t>Multi-sports (Quidditch) – Use of space, moving with a ball, attacking, defending, team work, throwing and catching, warming up and cooling down, evaluation</a:t>
                      </a:r>
                    </a:p>
                  </a:txBody>
                  <a:tcPr>
                    <a:solidFill>
                      <a:srgbClr val="B2A6F8"/>
                    </a:solidFill>
                  </a:tcPr>
                </a:tc>
                <a:extLst>
                  <a:ext uri="{0D108BD9-81ED-4DB2-BD59-A6C34878D82A}">
                    <a16:rowId xmlns:a16="http://schemas.microsoft.com/office/drawing/2014/main" val="4175067309"/>
                  </a:ext>
                </a:extLst>
              </a:tr>
            </a:tbl>
          </a:graphicData>
        </a:graphic>
      </p:graphicFrame>
      <p:sp>
        <p:nvSpPr>
          <p:cNvPr id="10" name="Title 3">
            <a:extLst>
              <a:ext uri="{FF2B5EF4-FFF2-40B4-BE49-F238E27FC236}">
                <a16:creationId xmlns:a16="http://schemas.microsoft.com/office/drawing/2014/main" id="{EAA60F32-EF5D-409A-AD3F-1F8BC3537305}"/>
              </a:ext>
            </a:extLst>
          </p:cNvPr>
          <p:cNvSpPr>
            <a:spLocks noGrp="1"/>
          </p:cNvSpPr>
          <p:nvPr>
            <p:ph type="title"/>
          </p:nvPr>
        </p:nvSpPr>
        <p:spPr>
          <a:xfrm>
            <a:off x="1905984" y="3105948"/>
            <a:ext cx="8074313" cy="376720"/>
          </a:xfrm>
          <a:solidFill>
            <a:schemeClr val="accent5">
              <a:lumMod val="40000"/>
              <a:lumOff val="60000"/>
            </a:schemeClr>
          </a:solidFill>
          <a:ln>
            <a:solidFill>
              <a:schemeClr val="accent5">
                <a:lumMod val="60000"/>
                <a:lumOff val="40000"/>
              </a:schemeClr>
            </a:solidFill>
          </a:ln>
        </p:spPr>
        <p:txBody>
          <a:bodyPr>
            <a:noAutofit/>
          </a:bodyPr>
          <a:lstStyle/>
          <a:p>
            <a:pPr algn="ctr"/>
            <a:r>
              <a:rPr lang="en-GB" sz="2400" b="1" dirty="0"/>
              <a:t>Knowledge Organiser – Autumn 2 2021, World War II Class 3</a:t>
            </a:r>
          </a:p>
        </p:txBody>
      </p:sp>
      <p:pic>
        <p:nvPicPr>
          <p:cNvPr id="2050" name="Picture 2" descr="See the source image">
            <a:extLst>
              <a:ext uri="{FF2B5EF4-FFF2-40B4-BE49-F238E27FC236}">
                <a16:creationId xmlns:a16="http://schemas.microsoft.com/office/drawing/2014/main" id="{D2CC2AAD-49A2-47F2-9826-A5CA1678EA6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54443" y="1914923"/>
            <a:ext cx="1191623" cy="943687"/>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D85A1562-A54B-4204-A138-4E9B7D0314C4}"/>
              </a:ext>
            </a:extLst>
          </p:cNvPr>
          <p:cNvPicPr>
            <a:picLocks noChangeAspect="1"/>
          </p:cNvPicPr>
          <p:nvPr/>
        </p:nvPicPr>
        <p:blipFill>
          <a:blip r:embed="rId4"/>
          <a:stretch>
            <a:fillRect/>
          </a:stretch>
        </p:blipFill>
        <p:spPr>
          <a:xfrm>
            <a:off x="4881242" y="4767323"/>
            <a:ext cx="1061899" cy="1601810"/>
          </a:xfrm>
          <a:prstGeom prst="rect">
            <a:avLst/>
          </a:prstGeom>
        </p:spPr>
      </p:pic>
      <p:pic>
        <p:nvPicPr>
          <p:cNvPr id="2052" name="Picture 4" descr="See the source image">
            <a:extLst>
              <a:ext uri="{FF2B5EF4-FFF2-40B4-BE49-F238E27FC236}">
                <a16:creationId xmlns:a16="http://schemas.microsoft.com/office/drawing/2014/main" id="{B172FD6C-34F9-4CB1-94C1-886B467A6215}"/>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067198" y="3874097"/>
            <a:ext cx="1077258" cy="769470"/>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See the source image">
            <a:extLst>
              <a:ext uri="{FF2B5EF4-FFF2-40B4-BE49-F238E27FC236}">
                <a16:creationId xmlns:a16="http://schemas.microsoft.com/office/drawing/2014/main" id="{2DDC06FA-5B35-4758-B8B5-D92A7A4E0E38}"/>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010835" y="1808515"/>
            <a:ext cx="1050095" cy="1050095"/>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https://www.unicef.org.uk/rights-respecting-schools/wp-content/uploads/sites/4/2016/08/square_logo-x2.png">
            <a:extLst>
              <a:ext uri="{FF2B5EF4-FFF2-40B4-BE49-F238E27FC236}">
                <a16:creationId xmlns:a16="http://schemas.microsoft.com/office/drawing/2014/main" id="{C5AA7337-6FCA-4625-9AB6-F5F4407FD170}"/>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06095" y="1333997"/>
            <a:ext cx="940463" cy="769470"/>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Elgar  Nimrod Easy Piano sheet music Classical music image 1">
            <a:extLst>
              <a:ext uri="{FF2B5EF4-FFF2-40B4-BE49-F238E27FC236}">
                <a16:creationId xmlns:a16="http://schemas.microsoft.com/office/drawing/2014/main" id="{91C98675-67C0-4896-9336-8F62BFE2C641}"/>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15703" y="5618084"/>
            <a:ext cx="1580783" cy="1502097"/>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https://cdn.shopify.com/s/files/1/2929/9780/products/18_c84fb7d8-9b84-492f-8edf-2dd304d7a429_grande.jpg?v=1518109193">
            <a:extLst>
              <a:ext uri="{FF2B5EF4-FFF2-40B4-BE49-F238E27FC236}">
                <a16:creationId xmlns:a16="http://schemas.microsoft.com/office/drawing/2014/main" id="{AC16A5CF-26F7-4C1B-97EA-622DBA5937ED}"/>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944174" y="5397623"/>
            <a:ext cx="1200282" cy="1418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5805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88786" y="78944"/>
            <a:ext cx="8144743" cy="327456"/>
          </a:xfrm>
          <a:solidFill>
            <a:schemeClr val="accent5">
              <a:lumMod val="40000"/>
              <a:lumOff val="60000"/>
            </a:schemeClr>
          </a:solidFill>
          <a:ln>
            <a:solidFill>
              <a:schemeClr val="accent5">
                <a:lumMod val="60000"/>
                <a:lumOff val="40000"/>
              </a:schemeClr>
            </a:solidFill>
          </a:ln>
        </p:spPr>
        <p:txBody>
          <a:bodyPr>
            <a:noAutofit/>
          </a:bodyPr>
          <a:lstStyle/>
          <a:p>
            <a:pPr algn="ctr"/>
            <a:r>
              <a:rPr lang="en-GB" sz="2400" b="1" dirty="0"/>
              <a:t>Topic 20 Quiz Autumn 2021– WWII Class 3</a:t>
            </a:r>
          </a:p>
        </p:txBody>
      </p:sp>
      <p:graphicFrame>
        <p:nvGraphicFramePr>
          <p:cNvPr id="5" name="Table 4"/>
          <p:cNvGraphicFramePr>
            <a:graphicFrameLocks noGrp="1"/>
          </p:cNvGraphicFramePr>
          <p:nvPr>
            <p:extLst>
              <p:ext uri="{D42A27DB-BD31-4B8C-83A1-F6EECF244321}">
                <p14:modId xmlns:p14="http://schemas.microsoft.com/office/powerpoint/2010/main" val="3766771637"/>
              </p:ext>
            </p:extLst>
          </p:nvPr>
        </p:nvGraphicFramePr>
        <p:xfrm>
          <a:off x="44849" y="554282"/>
          <a:ext cx="3848079" cy="2874717"/>
        </p:xfrm>
        <a:graphic>
          <a:graphicData uri="http://schemas.openxmlformats.org/drawingml/2006/table">
            <a:tbl>
              <a:tblPr firstRow="1" bandRow="1">
                <a:tableStyleId>{93296810-A885-4BE3-A3E7-6D5BEEA58F35}</a:tableStyleId>
              </a:tblPr>
              <a:tblGrid>
                <a:gridCol w="3848079">
                  <a:extLst>
                    <a:ext uri="{9D8B030D-6E8A-4147-A177-3AD203B41FA5}">
                      <a16:colId xmlns:a16="http://schemas.microsoft.com/office/drawing/2014/main" val="3395121299"/>
                    </a:ext>
                  </a:extLst>
                </a:gridCol>
              </a:tblGrid>
              <a:tr h="376451">
                <a:tc>
                  <a:txBody>
                    <a:bodyPr/>
                    <a:lstStyle/>
                    <a:p>
                      <a:r>
                        <a:rPr lang="en-GB" sz="1600" dirty="0"/>
                        <a:t>Geography/History</a:t>
                      </a:r>
                    </a:p>
                  </a:txBody>
                  <a:tcPr/>
                </a:tc>
                <a:extLst>
                  <a:ext uri="{0D108BD9-81ED-4DB2-BD59-A6C34878D82A}">
                    <a16:rowId xmlns:a16="http://schemas.microsoft.com/office/drawing/2014/main" val="1370071295"/>
                  </a:ext>
                </a:extLst>
              </a:tr>
              <a:tr h="2498266">
                <a:tc>
                  <a:txBody>
                    <a:bodyPr/>
                    <a:lstStyle/>
                    <a:p>
                      <a:r>
                        <a:rPr lang="en-GB" sz="1400" dirty="0"/>
                        <a:t>What does Evacuation mean in relation to WW2?</a:t>
                      </a:r>
                    </a:p>
                    <a:p>
                      <a:endParaRPr lang="en-GB" sz="1400" dirty="0"/>
                    </a:p>
                    <a:p>
                      <a:r>
                        <a:rPr lang="en-GB" sz="1400" dirty="0"/>
                        <a:t>What date did Britain declare War on Germany?</a:t>
                      </a:r>
                    </a:p>
                    <a:p>
                      <a:endParaRPr lang="en-GB" sz="1400" dirty="0"/>
                    </a:p>
                    <a:p>
                      <a:r>
                        <a:rPr lang="en-GB" sz="1400" dirty="0"/>
                        <a:t>What was the cause of WW2?</a:t>
                      </a:r>
                    </a:p>
                    <a:p>
                      <a:endParaRPr lang="en-GB" sz="1400" dirty="0"/>
                    </a:p>
                    <a:p>
                      <a:r>
                        <a:rPr lang="en-GB" sz="1400" dirty="0"/>
                        <a:t>How were evacuees transported?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What counties and in what part of England were children evacuated to?</a:t>
                      </a:r>
                    </a:p>
                  </a:txBody>
                  <a:tcPr/>
                </a:tc>
                <a:extLst>
                  <a:ext uri="{0D108BD9-81ED-4DB2-BD59-A6C34878D82A}">
                    <a16:rowId xmlns:a16="http://schemas.microsoft.com/office/drawing/2014/main" val="36807387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018111790"/>
              </p:ext>
            </p:extLst>
          </p:nvPr>
        </p:nvGraphicFramePr>
        <p:xfrm>
          <a:off x="4006684" y="1788034"/>
          <a:ext cx="3984726" cy="2373660"/>
        </p:xfrm>
        <a:graphic>
          <a:graphicData uri="http://schemas.openxmlformats.org/drawingml/2006/table">
            <a:tbl>
              <a:tblPr firstRow="1" bandRow="1">
                <a:tableStyleId>{21E4AEA4-8DFA-4A89-87EB-49C32662AFE0}</a:tableStyleId>
              </a:tblPr>
              <a:tblGrid>
                <a:gridCol w="3984726">
                  <a:extLst>
                    <a:ext uri="{9D8B030D-6E8A-4147-A177-3AD203B41FA5}">
                      <a16:colId xmlns:a16="http://schemas.microsoft.com/office/drawing/2014/main" val="1495017990"/>
                    </a:ext>
                  </a:extLst>
                </a:gridCol>
              </a:tblGrid>
              <a:tr h="565553">
                <a:tc>
                  <a:txBody>
                    <a:bodyPr/>
                    <a:lstStyle/>
                    <a:p>
                      <a:r>
                        <a:rPr lang="en-GB" sz="1600" dirty="0"/>
                        <a:t>Music</a:t>
                      </a:r>
                    </a:p>
                  </a:txBody>
                  <a:tcPr/>
                </a:tc>
                <a:extLst>
                  <a:ext uri="{0D108BD9-81ED-4DB2-BD59-A6C34878D82A}">
                    <a16:rowId xmlns:a16="http://schemas.microsoft.com/office/drawing/2014/main" val="2994901590"/>
                  </a:ext>
                </a:extLst>
              </a:tr>
              <a:tr h="1808107">
                <a:tc>
                  <a:txBody>
                    <a:bodyPr/>
                    <a:lstStyle/>
                    <a:p>
                      <a:r>
                        <a:rPr lang="en-GB" sz="1400" baseline="0" dirty="0"/>
                        <a:t>What type of music was played during WW2?</a:t>
                      </a:r>
                    </a:p>
                    <a:p>
                      <a:endParaRPr lang="en-GB" sz="1400" baseline="0" dirty="0"/>
                    </a:p>
                    <a:p>
                      <a:r>
                        <a:rPr lang="en-GB" sz="1400" baseline="0" dirty="0"/>
                        <a:t>What type of music did Elgar write? Name one of his compositions?</a:t>
                      </a:r>
                    </a:p>
                    <a:p>
                      <a:endParaRPr lang="en-GB" sz="14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dk1"/>
                          </a:solidFill>
                          <a:effectLst/>
                          <a:latin typeface="+mn-lt"/>
                          <a:ea typeface="+mn-ea"/>
                          <a:cs typeface="+mn-cs"/>
                        </a:rPr>
                        <a:t>How does the style of dancing compare with today's style?</a:t>
                      </a:r>
                    </a:p>
                  </a:txBody>
                  <a:tcPr/>
                </a:tc>
                <a:extLst>
                  <a:ext uri="{0D108BD9-81ED-4DB2-BD59-A6C34878D82A}">
                    <a16:rowId xmlns:a16="http://schemas.microsoft.com/office/drawing/2014/main" val="4175067309"/>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722638169"/>
              </p:ext>
            </p:extLst>
          </p:nvPr>
        </p:nvGraphicFramePr>
        <p:xfrm>
          <a:off x="3997049" y="554928"/>
          <a:ext cx="3976293" cy="1127825"/>
        </p:xfrm>
        <a:graphic>
          <a:graphicData uri="http://schemas.openxmlformats.org/drawingml/2006/table">
            <a:tbl>
              <a:tblPr firstRow="1" bandRow="1">
                <a:tableStyleId>{00A15C55-8517-42AA-B614-E9B94910E393}</a:tableStyleId>
              </a:tblPr>
              <a:tblGrid>
                <a:gridCol w="3976293">
                  <a:extLst>
                    <a:ext uri="{9D8B030D-6E8A-4147-A177-3AD203B41FA5}">
                      <a16:colId xmlns:a16="http://schemas.microsoft.com/office/drawing/2014/main" val="855750989"/>
                    </a:ext>
                  </a:extLst>
                </a:gridCol>
              </a:tblGrid>
              <a:tr h="223538">
                <a:tc>
                  <a:txBody>
                    <a:bodyPr/>
                    <a:lstStyle/>
                    <a:p>
                      <a:r>
                        <a:rPr lang="en-GB" sz="1600" dirty="0"/>
                        <a:t>PSHE</a:t>
                      </a:r>
                    </a:p>
                  </a:txBody>
                  <a:tcPr/>
                </a:tc>
                <a:extLst>
                  <a:ext uri="{0D108BD9-81ED-4DB2-BD59-A6C34878D82A}">
                    <a16:rowId xmlns:a16="http://schemas.microsoft.com/office/drawing/2014/main" val="2164382239"/>
                  </a:ext>
                </a:extLst>
              </a:tr>
              <a:tr h="792545">
                <a:tc>
                  <a:txBody>
                    <a:bodyPr/>
                    <a:lstStyle/>
                    <a:p>
                      <a:r>
                        <a:rPr lang="en-GB" sz="1400" dirty="0"/>
                        <a:t>Can you list 3 Human Rights?</a:t>
                      </a:r>
                    </a:p>
                  </a:txBody>
                  <a:tcPr/>
                </a:tc>
                <a:extLst>
                  <a:ext uri="{0D108BD9-81ED-4DB2-BD59-A6C34878D82A}">
                    <a16:rowId xmlns:a16="http://schemas.microsoft.com/office/drawing/2014/main" val="4026175623"/>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783959883"/>
              </p:ext>
            </p:extLst>
          </p:nvPr>
        </p:nvGraphicFramePr>
        <p:xfrm>
          <a:off x="44849" y="3566548"/>
          <a:ext cx="3848079" cy="2457219"/>
        </p:xfrm>
        <a:graphic>
          <a:graphicData uri="http://schemas.openxmlformats.org/drawingml/2006/table">
            <a:tbl>
              <a:tblPr firstRow="1" bandRow="1">
                <a:tableStyleId>{5C22544A-7EE6-4342-B048-85BDC9FD1C3A}</a:tableStyleId>
              </a:tblPr>
              <a:tblGrid>
                <a:gridCol w="3848079">
                  <a:extLst>
                    <a:ext uri="{9D8B030D-6E8A-4147-A177-3AD203B41FA5}">
                      <a16:colId xmlns:a16="http://schemas.microsoft.com/office/drawing/2014/main" val="4224780268"/>
                    </a:ext>
                  </a:extLst>
                </a:gridCol>
              </a:tblGrid>
              <a:tr h="386134">
                <a:tc>
                  <a:txBody>
                    <a:bodyPr/>
                    <a:lstStyle/>
                    <a:p>
                      <a:r>
                        <a:rPr lang="en-GB" sz="1600" dirty="0"/>
                        <a:t>Science</a:t>
                      </a:r>
                    </a:p>
                  </a:txBody>
                  <a:tcPr/>
                </a:tc>
                <a:extLst>
                  <a:ext uri="{0D108BD9-81ED-4DB2-BD59-A6C34878D82A}">
                    <a16:rowId xmlns:a16="http://schemas.microsoft.com/office/drawing/2014/main" val="3896154310"/>
                  </a:ext>
                </a:extLst>
              </a:tr>
              <a:tr h="2071085">
                <a:tc>
                  <a:txBody>
                    <a:bodyPr/>
                    <a:lstStyle/>
                    <a:p>
                      <a:r>
                        <a:rPr lang="en-GB" sz="1400" dirty="0"/>
                        <a:t>Why did Linnaeus create a system of classification? </a:t>
                      </a:r>
                    </a:p>
                    <a:p>
                      <a:endParaRPr lang="en-GB" sz="1400" dirty="0"/>
                    </a:p>
                    <a:p>
                      <a:r>
                        <a:rPr lang="en-GB" sz="1400" dirty="0"/>
                        <a:t>At which stage would you expect to see an animal classified as a mammal?</a:t>
                      </a:r>
                    </a:p>
                    <a:p>
                      <a:endParaRPr lang="en-GB" sz="1400" dirty="0"/>
                    </a:p>
                    <a:p>
                      <a:r>
                        <a:rPr lang="en-GB" sz="1400" dirty="0"/>
                        <a:t>Why were more levels added to the classification system? </a:t>
                      </a:r>
                    </a:p>
                  </a:txBody>
                  <a:tcPr/>
                </a:tc>
                <a:extLst>
                  <a:ext uri="{0D108BD9-81ED-4DB2-BD59-A6C34878D82A}">
                    <a16:rowId xmlns:a16="http://schemas.microsoft.com/office/drawing/2014/main" val="2895203923"/>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890620954"/>
              </p:ext>
            </p:extLst>
          </p:nvPr>
        </p:nvGraphicFramePr>
        <p:xfrm>
          <a:off x="8162425" y="2581780"/>
          <a:ext cx="3984726" cy="1579914"/>
        </p:xfrm>
        <a:graphic>
          <a:graphicData uri="http://schemas.openxmlformats.org/drawingml/2006/table">
            <a:tbl>
              <a:tblPr firstRow="1" bandRow="1">
                <a:tableStyleId>{F5AB1C69-6EDB-4FF4-983F-18BD219EF322}</a:tableStyleId>
              </a:tblPr>
              <a:tblGrid>
                <a:gridCol w="3984726">
                  <a:extLst>
                    <a:ext uri="{9D8B030D-6E8A-4147-A177-3AD203B41FA5}">
                      <a16:colId xmlns:a16="http://schemas.microsoft.com/office/drawing/2014/main" val="1195867810"/>
                    </a:ext>
                  </a:extLst>
                </a:gridCol>
              </a:tblGrid>
              <a:tr h="371933">
                <a:tc>
                  <a:txBody>
                    <a:bodyPr/>
                    <a:lstStyle/>
                    <a:p>
                      <a:r>
                        <a:rPr lang="en-GB" sz="1600" dirty="0"/>
                        <a:t>Computing</a:t>
                      </a:r>
                    </a:p>
                  </a:txBody>
                  <a:tcPr/>
                </a:tc>
                <a:extLst>
                  <a:ext uri="{0D108BD9-81ED-4DB2-BD59-A6C34878D82A}">
                    <a16:rowId xmlns:a16="http://schemas.microsoft.com/office/drawing/2014/main" val="1777106793"/>
                  </a:ext>
                </a:extLst>
              </a:tr>
              <a:tr h="1207981">
                <a:tc>
                  <a:txBody>
                    <a:bodyPr/>
                    <a:lstStyle/>
                    <a:p>
                      <a:r>
                        <a:rPr lang="en-GB" sz="1400" dirty="0"/>
                        <a:t>What does edit calculate data mean?</a:t>
                      </a:r>
                    </a:p>
                    <a:p>
                      <a:endParaRPr lang="en-GB" sz="1400" dirty="0"/>
                    </a:p>
                    <a:p>
                      <a:r>
                        <a:rPr lang="en-GB" sz="1400" dirty="0"/>
                        <a:t>What would you use a spreadsheet for?</a:t>
                      </a:r>
                    </a:p>
                    <a:p>
                      <a:endParaRPr lang="en-GB" sz="1400" dirty="0"/>
                    </a:p>
                    <a:p>
                      <a:r>
                        <a:rPr lang="en-GB" sz="1400" dirty="0"/>
                        <a:t>What would this formula do? =SUM(A2:A6)</a:t>
                      </a:r>
                    </a:p>
                  </a:txBody>
                  <a:tcPr/>
                </a:tc>
                <a:extLst>
                  <a:ext uri="{0D108BD9-81ED-4DB2-BD59-A6C34878D82A}">
                    <a16:rowId xmlns:a16="http://schemas.microsoft.com/office/drawing/2014/main" val="1549424996"/>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4180396261"/>
              </p:ext>
            </p:extLst>
          </p:nvPr>
        </p:nvGraphicFramePr>
        <p:xfrm>
          <a:off x="8162425" y="4243393"/>
          <a:ext cx="3984726" cy="1780373"/>
        </p:xfrm>
        <a:graphic>
          <a:graphicData uri="http://schemas.openxmlformats.org/drawingml/2006/table">
            <a:tbl>
              <a:tblPr firstRow="1" bandRow="1">
                <a:tableStyleId>{5C22544A-7EE6-4342-B048-85BDC9FD1C3A}</a:tableStyleId>
              </a:tblPr>
              <a:tblGrid>
                <a:gridCol w="3984726">
                  <a:extLst>
                    <a:ext uri="{9D8B030D-6E8A-4147-A177-3AD203B41FA5}">
                      <a16:colId xmlns:a16="http://schemas.microsoft.com/office/drawing/2014/main" val="2809753482"/>
                    </a:ext>
                  </a:extLst>
                </a:gridCol>
              </a:tblGrid>
              <a:tr h="345152">
                <a:tc>
                  <a:txBody>
                    <a:bodyPr/>
                    <a:lstStyle/>
                    <a:p>
                      <a:r>
                        <a:rPr lang="en-GB" sz="1600" dirty="0"/>
                        <a:t>Vocabulary – define these</a:t>
                      </a:r>
                      <a:r>
                        <a:rPr lang="en-GB" sz="1600" baseline="0" dirty="0"/>
                        <a:t> words</a:t>
                      </a:r>
                      <a:endParaRPr lang="en-GB" sz="1600" dirty="0"/>
                    </a:p>
                  </a:txBody>
                  <a:tcPr>
                    <a:solidFill>
                      <a:srgbClr val="9933FF"/>
                    </a:solidFill>
                  </a:tcPr>
                </a:tc>
                <a:extLst>
                  <a:ext uri="{0D108BD9-81ED-4DB2-BD59-A6C34878D82A}">
                    <a16:rowId xmlns:a16="http://schemas.microsoft.com/office/drawing/2014/main" val="2802462903"/>
                  </a:ext>
                </a:extLst>
              </a:tr>
              <a:tr h="1435221">
                <a:tc>
                  <a:txBody>
                    <a:bodyPr/>
                    <a:lstStyle/>
                    <a:p>
                      <a:r>
                        <a:rPr lang="en-GB" sz="1400" dirty="0"/>
                        <a:t>Evacuate</a:t>
                      </a:r>
                    </a:p>
                    <a:p>
                      <a:r>
                        <a:rPr lang="en-GB" sz="1400" dirty="0"/>
                        <a:t>Mammal</a:t>
                      </a:r>
                    </a:p>
                    <a:p>
                      <a:r>
                        <a:rPr lang="en-GB" sz="1400" dirty="0"/>
                        <a:t>Belief</a:t>
                      </a:r>
                    </a:p>
                    <a:p>
                      <a:r>
                        <a:rPr lang="en-GB" sz="1400" dirty="0"/>
                        <a:t>Boogie-Woogie</a:t>
                      </a:r>
                    </a:p>
                    <a:p>
                      <a:r>
                        <a:rPr lang="en-GB" sz="1400" dirty="0"/>
                        <a:t>Classify</a:t>
                      </a:r>
                    </a:p>
                  </a:txBody>
                  <a:tcPr>
                    <a:solidFill>
                      <a:srgbClr val="9999FF"/>
                    </a:solidFill>
                  </a:tcPr>
                </a:tc>
                <a:extLst>
                  <a:ext uri="{0D108BD9-81ED-4DB2-BD59-A6C34878D82A}">
                    <a16:rowId xmlns:a16="http://schemas.microsoft.com/office/drawing/2014/main" val="2536052135"/>
                  </a:ext>
                </a:extLst>
              </a:tr>
            </a:tbl>
          </a:graphicData>
        </a:graphic>
      </p:graphicFrame>
      <p:graphicFrame>
        <p:nvGraphicFramePr>
          <p:cNvPr id="11" name="Table 10">
            <a:extLst>
              <a:ext uri="{FF2B5EF4-FFF2-40B4-BE49-F238E27FC236}">
                <a16:creationId xmlns:a16="http://schemas.microsoft.com/office/drawing/2014/main" id="{55FD8431-10EB-42D2-89FE-4A6C5D20056C}"/>
              </a:ext>
            </a:extLst>
          </p:cNvPr>
          <p:cNvGraphicFramePr>
            <a:graphicFrameLocks noGrp="1"/>
          </p:cNvGraphicFramePr>
          <p:nvPr>
            <p:extLst>
              <p:ext uri="{D42A27DB-BD31-4B8C-83A1-F6EECF244321}">
                <p14:modId xmlns:p14="http://schemas.microsoft.com/office/powerpoint/2010/main" val="2775280317"/>
              </p:ext>
            </p:extLst>
          </p:nvPr>
        </p:nvGraphicFramePr>
        <p:xfrm>
          <a:off x="4029576" y="4192471"/>
          <a:ext cx="3976294" cy="1831296"/>
        </p:xfrm>
        <a:graphic>
          <a:graphicData uri="http://schemas.openxmlformats.org/drawingml/2006/table">
            <a:tbl>
              <a:tblPr firstRow="1" bandRow="1">
                <a:tableStyleId>{5C22544A-7EE6-4342-B048-85BDC9FD1C3A}</a:tableStyleId>
              </a:tblPr>
              <a:tblGrid>
                <a:gridCol w="3976294">
                  <a:extLst>
                    <a:ext uri="{9D8B030D-6E8A-4147-A177-3AD203B41FA5}">
                      <a16:colId xmlns:a16="http://schemas.microsoft.com/office/drawing/2014/main" val="4224780268"/>
                    </a:ext>
                  </a:extLst>
                </a:gridCol>
              </a:tblGrid>
              <a:tr h="359719">
                <a:tc>
                  <a:txBody>
                    <a:bodyPr/>
                    <a:lstStyle/>
                    <a:p>
                      <a:r>
                        <a:rPr lang="en-GB" sz="1600" dirty="0"/>
                        <a:t>Art and Design/ Design Technology</a:t>
                      </a:r>
                    </a:p>
                  </a:txBody>
                  <a:tcPr>
                    <a:solidFill>
                      <a:schemeClr val="accent4">
                        <a:lumMod val="75000"/>
                      </a:schemeClr>
                    </a:solidFill>
                  </a:tcPr>
                </a:tc>
                <a:extLst>
                  <a:ext uri="{0D108BD9-81ED-4DB2-BD59-A6C34878D82A}">
                    <a16:rowId xmlns:a16="http://schemas.microsoft.com/office/drawing/2014/main" val="3896154310"/>
                  </a:ext>
                </a:extLst>
              </a:tr>
              <a:tr h="1471577">
                <a:tc>
                  <a:txBody>
                    <a:bodyPr/>
                    <a:lstStyle/>
                    <a:p>
                      <a:r>
                        <a:rPr lang="en-GB" sz="1400" dirty="0"/>
                        <a:t>What sort of artist is William Morris?</a:t>
                      </a:r>
                    </a:p>
                    <a:p>
                      <a:endParaRPr lang="en-GB" sz="1400" dirty="0"/>
                    </a:p>
                    <a:p>
                      <a:r>
                        <a:rPr lang="en-GB" sz="1400" dirty="0"/>
                        <a:t>How are William Morris’ designs used today?</a:t>
                      </a:r>
                    </a:p>
                    <a:p>
                      <a:endParaRPr lang="en-GB" sz="1400" dirty="0"/>
                    </a:p>
                    <a:p>
                      <a:r>
                        <a:rPr lang="en-GB" sz="1400" dirty="0"/>
                        <a:t>Describe one technique you used to create your Anderson shelter.</a:t>
                      </a:r>
                    </a:p>
                  </a:txBody>
                  <a:tcPr>
                    <a:solidFill>
                      <a:schemeClr val="accent4">
                        <a:lumMod val="40000"/>
                        <a:lumOff val="60000"/>
                      </a:schemeClr>
                    </a:solidFill>
                  </a:tcPr>
                </a:tc>
                <a:extLst>
                  <a:ext uri="{0D108BD9-81ED-4DB2-BD59-A6C34878D82A}">
                    <a16:rowId xmlns:a16="http://schemas.microsoft.com/office/drawing/2014/main" val="2895203923"/>
                  </a:ext>
                </a:extLst>
              </a:tr>
            </a:tbl>
          </a:graphicData>
        </a:graphic>
      </p:graphicFrame>
      <p:graphicFrame>
        <p:nvGraphicFramePr>
          <p:cNvPr id="12" name="Table 11">
            <a:extLst>
              <a:ext uri="{FF2B5EF4-FFF2-40B4-BE49-F238E27FC236}">
                <a16:creationId xmlns:a16="http://schemas.microsoft.com/office/drawing/2014/main" id="{1A7D5D24-9056-42B2-AC49-0C381487D977}"/>
              </a:ext>
            </a:extLst>
          </p:cNvPr>
          <p:cNvGraphicFramePr>
            <a:graphicFrameLocks noGrp="1"/>
          </p:cNvGraphicFramePr>
          <p:nvPr>
            <p:extLst>
              <p:ext uri="{D42A27DB-BD31-4B8C-83A1-F6EECF244321}">
                <p14:modId xmlns:p14="http://schemas.microsoft.com/office/powerpoint/2010/main" val="3117217637"/>
              </p:ext>
            </p:extLst>
          </p:nvPr>
        </p:nvGraphicFramePr>
        <p:xfrm>
          <a:off x="8181584" y="554283"/>
          <a:ext cx="3984726" cy="1920240"/>
        </p:xfrm>
        <a:graphic>
          <a:graphicData uri="http://schemas.openxmlformats.org/drawingml/2006/table">
            <a:tbl>
              <a:tblPr firstRow="1" bandRow="1">
                <a:tableStyleId>{00A15C55-8517-42AA-B614-E9B94910E393}</a:tableStyleId>
              </a:tblPr>
              <a:tblGrid>
                <a:gridCol w="3984726">
                  <a:extLst>
                    <a:ext uri="{9D8B030D-6E8A-4147-A177-3AD203B41FA5}">
                      <a16:colId xmlns:a16="http://schemas.microsoft.com/office/drawing/2014/main" val="855750989"/>
                    </a:ext>
                  </a:extLst>
                </a:gridCol>
              </a:tblGrid>
              <a:tr h="313650">
                <a:tc>
                  <a:txBody>
                    <a:bodyPr/>
                    <a:lstStyle/>
                    <a:p>
                      <a:r>
                        <a:rPr lang="en-GB" sz="1600" dirty="0"/>
                        <a:t>RE</a:t>
                      </a:r>
                    </a:p>
                  </a:txBody>
                  <a:tcPr>
                    <a:solidFill>
                      <a:srgbClr val="1CE4DF"/>
                    </a:solidFill>
                  </a:tcPr>
                </a:tc>
                <a:extLst>
                  <a:ext uri="{0D108BD9-81ED-4DB2-BD59-A6C34878D82A}">
                    <a16:rowId xmlns:a16="http://schemas.microsoft.com/office/drawing/2014/main" val="2164382239"/>
                  </a:ext>
                </a:extLst>
              </a:tr>
              <a:tr h="1394891">
                <a:tc>
                  <a:txBody>
                    <a:bodyPr/>
                    <a:lstStyle/>
                    <a:p>
                      <a:r>
                        <a:rPr lang="en-GB" sz="1400" dirty="0"/>
                        <a:t>What do some people think carries on after we have died? </a:t>
                      </a:r>
                    </a:p>
                    <a:p>
                      <a:endParaRPr lang="en-GB" sz="14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dk1"/>
                          </a:solidFill>
                          <a:effectLst/>
                          <a:latin typeface="+mn-lt"/>
                          <a:ea typeface="+mn-ea"/>
                          <a:cs typeface="+mn-cs"/>
                        </a:rPr>
                        <a:t>Will people behave differently in life if they believe in reincarnation?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dk1"/>
                          </a:solidFill>
                          <a:effectLst/>
                          <a:latin typeface="+mn-lt"/>
                          <a:ea typeface="+mn-ea"/>
                          <a:cs typeface="+mn-cs"/>
                        </a:rPr>
                        <a:t>Why?</a:t>
                      </a:r>
                    </a:p>
                  </a:txBody>
                  <a:tcPr>
                    <a:solidFill>
                      <a:srgbClr val="93FBD3"/>
                    </a:solidFill>
                  </a:tcPr>
                </a:tc>
                <a:extLst>
                  <a:ext uri="{0D108BD9-81ED-4DB2-BD59-A6C34878D82A}">
                    <a16:rowId xmlns:a16="http://schemas.microsoft.com/office/drawing/2014/main" val="4026175623"/>
                  </a:ext>
                </a:extLst>
              </a:tr>
            </a:tbl>
          </a:graphicData>
        </a:graphic>
      </p:graphicFrame>
    </p:spTree>
    <p:extLst>
      <p:ext uri="{BB962C8B-B14F-4D97-AF65-F5344CB8AC3E}">
        <p14:creationId xmlns:p14="http://schemas.microsoft.com/office/powerpoint/2010/main" val="14044726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1119</TotalTime>
  <Words>1514</Words>
  <Application>Microsoft Office PowerPoint</Application>
  <PresentationFormat>Widescreen</PresentationFormat>
  <Paragraphs>238</Paragraphs>
  <Slides>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Calibri Light</vt:lpstr>
      <vt:lpstr>Comic Sans MS</vt:lpstr>
      <vt:lpstr>nta</vt:lpstr>
      <vt:lpstr>Times New Roman</vt:lpstr>
      <vt:lpstr>Office Theme</vt:lpstr>
      <vt:lpstr>Knowledge Organiser – Autumn 2 2021, World War II Class 3</vt:lpstr>
      <vt:lpstr>Knowledge Organiser – Autumn 2 2021, World War II Class 3</vt:lpstr>
      <vt:lpstr>Topic 20 Quiz Autumn 2021– WWII Class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20 – Tomorrow’s World</dc:title>
  <dc:creator>atoon</dc:creator>
  <cp:lastModifiedBy>klitchfield</cp:lastModifiedBy>
  <cp:revision>64</cp:revision>
  <cp:lastPrinted>2021-06-22T10:58:43Z</cp:lastPrinted>
  <dcterms:created xsi:type="dcterms:W3CDTF">2021-06-17T12:54:55Z</dcterms:created>
  <dcterms:modified xsi:type="dcterms:W3CDTF">2021-10-11T15:19:23Z</dcterms:modified>
</cp:coreProperties>
</file>