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A3"/>
    <a:srgbClr val="FFCDCD"/>
    <a:srgbClr val="B2A6F8"/>
    <a:srgbClr val="5C5EC2"/>
    <a:srgbClr val="94ECAB"/>
    <a:srgbClr val="CEF8EE"/>
    <a:srgbClr val="36E860"/>
    <a:srgbClr val="FF9966"/>
    <a:srgbClr val="E85318"/>
    <a:srgbClr val="CCFC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70" autoAdjust="0"/>
  </p:normalViewPr>
  <p:slideViewPr>
    <p:cSldViewPr snapToGrid="0">
      <p:cViewPr varScale="1">
        <p:scale>
          <a:sx n="91" d="100"/>
          <a:sy n="91" d="100"/>
        </p:scale>
        <p:origin x="84"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3BA46AC-E165-470E-BCD0-250C5A72A867}" type="datetimeFigureOut">
              <a:rPr lang="en-GB" smtClean="0"/>
              <a:t>06/01/2022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2ED3EC4-90DB-49F4-B816-1F423170704F}" type="slidenum">
              <a:rPr lang="en-GB" smtClean="0"/>
              <a:t>‹#›</a:t>
            </a:fld>
            <a:endParaRPr lang="en-GB"/>
          </a:p>
        </p:txBody>
      </p:sp>
    </p:spTree>
    <p:extLst>
      <p:ext uri="{BB962C8B-B14F-4D97-AF65-F5344CB8AC3E}">
        <p14:creationId xmlns:p14="http://schemas.microsoft.com/office/powerpoint/2010/main" val="294549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ED3EC4-90DB-49F4-B816-1F423170704F}" type="slidenum">
              <a:rPr lang="en-GB" smtClean="0"/>
              <a:t>1</a:t>
            </a:fld>
            <a:endParaRPr lang="en-GB"/>
          </a:p>
        </p:txBody>
      </p:sp>
    </p:spTree>
    <p:extLst>
      <p:ext uri="{BB962C8B-B14F-4D97-AF65-F5344CB8AC3E}">
        <p14:creationId xmlns:p14="http://schemas.microsoft.com/office/powerpoint/2010/main" val="21257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ED3EC4-90DB-49F4-B816-1F423170704F}" type="slidenum">
              <a:rPr lang="en-GB" smtClean="0"/>
              <a:t>2</a:t>
            </a:fld>
            <a:endParaRPr lang="en-GB"/>
          </a:p>
        </p:txBody>
      </p:sp>
    </p:spTree>
    <p:extLst>
      <p:ext uri="{BB962C8B-B14F-4D97-AF65-F5344CB8AC3E}">
        <p14:creationId xmlns:p14="http://schemas.microsoft.com/office/powerpoint/2010/main" val="32342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72019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7653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15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6164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F8906-0DB4-404C-9C20-6B1176C018CF}"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411331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0F8906-0DB4-404C-9C20-6B1176C018CF}"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117762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0F8906-0DB4-404C-9C20-6B1176C018CF}" type="datetimeFigureOut">
              <a:rPr lang="en-GB" smtClean="0"/>
              <a:t>06/01/2022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51552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0F8906-0DB4-404C-9C20-6B1176C018CF}" type="datetimeFigureOut">
              <a:rPr lang="en-GB" smtClean="0"/>
              <a:t>06/01/2022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21687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F8906-0DB4-404C-9C20-6B1176C018CF}" type="datetimeFigureOut">
              <a:rPr lang="en-GB" smtClean="0"/>
              <a:t>06/01/2022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562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19605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0F8906-0DB4-404C-9C20-6B1176C018CF}"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4A1DC1-19FA-4B5C-A3F5-BFCC9AE59627}" type="slidenum">
              <a:rPr lang="en-GB" smtClean="0"/>
              <a:t>‹#›</a:t>
            </a:fld>
            <a:endParaRPr lang="en-GB"/>
          </a:p>
        </p:txBody>
      </p:sp>
    </p:spTree>
    <p:extLst>
      <p:ext uri="{BB962C8B-B14F-4D97-AF65-F5344CB8AC3E}">
        <p14:creationId xmlns:p14="http://schemas.microsoft.com/office/powerpoint/2010/main" val="331141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F8906-0DB4-404C-9C20-6B1176C018CF}" type="datetimeFigureOut">
              <a:rPr lang="en-GB" smtClean="0"/>
              <a:t>06/01/2022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1DC1-19FA-4B5C-A3F5-BFCC9AE59627}" type="slidenum">
              <a:rPr lang="en-GB" smtClean="0"/>
              <a:t>‹#›</a:t>
            </a:fld>
            <a:endParaRPr lang="en-GB"/>
          </a:p>
        </p:txBody>
      </p:sp>
    </p:spTree>
    <p:extLst>
      <p:ext uri="{BB962C8B-B14F-4D97-AF65-F5344CB8AC3E}">
        <p14:creationId xmlns:p14="http://schemas.microsoft.com/office/powerpoint/2010/main" val="427611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0380" y="2978432"/>
            <a:ext cx="8074313" cy="376720"/>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Knowledge Organiser – Spring 1 2022, Mad Science Class 3</a:t>
            </a:r>
          </a:p>
        </p:txBody>
      </p:sp>
      <p:graphicFrame>
        <p:nvGraphicFramePr>
          <p:cNvPr id="5" name="Table 4"/>
          <p:cNvGraphicFramePr>
            <a:graphicFrameLocks noGrp="1"/>
          </p:cNvGraphicFramePr>
          <p:nvPr>
            <p:extLst>
              <p:ext uri="{D42A27DB-BD31-4B8C-83A1-F6EECF244321}">
                <p14:modId xmlns:p14="http://schemas.microsoft.com/office/powerpoint/2010/main" val="370190383"/>
              </p:ext>
            </p:extLst>
          </p:nvPr>
        </p:nvGraphicFramePr>
        <p:xfrm>
          <a:off x="14068" y="1"/>
          <a:ext cx="5923470" cy="2883239"/>
        </p:xfrm>
        <a:graphic>
          <a:graphicData uri="http://schemas.openxmlformats.org/drawingml/2006/table">
            <a:tbl>
              <a:tblPr firstRow="1" bandRow="1">
                <a:tableStyleId>{93296810-A885-4BE3-A3E7-6D5BEEA58F35}</a:tableStyleId>
              </a:tblPr>
              <a:tblGrid>
                <a:gridCol w="2943046">
                  <a:extLst>
                    <a:ext uri="{9D8B030D-6E8A-4147-A177-3AD203B41FA5}">
                      <a16:colId xmlns:a16="http://schemas.microsoft.com/office/drawing/2014/main" val="3395121299"/>
                    </a:ext>
                  </a:extLst>
                </a:gridCol>
                <a:gridCol w="2980424">
                  <a:extLst>
                    <a:ext uri="{9D8B030D-6E8A-4147-A177-3AD203B41FA5}">
                      <a16:colId xmlns:a16="http://schemas.microsoft.com/office/drawing/2014/main" val="3945920250"/>
                    </a:ext>
                  </a:extLst>
                </a:gridCol>
              </a:tblGrid>
              <a:tr h="326337">
                <a:tc gridSpan="2">
                  <a:txBody>
                    <a:bodyPr/>
                    <a:lstStyle/>
                    <a:p>
                      <a:r>
                        <a:rPr lang="en-GB" sz="1600" dirty="0"/>
                        <a:t>Geography</a:t>
                      </a:r>
                    </a:p>
                  </a:txBody>
                  <a:tcPr/>
                </a:tc>
                <a:tc hMerge="1">
                  <a:txBody>
                    <a:bodyPr/>
                    <a:lstStyle/>
                    <a:p>
                      <a:endParaRPr lang="en-GB"/>
                    </a:p>
                  </a:txBody>
                  <a:tcPr/>
                </a:tc>
                <a:extLst>
                  <a:ext uri="{0D108BD9-81ED-4DB2-BD59-A6C34878D82A}">
                    <a16:rowId xmlns:a16="http://schemas.microsoft.com/office/drawing/2014/main" val="1370071295"/>
                  </a:ext>
                </a:extLst>
              </a:tr>
              <a:tr h="1050174">
                <a:tc>
                  <a:txBody>
                    <a:bodyPr/>
                    <a:lstStyle/>
                    <a:p>
                      <a:r>
                        <a:rPr lang="en-GB" sz="1000" u="sng" dirty="0"/>
                        <a:t>What I should already know</a:t>
                      </a:r>
                      <a:endParaRPr lang="en-GB" sz="1000" u="none" dirty="0"/>
                    </a:p>
                    <a:p>
                      <a:r>
                        <a:rPr lang="en-GB" sz="1000" u="none" dirty="0"/>
                        <a:t>I can use maps, atlases, globes and digital/computer mapping to locate countries and describe features </a:t>
                      </a:r>
                    </a:p>
                    <a:p>
                      <a:r>
                        <a:rPr lang="en-GB" sz="1000" u="none" dirty="0"/>
                        <a:t>I can use the eight points of a compass, four and six-figure grid references, symbols and keys </a:t>
                      </a:r>
                    </a:p>
                  </a:txBody>
                  <a:tcPr/>
                </a:tc>
                <a:tc>
                  <a:txBody>
                    <a:bodyPr/>
                    <a:lstStyle/>
                    <a:p>
                      <a:r>
                        <a:rPr lang="en-GB" sz="1000" u="sng" dirty="0"/>
                        <a:t>The Journey</a:t>
                      </a:r>
                    </a:p>
                    <a:p>
                      <a:pPr>
                        <a:lnSpc>
                          <a:spcPct val="107000"/>
                        </a:lnSpc>
                        <a:spcAft>
                          <a:spcPts val="800"/>
                        </a:spcAft>
                      </a:pPr>
                      <a:r>
                        <a:rPr lang="en-GB" sz="1000" u="none" dirty="0"/>
                        <a:t>Describe and understand key aspects of climate zones, biomes and vegetation belts.</a:t>
                      </a:r>
                    </a:p>
                    <a:p>
                      <a:pPr>
                        <a:lnSpc>
                          <a:spcPct val="107000"/>
                        </a:lnSpc>
                        <a:spcAft>
                          <a:spcPts val="800"/>
                        </a:spcAft>
                      </a:pPr>
                      <a:r>
                        <a:rPr lang="en-GB" sz="1000" u="none" dirty="0"/>
                        <a:t>Use and label maps to locate biomes and key features of different biomes.</a:t>
                      </a:r>
                    </a:p>
                  </a:txBody>
                  <a:tcPr/>
                </a:tc>
                <a:extLst>
                  <a:ext uri="{0D108BD9-81ED-4DB2-BD59-A6C34878D82A}">
                    <a16:rowId xmlns:a16="http://schemas.microsoft.com/office/drawing/2014/main" val="3680738700"/>
                  </a:ext>
                </a:extLst>
              </a:tr>
              <a:tr h="1497785">
                <a:tc>
                  <a:txBody>
                    <a:bodyPr/>
                    <a:lstStyle/>
                    <a:p>
                      <a:r>
                        <a:rPr lang="en-GB" sz="1000" u="sng" dirty="0"/>
                        <a:t>Key Vocabulary</a:t>
                      </a:r>
                    </a:p>
                    <a:p>
                      <a:r>
                        <a:rPr lang="en-GB" sz="1000" u="none" dirty="0"/>
                        <a:t>Ecological</a:t>
                      </a:r>
                    </a:p>
                    <a:p>
                      <a:r>
                        <a:rPr lang="en-GB" sz="1000" u="none" dirty="0"/>
                        <a:t>Biome</a:t>
                      </a:r>
                    </a:p>
                    <a:p>
                      <a:r>
                        <a:rPr lang="en-GB" sz="1000" u="none" dirty="0"/>
                        <a:t>Photosynthesis</a:t>
                      </a:r>
                    </a:p>
                    <a:p>
                      <a:r>
                        <a:rPr lang="en-GB" sz="1000" u="none" dirty="0"/>
                        <a:t>Vegetation </a:t>
                      </a:r>
                    </a:p>
                    <a:p>
                      <a:r>
                        <a:rPr lang="en-GB" sz="1000" u="none" dirty="0"/>
                        <a:t>Indigenous</a:t>
                      </a:r>
                    </a:p>
                    <a:p>
                      <a:endParaRPr lang="en-GB" sz="1000" u="sng" dirty="0"/>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u="sng" dirty="0">
                          <a:latin typeface="+mn-lt"/>
                        </a:rPr>
                        <a:t>What I will know by the end of the unit</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Understand the term ‘biome’ and identify biomes of the world , including vegetation, wildlife and climate identify indigenous peoples  Using research, role-play .Understand the water cycle </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Understand how biomes need the right conditions to generate growth – light, heat and food</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Gain an understanding of photosynthesis</a:t>
                      </a:r>
                    </a:p>
                  </a:txBody>
                  <a:tcPr marL="68580" marR="68580" marT="0" marB="0"/>
                </a:tc>
                <a:extLst>
                  <a:ext uri="{0D108BD9-81ED-4DB2-BD59-A6C34878D82A}">
                    <a16:rowId xmlns:a16="http://schemas.microsoft.com/office/drawing/2014/main" val="38872618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15673556"/>
              </p:ext>
            </p:extLst>
          </p:nvPr>
        </p:nvGraphicFramePr>
        <p:xfrm>
          <a:off x="-9236" y="3386744"/>
          <a:ext cx="5945802" cy="3471255"/>
        </p:xfrm>
        <a:graphic>
          <a:graphicData uri="http://schemas.openxmlformats.org/drawingml/2006/table">
            <a:tbl>
              <a:tblPr firstRow="1" bandRow="1">
                <a:tableStyleId>{5C22544A-7EE6-4342-B048-85BDC9FD1C3A}</a:tableStyleId>
              </a:tblPr>
              <a:tblGrid>
                <a:gridCol w="2895609">
                  <a:extLst>
                    <a:ext uri="{9D8B030D-6E8A-4147-A177-3AD203B41FA5}">
                      <a16:colId xmlns:a16="http://schemas.microsoft.com/office/drawing/2014/main" val="4224780268"/>
                    </a:ext>
                  </a:extLst>
                </a:gridCol>
                <a:gridCol w="3050193">
                  <a:extLst>
                    <a:ext uri="{9D8B030D-6E8A-4147-A177-3AD203B41FA5}">
                      <a16:colId xmlns:a16="http://schemas.microsoft.com/office/drawing/2014/main" val="4242741618"/>
                    </a:ext>
                  </a:extLst>
                </a:gridCol>
              </a:tblGrid>
              <a:tr h="362609">
                <a:tc gridSpan="2">
                  <a:txBody>
                    <a:bodyPr/>
                    <a:lstStyle/>
                    <a:p>
                      <a:r>
                        <a:rPr lang="en-GB" sz="1600" dirty="0"/>
                        <a:t>Science</a:t>
                      </a:r>
                    </a:p>
                  </a:txBody>
                  <a:tcPr/>
                </a:tc>
                <a:tc hMerge="1">
                  <a:txBody>
                    <a:bodyPr/>
                    <a:lstStyle/>
                    <a:p>
                      <a:endParaRPr lang="en-GB"/>
                    </a:p>
                  </a:txBody>
                  <a:tcPr/>
                </a:tc>
                <a:extLst>
                  <a:ext uri="{0D108BD9-81ED-4DB2-BD59-A6C34878D82A}">
                    <a16:rowId xmlns:a16="http://schemas.microsoft.com/office/drawing/2014/main" val="3896154310"/>
                  </a:ext>
                </a:extLst>
              </a:tr>
              <a:tr h="1358783">
                <a:tc>
                  <a:txBody>
                    <a:bodyPr/>
                    <a:lstStyle/>
                    <a:p>
                      <a:r>
                        <a:rPr lang="en-GB" sz="1000" u="sng" dirty="0">
                          <a:latin typeface="+mn-lt"/>
                        </a:rPr>
                        <a:t>What I should already know</a:t>
                      </a:r>
                    </a:p>
                    <a:p>
                      <a:pPr algn="l">
                        <a:buFont typeface="Arial" panose="020B0604020202020204" pitchFamily="34" charset="0"/>
                        <a:buNone/>
                      </a:pPr>
                      <a:endParaRPr lang="en-GB" sz="1000" b="0" i="0" dirty="0">
                        <a:solidFill>
                          <a:srgbClr val="0B0C0C"/>
                        </a:solidFill>
                        <a:effectLst/>
                        <a:latin typeface="+mn-lt"/>
                      </a:endParaRPr>
                    </a:p>
                    <a:p>
                      <a:r>
                        <a:rPr lang="en-GB" sz="1000" u="none" dirty="0">
                          <a:latin typeface="+mn-lt"/>
                        </a:rPr>
                        <a:t>I can work scientifically through different topics and work on scientific enquiries.</a:t>
                      </a:r>
                    </a:p>
                    <a:p>
                      <a:endParaRPr lang="en-GB" sz="1000" u="none" dirty="0">
                        <a:latin typeface="+mn-lt"/>
                      </a:endParaRPr>
                    </a:p>
                    <a:p>
                      <a:r>
                        <a:rPr lang="en-GB" sz="1000" u="none" dirty="0">
                          <a:latin typeface="+mn-lt"/>
                        </a:rPr>
                        <a:t>I have carried out some experiments and investigations and I can make predictions.</a:t>
                      </a:r>
                    </a:p>
                  </a:txBody>
                  <a:tcPr/>
                </a:tc>
                <a:tc>
                  <a:txBody>
                    <a:bodyPr/>
                    <a:lstStyle/>
                    <a:p>
                      <a:r>
                        <a:rPr lang="en-GB" sz="1000" u="sng" dirty="0">
                          <a:latin typeface="+mn-lt"/>
                        </a:rPr>
                        <a:t>The Journey</a:t>
                      </a:r>
                      <a:endParaRPr lang="en-GB" sz="1000" u="none" dirty="0">
                        <a:latin typeface="+mn-lt"/>
                      </a:endParaRPr>
                    </a:p>
                    <a:p>
                      <a:pPr>
                        <a:lnSpc>
                          <a:spcPct val="107000"/>
                        </a:lnSpc>
                        <a:spcAft>
                          <a:spcPts val="800"/>
                        </a:spcAft>
                      </a:pPr>
                      <a:r>
                        <a:rPr lang="en-GB" sz="1000" dirty="0">
                          <a:effectLst/>
                          <a:latin typeface="+mn-lt"/>
                          <a:ea typeface="Calibri" panose="020F0502020204030204" pitchFamily="34" charset="0"/>
                          <a:cs typeface="Calibri" panose="020F0502020204030204" pitchFamily="34" charset="0"/>
                        </a:rPr>
                        <a:t>Planning different types of scientific enquiries to answer questions, including recognising and controlling variables where necessary</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mn-lt"/>
                          <a:ea typeface="Calibri" panose="020F0502020204030204" pitchFamily="34" charset="0"/>
                          <a:cs typeface="Calibri" panose="020F0502020204030204" pitchFamily="34" charset="0"/>
                        </a:rPr>
                        <a:t>Using test results to make predictions to set up further comparative and fair tests</a:t>
                      </a:r>
                      <a:endParaRPr lang="en-GB" sz="10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95203923"/>
                  </a:ext>
                </a:extLst>
              </a:tr>
              <a:tr h="1749863">
                <a:tc>
                  <a:txBody>
                    <a:bodyPr/>
                    <a:lstStyle/>
                    <a:p>
                      <a:r>
                        <a:rPr lang="en-GB" sz="1000" u="sng" dirty="0">
                          <a:latin typeface="+mn-lt"/>
                        </a:rPr>
                        <a:t>Key Vocabulary</a:t>
                      </a:r>
                    </a:p>
                    <a:p>
                      <a:endParaRPr lang="en-GB" sz="1000" u="sng" dirty="0">
                        <a:latin typeface="+mn-lt"/>
                      </a:endParaRPr>
                    </a:p>
                    <a:p>
                      <a:pPr>
                        <a:lnSpc>
                          <a:spcPct val="100000"/>
                        </a:lnSpc>
                        <a:spcAft>
                          <a:spcPts val="0"/>
                        </a:spcAft>
                      </a:pPr>
                      <a:r>
                        <a:rPr lang="en-GB" sz="1000" dirty="0">
                          <a:effectLst/>
                          <a:latin typeface="+mn-lt"/>
                          <a:ea typeface="Calibri" panose="020F0502020204030204" pitchFamily="34" charset="0"/>
                          <a:cs typeface="Calibri" panose="020F0502020204030204" pitchFamily="34" charset="0"/>
                        </a:rPr>
                        <a:t>Suited/suitable</a:t>
                      </a:r>
                    </a:p>
                    <a:p>
                      <a:pPr>
                        <a:lnSpc>
                          <a:spcPct val="100000"/>
                        </a:lnSpc>
                        <a:spcAft>
                          <a:spcPts val="0"/>
                        </a:spcAft>
                      </a:pPr>
                      <a:r>
                        <a:rPr lang="en-GB" sz="1000" dirty="0">
                          <a:effectLst/>
                          <a:latin typeface="+mn-lt"/>
                          <a:ea typeface="Calibri" panose="020F0502020204030204" pitchFamily="34" charset="0"/>
                          <a:cs typeface="Calibri" panose="020F0502020204030204" pitchFamily="34" charset="0"/>
                        </a:rPr>
                        <a:t>Environment</a:t>
                      </a:r>
                    </a:p>
                    <a:p>
                      <a:pPr>
                        <a:lnSpc>
                          <a:spcPct val="100000"/>
                        </a:lnSpc>
                        <a:spcAft>
                          <a:spcPts val="0"/>
                        </a:spcAft>
                      </a:pPr>
                      <a:r>
                        <a:rPr lang="en-GB" sz="1000" dirty="0">
                          <a:effectLst/>
                          <a:latin typeface="+mn-lt"/>
                          <a:ea typeface="Calibri" panose="020F0502020204030204" pitchFamily="34" charset="0"/>
                          <a:cs typeface="Calibri" panose="020F0502020204030204" pitchFamily="34" charset="0"/>
                        </a:rPr>
                        <a:t>Adaptation</a:t>
                      </a:r>
                    </a:p>
                    <a:p>
                      <a:pPr>
                        <a:lnSpc>
                          <a:spcPct val="100000"/>
                        </a:lnSpc>
                        <a:spcAft>
                          <a:spcPts val="0"/>
                        </a:spcAft>
                      </a:pPr>
                      <a:r>
                        <a:rPr lang="en-GB" sz="1000" dirty="0">
                          <a:effectLst/>
                          <a:latin typeface="+mn-lt"/>
                          <a:ea typeface="Calibri" panose="020F0502020204030204" pitchFamily="34" charset="0"/>
                          <a:cs typeface="Calibri" panose="020F0502020204030204" pitchFamily="34" charset="0"/>
                        </a:rPr>
                        <a:t>Characteristics</a:t>
                      </a:r>
                    </a:p>
                    <a:p>
                      <a:pPr>
                        <a:lnSpc>
                          <a:spcPct val="100000"/>
                        </a:lnSpc>
                        <a:spcAft>
                          <a:spcPts val="0"/>
                        </a:spcAft>
                      </a:pPr>
                      <a:r>
                        <a:rPr lang="en-GB" sz="1000" dirty="0">
                          <a:effectLst/>
                          <a:latin typeface="+mn-lt"/>
                          <a:ea typeface="Calibri" panose="020F0502020204030204" pitchFamily="34" charset="0"/>
                          <a:cs typeface="Calibri" panose="020F0502020204030204" pitchFamily="34" charset="0"/>
                        </a:rPr>
                        <a:t>Vary/variation</a:t>
                      </a:r>
                    </a:p>
                    <a:p>
                      <a:pPr>
                        <a:lnSpc>
                          <a:spcPct val="100000"/>
                        </a:lnSpc>
                        <a:spcAft>
                          <a:spcPts val="0"/>
                        </a:spcAft>
                      </a:pPr>
                      <a:r>
                        <a:rPr lang="en-GB" sz="1000" dirty="0">
                          <a:effectLst/>
                          <a:latin typeface="+mn-lt"/>
                          <a:ea typeface="Calibri" panose="020F0502020204030204" pitchFamily="34" charset="0"/>
                          <a:cs typeface="Calibri" panose="020F0502020204030204" pitchFamily="34" charset="0"/>
                        </a:rPr>
                        <a:t>Inherit/inheritance, </a:t>
                      </a:r>
                    </a:p>
                    <a:p>
                      <a:pPr>
                        <a:lnSpc>
                          <a:spcPct val="100000"/>
                        </a:lnSpc>
                        <a:spcAft>
                          <a:spcPts val="0"/>
                        </a:spcAft>
                      </a:pPr>
                      <a:r>
                        <a:rPr lang="en-GB" sz="1000" dirty="0">
                          <a:effectLst/>
                          <a:latin typeface="+mn-lt"/>
                          <a:ea typeface="Calibri" panose="020F0502020204030204" pitchFamily="34" charset="0"/>
                          <a:cs typeface="Calibri" panose="020F0502020204030204" pitchFamily="34" charset="0"/>
                        </a:rPr>
                        <a:t>Natural selection</a:t>
                      </a:r>
                      <a:endParaRPr lang="en-GB" sz="1000" dirty="0">
                        <a:effectLst/>
                        <a:latin typeface="+mn-lt"/>
                        <a:ea typeface="Calibri" panose="020F0502020204030204" pitchFamily="34" charset="0"/>
                        <a:cs typeface="Times New Roman" panose="02020603050405020304" pitchFamily="18" charset="0"/>
                      </a:endParaRPr>
                    </a:p>
                    <a:p>
                      <a:pPr>
                        <a:lnSpc>
                          <a:spcPct val="100000"/>
                        </a:lnSpc>
                      </a:pPr>
                      <a:r>
                        <a:rPr lang="en-GB" sz="1000" u="none" dirty="0">
                          <a:latin typeface="+mn-lt"/>
                        </a:rPr>
                        <a:t>Evidenced enquiry scientific  explanation</a:t>
                      </a:r>
                    </a:p>
                  </a:txBody>
                  <a:tcPr/>
                </a:tc>
                <a:tc>
                  <a:txBody>
                    <a:bodyPr/>
                    <a:lstStyle/>
                    <a:p>
                      <a:r>
                        <a:rPr lang="en-GB" sz="1000" u="sng" dirty="0">
                          <a:latin typeface="+mn-lt"/>
                        </a:rPr>
                        <a:t>What I will know by the end of the unit</a:t>
                      </a:r>
                    </a:p>
                    <a:p>
                      <a:endParaRPr lang="en-GB" sz="1000" u="none" dirty="0">
                        <a:latin typeface="+mn-lt"/>
                      </a:endParaRPr>
                    </a:p>
                    <a:p>
                      <a:pPr>
                        <a:lnSpc>
                          <a:spcPct val="107000"/>
                        </a:lnSpc>
                        <a:spcAft>
                          <a:spcPts val="800"/>
                        </a:spcAft>
                      </a:pPr>
                      <a:r>
                        <a:rPr lang="en-GB" sz="1000" dirty="0">
                          <a:effectLst/>
                          <a:latin typeface="+mn-lt"/>
                          <a:ea typeface="Calibri" panose="020F0502020204030204" pitchFamily="34" charset="0"/>
                          <a:cs typeface="Calibri" panose="020F0502020204030204" pitchFamily="34" charset="0"/>
                        </a:rPr>
                        <a:t>I will report and present findings from enquiries, including conclusions, causal relationships and explanations of and degree of trust in results, in oral and written forms such as displays and other presentations.</a:t>
                      </a:r>
                      <a:endParaRPr lang="en-GB" sz="1000" dirty="0">
                        <a:effectLst/>
                        <a:latin typeface="+mn-lt"/>
                        <a:ea typeface="Calibri" panose="020F0502020204030204" pitchFamily="34" charset="0"/>
                        <a:cs typeface="Times New Roman" panose="02020603050405020304" pitchFamily="18" charset="0"/>
                      </a:endParaRPr>
                    </a:p>
                    <a:p>
                      <a:r>
                        <a:rPr lang="en-GB" sz="1000" dirty="0">
                          <a:effectLst/>
                          <a:latin typeface="+mn-lt"/>
                          <a:ea typeface="Calibri" panose="020F0502020204030204" pitchFamily="34" charset="0"/>
                          <a:cs typeface="Calibri" panose="020F0502020204030204" pitchFamily="34" charset="0"/>
                        </a:rPr>
                        <a:t>Identifying scientific evidence that has been used to support or refute ideas or arguments</a:t>
                      </a:r>
                      <a:endParaRPr lang="en-GB" sz="1000" u="sng" dirty="0">
                        <a:latin typeface="+mn-lt"/>
                      </a:endParaRPr>
                    </a:p>
                  </a:txBody>
                  <a:tcPr/>
                </a:tc>
                <a:extLst>
                  <a:ext uri="{0D108BD9-81ED-4DB2-BD59-A6C34878D82A}">
                    <a16:rowId xmlns:a16="http://schemas.microsoft.com/office/drawing/2014/main" val="2982929837"/>
                  </a:ext>
                </a:extLst>
              </a:tr>
            </a:tbl>
          </a:graphicData>
        </a:graphic>
      </p:graphicFrame>
      <p:graphicFrame>
        <p:nvGraphicFramePr>
          <p:cNvPr id="13" name="Table 12">
            <a:extLst>
              <a:ext uri="{FF2B5EF4-FFF2-40B4-BE49-F238E27FC236}">
                <a16:creationId xmlns:a16="http://schemas.microsoft.com/office/drawing/2014/main" id="{90E3F66F-BBAE-4CE9-9C13-185CA0B452A6}"/>
              </a:ext>
            </a:extLst>
          </p:cNvPr>
          <p:cNvGraphicFramePr>
            <a:graphicFrameLocks noGrp="1"/>
          </p:cNvGraphicFramePr>
          <p:nvPr>
            <p:extLst>
              <p:ext uri="{D42A27DB-BD31-4B8C-83A1-F6EECF244321}">
                <p14:modId xmlns:p14="http://schemas.microsoft.com/office/powerpoint/2010/main" val="2558931483"/>
              </p:ext>
            </p:extLst>
          </p:nvPr>
        </p:nvGraphicFramePr>
        <p:xfrm>
          <a:off x="6022108" y="0"/>
          <a:ext cx="6169891" cy="2883239"/>
        </p:xfrm>
        <a:graphic>
          <a:graphicData uri="http://schemas.openxmlformats.org/drawingml/2006/table">
            <a:tbl>
              <a:tblPr firstRow="1" bandRow="1">
                <a:tableStyleId>{5C22544A-7EE6-4342-B048-85BDC9FD1C3A}</a:tableStyleId>
              </a:tblPr>
              <a:tblGrid>
                <a:gridCol w="3041983">
                  <a:extLst>
                    <a:ext uri="{9D8B030D-6E8A-4147-A177-3AD203B41FA5}">
                      <a16:colId xmlns:a16="http://schemas.microsoft.com/office/drawing/2014/main" val="4224780268"/>
                    </a:ext>
                  </a:extLst>
                </a:gridCol>
                <a:gridCol w="3127908">
                  <a:extLst>
                    <a:ext uri="{9D8B030D-6E8A-4147-A177-3AD203B41FA5}">
                      <a16:colId xmlns:a16="http://schemas.microsoft.com/office/drawing/2014/main" val="1831508114"/>
                    </a:ext>
                  </a:extLst>
                </a:gridCol>
              </a:tblGrid>
              <a:tr h="360065">
                <a:tc gridSpan="2">
                  <a:txBody>
                    <a:bodyPr/>
                    <a:lstStyle/>
                    <a:p>
                      <a:r>
                        <a:rPr lang="en-GB" sz="1600" dirty="0"/>
                        <a:t>Computing</a:t>
                      </a:r>
                    </a:p>
                  </a:txBody>
                  <a:tcPr>
                    <a:solidFill>
                      <a:schemeClr val="bg1">
                        <a:lumMod val="65000"/>
                      </a:schemeClr>
                    </a:solidFill>
                  </a:tcPr>
                </a:tc>
                <a:tc hMerge="1">
                  <a:txBody>
                    <a:bodyPr/>
                    <a:lstStyle/>
                    <a:p>
                      <a:endParaRPr lang="en-GB"/>
                    </a:p>
                  </a:txBody>
                  <a:tcPr/>
                </a:tc>
                <a:extLst>
                  <a:ext uri="{0D108BD9-81ED-4DB2-BD59-A6C34878D82A}">
                    <a16:rowId xmlns:a16="http://schemas.microsoft.com/office/drawing/2014/main" val="3896154310"/>
                  </a:ext>
                </a:extLst>
              </a:tr>
              <a:tr h="121808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u="sng" dirty="0"/>
                        <a:t>What I should already know</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u="sng" dirty="0"/>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u="none" dirty="0"/>
                        <a:t>Using the internet for research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u="none" dirty="0"/>
                        <a:t>Creating documents – graphics, text and movies to present the information.</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u="none" dirty="0"/>
                        <a:t>Inventions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000" u="sng" dirty="0"/>
                    </a:p>
                  </a:txBody>
                  <a:tcPr marL="68580" marR="68580" marT="0" marB="0">
                    <a:solidFill>
                      <a:schemeClr val="bg1">
                        <a:lumMod val="85000"/>
                      </a:schemeClr>
                    </a:solidFill>
                  </a:tcPr>
                </a:tc>
                <a:tc>
                  <a:txBody>
                    <a:bodyPr/>
                    <a:lstStyle/>
                    <a:p>
                      <a:r>
                        <a:rPr lang="en-GB" sz="1000" u="sng" dirty="0"/>
                        <a:t>The Journey </a:t>
                      </a:r>
                    </a:p>
                    <a:p>
                      <a:endParaRPr lang="en-GB" sz="1000" u="none" dirty="0"/>
                    </a:p>
                    <a:p>
                      <a:r>
                        <a:rPr lang="en-GB" sz="1000" u="none" dirty="0"/>
                        <a:t>Select, use and combine a variety of software to</a:t>
                      </a:r>
                    </a:p>
                    <a:p>
                      <a:r>
                        <a:rPr lang="en-GB" sz="1000" u="none" dirty="0"/>
                        <a:t>design and create a range of programs, systems</a:t>
                      </a:r>
                    </a:p>
                    <a:p>
                      <a:r>
                        <a:rPr lang="en-GB" sz="1000" u="none" dirty="0"/>
                        <a:t>and content that accomplish given goals, including</a:t>
                      </a:r>
                    </a:p>
                    <a:p>
                      <a:r>
                        <a:rPr lang="en-GB" sz="1000" u="none" dirty="0"/>
                        <a:t>collecting, analysing, evaluating and presenting</a:t>
                      </a:r>
                    </a:p>
                    <a:p>
                      <a:r>
                        <a:rPr lang="en-GB" sz="1000" u="none" dirty="0"/>
                        <a:t>data and information.</a:t>
                      </a:r>
                      <a:endParaRPr lang="en-GB" sz="1000" u="sng" dirty="0"/>
                    </a:p>
                  </a:txBody>
                  <a:tcPr>
                    <a:solidFill>
                      <a:schemeClr val="bg1">
                        <a:lumMod val="85000"/>
                      </a:schemeClr>
                    </a:solidFill>
                  </a:tcPr>
                </a:tc>
                <a:extLst>
                  <a:ext uri="{0D108BD9-81ED-4DB2-BD59-A6C34878D82A}">
                    <a16:rowId xmlns:a16="http://schemas.microsoft.com/office/drawing/2014/main" val="2895203923"/>
                  </a:ext>
                </a:extLst>
              </a:tr>
              <a:tr h="1305089">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r>
                        <a:rPr lang="en-GB" sz="1000" u="sng" dirty="0">
                          <a:effectLst/>
                          <a:latin typeface="+mn-lt"/>
                          <a:ea typeface="Calibri" panose="020F0502020204030204" pitchFamily="34" charset="0"/>
                          <a:cs typeface="Times New Roman" panose="02020603050405020304" pitchFamily="18" charset="0"/>
                        </a:rPr>
                        <a:t>Key Vocabulary</a:t>
                      </a:r>
                    </a:p>
                    <a:p>
                      <a:pPr>
                        <a:lnSpc>
                          <a:spcPct val="107000"/>
                        </a:lnSpc>
                        <a:spcAft>
                          <a:spcPts val="0"/>
                        </a:spcAft>
                      </a:pPr>
                      <a:endParaRPr lang="en-GB" sz="1000" u="sng"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u="none" dirty="0">
                          <a:effectLst/>
                          <a:latin typeface="+mn-lt"/>
                          <a:ea typeface="Calibri" panose="020F0502020204030204" pitchFamily="34" charset="0"/>
                          <a:cs typeface="Times New Roman" panose="02020603050405020304" pitchFamily="18" charset="0"/>
                        </a:rPr>
                        <a:t>Product Launch</a:t>
                      </a:r>
                    </a:p>
                    <a:p>
                      <a:pPr>
                        <a:lnSpc>
                          <a:spcPct val="107000"/>
                        </a:lnSpc>
                        <a:spcAft>
                          <a:spcPts val="0"/>
                        </a:spcAft>
                      </a:pPr>
                      <a:r>
                        <a:rPr lang="en-GB" sz="1000" u="none" dirty="0">
                          <a:effectLst/>
                          <a:latin typeface="+mn-lt"/>
                          <a:ea typeface="Calibri" panose="020F0502020204030204" pitchFamily="34" charset="0"/>
                          <a:cs typeface="Times New Roman" panose="02020603050405020304" pitchFamily="18" charset="0"/>
                        </a:rPr>
                        <a:t>Market research</a:t>
                      </a:r>
                    </a:p>
                    <a:p>
                      <a:pPr>
                        <a:lnSpc>
                          <a:spcPct val="107000"/>
                        </a:lnSpc>
                        <a:spcAft>
                          <a:spcPts val="0"/>
                        </a:spcAft>
                      </a:pPr>
                      <a:r>
                        <a:rPr lang="en-GB" sz="1000" u="none" dirty="0">
                          <a:effectLst/>
                          <a:latin typeface="+mn-lt"/>
                          <a:ea typeface="Calibri" panose="020F0502020204030204" pitchFamily="34" charset="0"/>
                          <a:cs typeface="Times New Roman" panose="02020603050405020304" pitchFamily="18" charset="0"/>
                        </a:rPr>
                        <a:t>Promote</a:t>
                      </a:r>
                    </a:p>
                    <a:p>
                      <a:pPr>
                        <a:lnSpc>
                          <a:spcPct val="107000"/>
                        </a:lnSpc>
                        <a:spcAft>
                          <a:spcPts val="0"/>
                        </a:spcAft>
                      </a:pPr>
                      <a:r>
                        <a:rPr lang="en-GB" sz="1000" u="none" dirty="0">
                          <a:effectLst/>
                          <a:latin typeface="+mn-lt"/>
                          <a:ea typeface="Calibri" panose="020F0502020204030204" pitchFamily="34" charset="0"/>
                          <a:cs typeface="Times New Roman" panose="02020603050405020304" pitchFamily="18" charset="0"/>
                        </a:rPr>
                        <a:t>Evaluate,</a:t>
                      </a:r>
                    </a:p>
                    <a:p>
                      <a:pPr>
                        <a:lnSpc>
                          <a:spcPct val="107000"/>
                        </a:lnSpc>
                        <a:spcAft>
                          <a:spcPts val="0"/>
                        </a:spcAft>
                      </a:pPr>
                      <a:r>
                        <a:rPr lang="en-GB" sz="1000" u="none" dirty="0">
                          <a:effectLst/>
                          <a:latin typeface="+mn-lt"/>
                          <a:ea typeface="Calibri" panose="020F0502020204030204" pitchFamily="34" charset="0"/>
                          <a:cs typeface="Times New Roman" panose="02020603050405020304" pitchFamily="18" charset="0"/>
                        </a:rPr>
                        <a:t>Present</a:t>
                      </a:r>
                    </a:p>
                  </a:txBody>
                  <a:tcPr marL="68580" marR="68580" marT="0" marB="0">
                    <a:solidFill>
                      <a:schemeClr val="bg1">
                        <a:lumMod val="85000"/>
                      </a:schemeClr>
                    </a:solidFill>
                  </a:tcPr>
                </a:tc>
                <a:tc>
                  <a:txBody>
                    <a:bodyPr/>
                    <a:lstStyle/>
                    <a:p>
                      <a:r>
                        <a:rPr lang="en-GB" sz="1000" u="sng" dirty="0"/>
                        <a:t>What I will know by the end of the unit</a:t>
                      </a:r>
                    </a:p>
                    <a:p>
                      <a:endParaRPr lang="en-GB" sz="1000" u="sng" dirty="0"/>
                    </a:p>
                    <a:p>
                      <a:r>
                        <a:rPr lang="en-GB" sz="1000" u="none" dirty="0"/>
                        <a:t>I will be able to create a game from my own design and create an advert to promote my game. </a:t>
                      </a:r>
                    </a:p>
                  </a:txBody>
                  <a:tcPr>
                    <a:solidFill>
                      <a:schemeClr val="bg1">
                        <a:lumMod val="85000"/>
                      </a:schemeClr>
                    </a:solidFill>
                  </a:tcPr>
                </a:tc>
                <a:extLst>
                  <a:ext uri="{0D108BD9-81ED-4DB2-BD59-A6C34878D82A}">
                    <a16:rowId xmlns:a16="http://schemas.microsoft.com/office/drawing/2014/main" val="1445801757"/>
                  </a:ext>
                </a:extLst>
              </a:tr>
            </a:tbl>
          </a:graphicData>
        </a:graphic>
      </p:graphicFrame>
      <p:pic>
        <p:nvPicPr>
          <p:cNvPr id="2" name="Picture 1">
            <a:extLst>
              <a:ext uri="{FF2B5EF4-FFF2-40B4-BE49-F238E27FC236}">
                <a16:creationId xmlns:a16="http://schemas.microsoft.com/office/drawing/2014/main" id="{64FEB7CA-016A-4152-9941-FC094473C5BC}"/>
              </a:ext>
            </a:extLst>
          </p:cNvPr>
          <p:cNvPicPr>
            <a:picLocks noChangeAspect="1"/>
          </p:cNvPicPr>
          <p:nvPr/>
        </p:nvPicPr>
        <p:blipFill>
          <a:blip r:embed="rId3"/>
          <a:stretch>
            <a:fillRect/>
          </a:stretch>
        </p:blipFill>
        <p:spPr>
          <a:xfrm>
            <a:off x="1213670" y="1441620"/>
            <a:ext cx="1755099" cy="1218911"/>
          </a:xfrm>
          <a:prstGeom prst="rect">
            <a:avLst/>
          </a:prstGeom>
        </p:spPr>
      </p:pic>
      <p:pic>
        <p:nvPicPr>
          <p:cNvPr id="1026" name="Picture 2" descr="See the source image">
            <a:extLst>
              <a:ext uri="{FF2B5EF4-FFF2-40B4-BE49-F238E27FC236}">
                <a16:creationId xmlns:a16="http://schemas.microsoft.com/office/drawing/2014/main" id="{8AE0CEDF-7BD7-425E-A279-8CA2998EA7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360" y="5057716"/>
            <a:ext cx="1932305" cy="1136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3F5E51FA-D46C-4F36-9FB4-BDA959F68F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5190" y="1306697"/>
            <a:ext cx="1559501" cy="11765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14F5643C-8CD2-4135-A6E8-F2E5971A431E}"/>
              </a:ext>
            </a:extLst>
          </p:cNvPr>
          <p:cNvGraphicFramePr>
            <a:graphicFrameLocks noGrp="1"/>
          </p:cNvGraphicFramePr>
          <p:nvPr>
            <p:extLst>
              <p:ext uri="{D42A27DB-BD31-4B8C-83A1-F6EECF244321}">
                <p14:modId xmlns:p14="http://schemas.microsoft.com/office/powerpoint/2010/main" val="1030441257"/>
              </p:ext>
            </p:extLst>
          </p:nvPr>
        </p:nvGraphicFramePr>
        <p:xfrm>
          <a:off x="5967980" y="3386744"/>
          <a:ext cx="6169891" cy="3481931"/>
        </p:xfrm>
        <a:graphic>
          <a:graphicData uri="http://schemas.openxmlformats.org/drawingml/2006/table">
            <a:tbl>
              <a:tblPr firstRow="1" bandRow="1">
                <a:tableStyleId>{00A15C55-8517-42AA-B614-E9B94910E393}</a:tableStyleId>
              </a:tblPr>
              <a:tblGrid>
                <a:gridCol w="2942966">
                  <a:extLst>
                    <a:ext uri="{9D8B030D-6E8A-4147-A177-3AD203B41FA5}">
                      <a16:colId xmlns:a16="http://schemas.microsoft.com/office/drawing/2014/main" val="855750989"/>
                    </a:ext>
                  </a:extLst>
                </a:gridCol>
                <a:gridCol w="3226925">
                  <a:extLst>
                    <a:ext uri="{9D8B030D-6E8A-4147-A177-3AD203B41FA5}">
                      <a16:colId xmlns:a16="http://schemas.microsoft.com/office/drawing/2014/main" val="3819702568"/>
                    </a:ext>
                  </a:extLst>
                </a:gridCol>
              </a:tblGrid>
              <a:tr h="332883">
                <a:tc gridSpan="2">
                  <a:txBody>
                    <a:bodyPr/>
                    <a:lstStyle/>
                    <a:p>
                      <a:r>
                        <a:rPr lang="en-GB" sz="1600" dirty="0"/>
                        <a:t>PSHE</a:t>
                      </a:r>
                    </a:p>
                  </a:txBody>
                  <a:tcPr/>
                </a:tc>
                <a:tc hMerge="1">
                  <a:txBody>
                    <a:bodyPr/>
                    <a:lstStyle/>
                    <a:p>
                      <a:endParaRPr lang="en-GB"/>
                    </a:p>
                  </a:txBody>
                  <a:tcPr/>
                </a:tc>
                <a:extLst>
                  <a:ext uri="{0D108BD9-81ED-4DB2-BD59-A6C34878D82A}">
                    <a16:rowId xmlns:a16="http://schemas.microsoft.com/office/drawing/2014/main" val="2164382239"/>
                  </a:ext>
                </a:extLst>
              </a:tr>
              <a:tr h="1149961">
                <a:tc>
                  <a:txBody>
                    <a:bodyPr/>
                    <a:lstStyle/>
                    <a:p>
                      <a:r>
                        <a:rPr lang="en-GB" sz="1000" u="sng" dirty="0"/>
                        <a:t>What I should already know</a:t>
                      </a:r>
                    </a:p>
                    <a:p>
                      <a:endParaRPr lang="en-GB" sz="1000" u="sng" dirty="0"/>
                    </a:p>
                    <a:p>
                      <a:r>
                        <a:rPr lang="en-GB" sz="1000" u="none" dirty="0"/>
                        <a:t>I can identify my emotions and talk about some feelings with a trusted person.</a:t>
                      </a:r>
                    </a:p>
                    <a:p>
                      <a:endParaRPr lang="en-GB" sz="1000" u="none" dirty="0"/>
                    </a:p>
                    <a:p>
                      <a:r>
                        <a:rPr lang="en-GB" sz="1000" u="none" dirty="0"/>
                        <a:t>I can use mindfulness strategies to manage my emotional visitors.</a:t>
                      </a:r>
                    </a:p>
                  </a:txBody>
                  <a:tcPr/>
                </a:tc>
                <a:tc>
                  <a:txBody>
                    <a:bodyPr/>
                    <a:lstStyle/>
                    <a:p>
                      <a:r>
                        <a:rPr lang="en-GB" sz="1000" u="sng" dirty="0"/>
                        <a:t>The Journey</a:t>
                      </a:r>
                    </a:p>
                    <a:p>
                      <a:r>
                        <a:rPr lang="en-GB" sz="1000" u="none" dirty="0"/>
                        <a:t>Deepening their understanding of good and not-so-good feelings, to extend their vocabulary to enable them to explain both the range and intensity of their feelings to others. </a:t>
                      </a:r>
                    </a:p>
                  </a:txBody>
                  <a:tcPr/>
                </a:tc>
                <a:extLst>
                  <a:ext uri="{0D108BD9-81ED-4DB2-BD59-A6C34878D82A}">
                    <a16:rowId xmlns:a16="http://schemas.microsoft.com/office/drawing/2014/main" val="4026175623"/>
                  </a:ext>
                </a:extLst>
              </a:tr>
              <a:tr h="1988411">
                <a:tc>
                  <a:txBody>
                    <a:bodyPr/>
                    <a:lstStyle/>
                    <a:p>
                      <a:r>
                        <a:rPr lang="en-GB" sz="1000" u="sng" dirty="0"/>
                        <a:t>Key Vocabulary</a:t>
                      </a:r>
                    </a:p>
                    <a:p>
                      <a:r>
                        <a:rPr lang="en-GB" sz="1000" u="none" dirty="0"/>
                        <a:t>Cognitive triangle </a:t>
                      </a:r>
                    </a:p>
                    <a:p>
                      <a:r>
                        <a:rPr lang="en-GB" sz="1000" u="none" dirty="0"/>
                        <a:t>Impact of positive thinking </a:t>
                      </a:r>
                    </a:p>
                    <a:p>
                      <a:r>
                        <a:rPr lang="en-GB" sz="1000" u="none" dirty="0"/>
                        <a:t>Facing your feelings </a:t>
                      </a:r>
                    </a:p>
                    <a:p>
                      <a:r>
                        <a:rPr lang="en-GB" sz="1000" u="none" dirty="0"/>
                        <a:t>Choices and consequences </a:t>
                      </a:r>
                    </a:p>
                    <a:p>
                      <a:r>
                        <a:rPr lang="en-GB" sz="1000" u="none" dirty="0"/>
                        <a:t>Mindfulness </a:t>
                      </a:r>
                    </a:p>
                    <a:p>
                      <a:r>
                        <a:rPr lang="en-GB" sz="1000" u="none" dirty="0"/>
                        <a:t>Growth mindset </a:t>
                      </a:r>
                    </a:p>
                  </a:txBody>
                  <a:tcPr/>
                </a:tc>
                <a:tc>
                  <a:txBody>
                    <a:bodyPr/>
                    <a:lstStyle/>
                    <a:p>
                      <a:r>
                        <a:rPr lang="en-GB" sz="1000" u="sng" dirty="0"/>
                        <a:t>What I will know by the end of the unit </a:t>
                      </a:r>
                    </a:p>
                    <a:p>
                      <a:endParaRPr lang="en-GB" sz="1000" u="sng" dirty="0"/>
                    </a:p>
                    <a:p>
                      <a:r>
                        <a:rPr lang="en-GB" sz="1000" u="none" dirty="0"/>
                        <a:t>I will be able to describe some more feelings and how my feelings influence my behaviour</a:t>
                      </a:r>
                    </a:p>
                    <a:p>
                      <a:r>
                        <a:rPr lang="en-GB" sz="1000" dirty="0"/>
                        <a:t>I can talk about a range and intensity of my feelings</a:t>
                      </a:r>
                    </a:p>
                    <a:p>
                      <a:r>
                        <a:rPr lang="en-GB" sz="1000" dirty="0"/>
                        <a:t>I can name some strategies to deal with emotional visitors.  </a:t>
                      </a:r>
                    </a:p>
                    <a:p>
                      <a:r>
                        <a:rPr lang="en-GB" sz="1000" dirty="0"/>
                        <a:t>I can appreciate how making good choices can make us happy; </a:t>
                      </a:r>
                    </a:p>
                    <a:p>
                      <a:endParaRPr lang="en-GB" sz="1000" dirty="0"/>
                    </a:p>
                  </a:txBody>
                  <a:tcPr/>
                </a:tc>
                <a:extLst>
                  <a:ext uri="{0D108BD9-81ED-4DB2-BD59-A6C34878D82A}">
                    <a16:rowId xmlns:a16="http://schemas.microsoft.com/office/drawing/2014/main" val="3395270011"/>
                  </a:ext>
                </a:extLst>
              </a:tr>
            </a:tbl>
          </a:graphicData>
        </a:graphic>
      </p:graphicFrame>
      <p:pic>
        <p:nvPicPr>
          <p:cNvPr id="3" name="Picture 2">
            <a:extLst>
              <a:ext uri="{FF2B5EF4-FFF2-40B4-BE49-F238E27FC236}">
                <a16:creationId xmlns:a16="http://schemas.microsoft.com/office/drawing/2014/main" id="{E8BCB0ED-B801-4B76-BED3-F81A4E860338}"/>
              </a:ext>
            </a:extLst>
          </p:cNvPr>
          <p:cNvPicPr>
            <a:picLocks noChangeAspect="1"/>
          </p:cNvPicPr>
          <p:nvPr/>
        </p:nvPicPr>
        <p:blipFill>
          <a:blip r:embed="rId6"/>
          <a:stretch>
            <a:fillRect/>
          </a:stretch>
        </p:blipFill>
        <p:spPr>
          <a:xfrm>
            <a:off x="6977162" y="5744729"/>
            <a:ext cx="1976219" cy="1113270"/>
          </a:xfrm>
          <a:prstGeom prst="rect">
            <a:avLst/>
          </a:prstGeom>
        </p:spPr>
      </p:pic>
      <p:pic>
        <p:nvPicPr>
          <p:cNvPr id="6" name="Picture 5">
            <a:extLst>
              <a:ext uri="{FF2B5EF4-FFF2-40B4-BE49-F238E27FC236}">
                <a16:creationId xmlns:a16="http://schemas.microsoft.com/office/drawing/2014/main" id="{5BDDBFD2-DF04-4FEB-AB50-0ADC22A35E63}"/>
              </a:ext>
            </a:extLst>
          </p:cNvPr>
          <p:cNvPicPr>
            <a:picLocks noChangeAspect="1"/>
          </p:cNvPicPr>
          <p:nvPr/>
        </p:nvPicPr>
        <p:blipFill>
          <a:blip r:embed="rId7"/>
          <a:stretch>
            <a:fillRect/>
          </a:stretch>
        </p:blipFill>
        <p:spPr>
          <a:xfrm>
            <a:off x="10584873" y="2292909"/>
            <a:ext cx="1337559" cy="1243844"/>
          </a:xfrm>
          <a:prstGeom prst="rect">
            <a:avLst/>
          </a:prstGeom>
        </p:spPr>
      </p:pic>
    </p:spTree>
    <p:extLst>
      <p:ext uri="{BB962C8B-B14F-4D97-AF65-F5344CB8AC3E}">
        <p14:creationId xmlns:p14="http://schemas.microsoft.com/office/powerpoint/2010/main" val="16993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52992264"/>
              </p:ext>
            </p:extLst>
          </p:nvPr>
        </p:nvGraphicFramePr>
        <p:xfrm>
          <a:off x="0" y="3500784"/>
          <a:ext cx="3559126" cy="3315258"/>
        </p:xfrm>
        <a:graphic>
          <a:graphicData uri="http://schemas.openxmlformats.org/drawingml/2006/table">
            <a:tbl>
              <a:tblPr firstRow="1" bandRow="1">
                <a:tableStyleId>{21E4AEA4-8DFA-4A89-87EB-49C32662AFE0}</a:tableStyleId>
              </a:tblPr>
              <a:tblGrid>
                <a:gridCol w="1817165">
                  <a:extLst>
                    <a:ext uri="{9D8B030D-6E8A-4147-A177-3AD203B41FA5}">
                      <a16:colId xmlns:a16="http://schemas.microsoft.com/office/drawing/2014/main" val="1495017990"/>
                    </a:ext>
                  </a:extLst>
                </a:gridCol>
                <a:gridCol w="1741961">
                  <a:extLst>
                    <a:ext uri="{9D8B030D-6E8A-4147-A177-3AD203B41FA5}">
                      <a16:colId xmlns:a16="http://schemas.microsoft.com/office/drawing/2014/main" val="1992186232"/>
                    </a:ext>
                  </a:extLst>
                </a:gridCol>
              </a:tblGrid>
              <a:tr h="340250">
                <a:tc gridSpan="2">
                  <a:txBody>
                    <a:bodyPr/>
                    <a:lstStyle/>
                    <a:p>
                      <a:r>
                        <a:rPr lang="en-GB" sz="1600" dirty="0"/>
                        <a:t>Music</a:t>
                      </a:r>
                    </a:p>
                  </a:txBody>
                  <a:tcPr>
                    <a:solidFill>
                      <a:srgbClr val="1CE4DF"/>
                    </a:solidFill>
                  </a:tcPr>
                </a:tc>
                <a:tc hMerge="1">
                  <a:txBody>
                    <a:bodyPr/>
                    <a:lstStyle/>
                    <a:p>
                      <a:endParaRPr lang="en-GB"/>
                    </a:p>
                  </a:txBody>
                  <a:tcPr/>
                </a:tc>
                <a:extLst>
                  <a:ext uri="{0D108BD9-81ED-4DB2-BD59-A6C34878D82A}">
                    <a16:rowId xmlns:a16="http://schemas.microsoft.com/office/drawing/2014/main" val="2994901590"/>
                  </a:ext>
                </a:extLst>
              </a:tr>
              <a:tr h="2975008">
                <a:tc>
                  <a:txBody>
                    <a:bodyPr/>
                    <a:lstStyle/>
                    <a:p>
                      <a:r>
                        <a:rPr lang="en-GB" sz="1000" u="sng" dirty="0">
                          <a:latin typeface="+mn-lt"/>
                        </a:rPr>
                        <a:t>What I should already know</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I have performed in class, assembly singing and whole school events such as Harvest and Christmas</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000" u="sng" dirty="0">
                          <a:effectLst/>
                          <a:latin typeface="+mn-lt"/>
                          <a:ea typeface="Calibri" panose="020F0502020204030204" pitchFamily="34" charset="0"/>
                          <a:cs typeface="Times New Roman" panose="02020603050405020304" pitchFamily="18" charset="0"/>
                        </a:rPr>
                        <a:t>Key Vocabulary</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Compose, Perform</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Ensemble, Fluency, Accuracy</a:t>
                      </a:r>
                    </a:p>
                  </a:txBody>
                  <a:tcPr>
                    <a:solidFill>
                      <a:srgbClr val="CCFCF1"/>
                    </a:solidFill>
                  </a:tcPr>
                </a:tc>
                <a:tc>
                  <a:txBody>
                    <a:bodyPr/>
                    <a:lstStyle/>
                    <a:p>
                      <a:r>
                        <a:rPr lang="en-GB" sz="1000" u="sng" dirty="0">
                          <a:latin typeface="+mn-lt"/>
                        </a:rPr>
                        <a:t>The Journey</a:t>
                      </a:r>
                    </a:p>
                    <a:p>
                      <a:endParaRPr lang="en-GB" sz="1000" u="none" dirty="0">
                        <a:latin typeface="+mn-lt"/>
                      </a:endParaRPr>
                    </a:p>
                    <a:p>
                      <a:r>
                        <a:rPr lang="en-GB" sz="1000" u="none" dirty="0">
                          <a:latin typeface="+mn-lt"/>
                        </a:rPr>
                        <a:t>I will be working with the music specialist to compose and perform using my voice, keyboard and percussion instruments.</a:t>
                      </a:r>
                    </a:p>
                    <a:p>
                      <a:endParaRPr lang="en-GB" sz="1000" u="none" dirty="0">
                        <a:latin typeface="+mn-lt"/>
                      </a:endParaRPr>
                    </a:p>
                    <a:p>
                      <a:endParaRPr lang="en-GB" sz="1000" u="none" dirty="0">
                        <a:latin typeface="+mn-lt"/>
                      </a:endParaRPr>
                    </a:p>
                    <a:p>
                      <a:r>
                        <a:rPr lang="en-GB" sz="1000" u="sng" dirty="0">
                          <a:latin typeface="+mn-lt"/>
                        </a:rPr>
                        <a:t>What I will know by the end of the unit</a:t>
                      </a:r>
                    </a:p>
                    <a:p>
                      <a:endParaRPr lang="en-GB" sz="1000" u="none" dirty="0">
                        <a:latin typeface="+mn-lt"/>
                      </a:endParaRPr>
                    </a:p>
                    <a:p>
                      <a:r>
                        <a:rPr lang="en-GB" sz="1000" u="none" dirty="0">
                          <a:latin typeface="+mn-lt"/>
                        </a:rPr>
                        <a:t>Be able to improvise and compose music for performance to my class and Mrs Litchfield</a:t>
                      </a:r>
                      <a:endParaRPr lang="en-GB" sz="1000" u="sng" dirty="0">
                        <a:latin typeface="+mn-lt"/>
                      </a:endParaRPr>
                    </a:p>
                    <a:p>
                      <a:endParaRPr lang="en-GB" sz="1000" u="none" dirty="0">
                        <a:latin typeface="+mn-lt"/>
                      </a:endParaRPr>
                    </a:p>
                  </a:txBody>
                  <a:tcPr>
                    <a:solidFill>
                      <a:srgbClr val="CCFCF1"/>
                    </a:solidFill>
                  </a:tcPr>
                </a:tc>
                <a:extLst>
                  <a:ext uri="{0D108BD9-81ED-4DB2-BD59-A6C34878D82A}">
                    <a16:rowId xmlns:a16="http://schemas.microsoft.com/office/drawing/2014/main" val="41750673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97726748"/>
              </p:ext>
            </p:extLst>
          </p:nvPr>
        </p:nvGraphicFramePr>
        <p:xfrm>
          <a:off x="3671014" y="3508699"/>
          <a:ext cx="4193480" cy="3315260"/>
        </p:xfrm>
        <a:graphic>
          <a:graphicData uri="http://schemas.openxmlformats.org/drawingml/2006/table">
            <a:tbl>
              <a:tblPr firstRow="1" bandRow="1">
                <a:tableStyleId>{F5AB1C69-6EDB-4FF4-983F-18BD219EF322}</a:tableStyleId>
              </a:tblPr>
              <a:tblGrid>
                <a:gridCol w="2176020">
                  <a:extLst>
                    <a:ext uri="{9D8B030D-6E8A-4147-A177-3AD203B41FA5}">
                      <a16:colId xmlns:a16="http://schemas.microsoft.com/office/drawing/2014/main" val="1195867810"/>
                    </a:ext>
                  </a:extLst>
                </a:gridCol>
                <a:gridCol w="2017460">
                  <a:extLst>
                    <a:ext uri="{9D8B030D-6E8A-4147-A177-3AD203B41FA5}">
                      <a16:colId xmlns:a16="http://schemas.microsoft.com/office/drawing/2014/main" val="2453771901"/>
                    </a:ext>
                  </a:extLst>
                </a:gridCol>
              </a:tblGrid>
              <a:tr h="352854">
                <a:tc gridSpan="2">
                  <a:txBody>
                    <a:bodyPr/>
                    <a:lstStyle/>
                    <a:p>
                      <a:r>
                        <a:rPr lang="en-GB" sz="1600" dirty="0"/>
                        <a:t>Design Technology</a:t>
                      </a:r>
                    </a:p>
                  </a:txBody>
                  <a:tcPr/>
                </a:tc>
                <a:tc hMerge="1">
                  <a:txBody>
                    <a:bodyPr/>
                    <a:lstStyle/>
                    <a:p>
                      <a:endParaRPr lang="en-GB"/>
                    </a:p>
                  </a:txBody>
                  <a:tcPr/>
                </a:tc>
                <a:extLst>
                  <a:ext uri="{0D108BD9-81ED-4DB2-BD59-A6C34878D82A}">
                    <a16:rowId xmlns:a16="http://schemas.microsoft.com/office/drawing/2014/main" val="1777106793"/>
                  </a:ext>
                </a:extLst>
              </a:tr>
              <a:tr h="1379336">
                <a:tc>
                  <a:txBody>
                    <a:bodyPr/>
                    <a:lstStyle/>
                    <a:p>
                      <a:r>
                        <a:rPr lang="en-GB" sz="1000" u="sng" dirty="0"/>
                        <a:t>What I should already know</a:t>
                      </a:r>
                    </a:p>
                    <a:p>
                      <a:endParaRPr lang="en-GB" sz="1000" u="none" dirty="0"/>
                    </a:p>
                    <a:p>
                      <a:r>
                        <a:rPr lang="en-GB" sz="1000" u="none" dirty="0"/>
                        <a:t>I have worked with different materials to create basic models for example an Anderson Shelter.</a:t>
                      </a:r>
                    </a:p>
                    <a:p>
                      <a:r>
                        <a:rPr lang="en-GB" sz="1000" u="none" dirty="0"/>
                        <a:t>I have worked with a range of different art media to finish a piece of work.</a:t>
                      </a:r>
                    </a:p>
                  </a:txBody>
                  <a:tcPr/>
                </a:tc>
                <a:tc>
                  <a:txBody>
                    <a:bodyPr/>
                    <a:lstStyle/>
                    <a:p>
                      <a:r>
                        <a:rPr lang="en-GB" sz="1000" u="sng" dirty="0"/>
                        <a:t>The Journey</a:t>
                      </a:r>
                    </a:p>
                    <a:p>
                      <a:endParaRPr lang="en-GB" sz="1000" u="sng" dirty="0"/>
                    </a:p>
                    <a:p>
                      <a:r>
                        <a:rPr lang="en-GB" sz="1000" u="none" dirty="0"/>
                        <a:t>From our Geography work we will create an Eden project using recycled materials.</a:t>
                      </a:r>
                    </a:p>
                    <a:p>
                      <a:r>
                        <a:rPr lang="en-GB" sz="1000" u="none" dirty="0"/>
                        <a:t>We will explore joining and finishing techniques.</a:t>
                      </a:r>
                    </a:p>
                    <a:p>
                      <a:endParaRPr lang="en-GB" sz="1000" u="none" dirty="0"/>
                    </a:p>
                  </a:txBody>
                  <a:tcPr/>
                </a:tc>
                <a:extLst>
                  <a:ext uri="{0D108BD9-81ED-4DB2-BD59-A6C34878D82A}">
                    <a16:rowId xmlns:a16="http://schemas.microsoft.com/office/drawing/2014/main" val="1549424996"/>
                  </a:ext>
                </a:extLst>
              </a:tr>
              <a:tr h="1583070">
                <a:tc>
                  <a:txBody>
                    <a:bodyPr/>
                    <a:lstStyle/>
                    <a:p>
                      <a:r>
                        <a:rPr lang="en-GB" sz="1000" u="sng" dirty="0"/>
                        <a:t>Key Vocabulary</a:t>
                      </a:r>
                    </a:p>
                    <a:p>
                      <a:endParaRPr lang="en-GB" sz="1000" u="none" dirty="0"/>
                    </a:p>
                    <a:p>
                      <a:r>
                        <a:rPr lang="en-GB" sz="1000" u="none" dirty="0"/>
                        <a:t>Design</a:t>
                      </a:r>
                    </a:p>
                    <a:p>
                      <a:r>
                        <a:rPr lang="en-GB" sz="1000" u="none" dirty="0"/>
                        <a:t>Technique</a:t>
                      </a:r>
                    </a:p>
                    <a:p>
                      <a:r>
                        <a:rPr lang="en-GB" sz="1000" u="none" dirty="0"/>
                        <a:t>Examine</a:t>
                      </a:r>
                    </a:p>
                    <a:p>
                      <a:r>
                        <a:rPr lang="en-GB" sz="1000" u="none" dirty="0"/>
                        <a:t>Recycle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dirty="0"/>
                        <a:t>Join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dirty="0"/>
                        <a:t>Product</a:t>
                      </a:r>
                    </a:p>
                    <a:p>
                      <a:r>
                        <a:rPr lang="en-GB" sz="1000" u="none" dirty="0"/>
                        <a:t>Bio degradable</a:t>
                      </a:r>
                    </a:p>
                  </a:txBody>
                  <a:tcPr/>
                </a:tc>
                <a:tc>
                  <a:txBody>
                    <a:bodyPr/>
                    <a:lstStyle/>
                    <a:p>
                      <a:r>
                        <a:rPr lang="en-GB" sz="1000" u="sng" dirty="0"/>
                        <a:t>What I will know by the end of the unit</a:t>
                      </a:r>
                    </a:p>
                    <a:p>
                      <a:r>
                        <a:rPr lang="en-GB" sz="1000" u="none" dirty="0"/>
                        <a:t>I will be able to link my knowledge of the Eden Centre to create a model. </a:t>
                      </a:r>
                    </a:p>
                    <a:p>
                      <a:r>
                        <a:rPr lang="en-GB" sz="1000" u="none" dirty="0"/>
                        <a:t>I will be able to join materials to make it stronger.</a:t>
                      </a:r>
                    </a:p>
                    <a:p>
                      <a:r>
                        <a:rPr lang="en-GB" sz="1000" u="none" dirty="0"/>
                        <a:t>I will be able to follow my design</a:t>
                      </a:r>
                    </a:p>
                  </a:txBody>
                  <a:tcPr/>
                </a:tc>
                <a:extLst>
                  <a:ext uri="{0D108BD9-81ED-4DB2-BD59-A6C34878D82A}">
                    <a16:rowId xmlns:a16="http://schemas.microsoft.com/office/drawing/2014/main" val="2423214281"/>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809724706"/>
              </p:ext>
            </p:extLst>
          </p:nvPr>
        </p:nvGraphicFramePr>
        <p:xfrm>
          <a:off x="47543" y="0"/>
          <a:ext cx="5965330" cy="3264336"/>
        </p:xfrm>
        <a:graphic>
          <a:graphicData uri="http://schemas.openxmlformats.org/drawingml/2006/table">
            <a:tbl>
              <a:tblPr firstRow="1" bandRow="1">
                <a:tableStyleId>{00A15C55-8517-42AA-B614-E9B94910E393}</a:tableStyleId>
              </a:tblPr>
              <a:tblGrid>
                <a:gridCol w="2757116">
                  <a:extLst>
                    <a:ext uri="{9D8B030D-6E8A-4147-A177-3AD203B41FA5}">
                      <a16:colId xmlns:a16="http://schemas.microsoft.com/office/drawing/2014/main" val="855750989"/>
                    </a:ext>
                  </a:extLst>
                </a:gridCol>
                <a:gridCol w="3208214">
                  <a:extLst>
                    <a:ext uri="{9D8B030D-6E8A-4147-A177-3AD203B41FA5}">
                      <a16:colId xmlns:a16="http://schemas.microsoft.com/office/drawing/2014/main" val="403854330"/>
                    </a:ext>
                  </a:extLst>
                </a:gridCol>
              </a:tblGrid>
              <a:tr h="328404">
                <a:tc gridSpan="2">
                  <a:txBody>
                    <a:bodyPr/>
                    <a:lstStyle/>
                    <a:p>
                      <a:r>
                        <a:rPr lang="en-GB" sz="1600" dirty="0"/>
                        <a:t>RE</a:t>
                      </a:r>
                    </a:p>
                  </a:txBody>
                  <a:tcPr>
                    <a:solidFill>
                      <a:srgbClr val="E85318"/>
                    </a:solidFill>
                  </a:tcPr>
                </a:tc>
                <a:tc hMerge="1">
                  <a:txBody>
                    <a:bodyPr/>
                    <a:lstStyle/>
                    <a:p>
                      <a:endParaRPr lang="en-GB"/>
                    </a:p>
                  </a:txBody>
                  <a:tcPr/>
                </a:tc>
                <a:extLst>
                  <a:ext uri="{0D108BD9-81ED-4DB2-BD59-A6C34878D82A}">
                    <a16:rowId xmlns:a16="http://schemas.microsoft.com/office/drawing/2014/main" val="2164382239"/>
                  </a:ext>
                </a:extLst>
              </a:tr>
              <a:tr h="1313616">
                <a:tc>
                  <a:txBody>
                    <a:bodyPr/>
                    <a:lstStyle/>
                    <a:p>
                      <a:r>
                        <a:rPr lang="en-GB" sz="1000" u="sng" dirty="0">
                          <a:latin typeface="+mn-lt"/>
                        </a:rPr>
                        <a:t>What I should already know</a:t>
                      </a:r>
                    </a:p>
                    <a:p>
                      <a:r>
                        <a:rPr lang="en-GB" sz="1000" dirty="0">
                          <a:effectLst/>
                          <a:latin typeface="+mn-lt"/>
                          <a:ea typeface="Calibri" panose="020F0502020204030204" pitchFamily="34" charset="0"/>
                        </a:rPr>
                        <a:t>What can we learn from religions about right and wrong?</a:t>
                      </a:r>
                    </a:p>
                    <a:p>
                      <a:r>
                        <a:rPr lang="en-GB" sz="1000" dirty="0">
                          <a:effectLst/>
                          <a:latin typeface="+mn-lt"/>
                          <a:ea typeface="Calibri" panose="020F0502020204030204" pitchFamily="34" charset="0"/>
                        </a:rPr>
                        <a:t>I have looked at different religious buildings.</a:t>
                      </a:r>
                      <a:endParaRPr lang="en-US" sz="1000" dirty="0">
                        <a:effectLst/>
                        <a:latin typeface="+mn-lt"/>
                        <a:ea typeface="Calibri" panose="020F0502020204030204" pitchFamily="34" charset="0"/>
                      </a:endParaRPr>
                    </a:p>
                  </a:txBody>
                  <a:tcPr>
                    <a:solidFill>
                      <a:srgbClr val="FF9966">
                        <a:alpha val="63922"/>
                      </a:srgbClr>
                    </a:solidFill>
                  </a:tcPr>
                </a:tc>
                <a:tc>
                  <a:txBody>
                    <a:bodyPr/>
                    <a:lstStyle/>
                    <a:p>
                      <a:r>
                        <a:rPr lang="en-GB" sz="1000" u="sng" dirty="0">
                          <a:latin typeface="+mn-lt"/>
                        </a:rPr>
                        <a:t>The Journey</a:t>
                      </a:r>
                    </a:p>
                    <a:p>
                      <a:r>
                        <a:rPr lang="en-GB" sz="1000" u="none" dirty="0">
                          <a:latin typeface="+mn-lt"/>
                        </a:rPr>
                        <a:t>How can people express the spiritual through the arts? </a:t>
                      </a:r>
                    </a:p>
                    <a:p>
                      <a:r>
                        <a:rPr lang="en-GB" sz="1000" u="none" dirty="0">
                          <a:latin typeface="+mn-lt"/>
                        </a:rPr>
                        <a:t>Share big question </a:t>
                      </a:r>
                    </a:p>
                    <a:p>
                      <a:r>
                        <a:rPr lang="en-GB" sz="1000" u="none" dirty="0">
                          <a:latin typeface="+mn-lt"/>
                        </a:rPr>
                        <a:t>Find out about places of worship - Mosque.</a:t>
                      </a:r>
                    </a:p>
                    <a:p>
                      <a:r>
                        <a:rPr lang="en-GB" sz="1000" u="none" dirty="0">
                          <a:latin typeface="+mn-lt"/>
                        </a:rPr>
                        <a:t>Research Mosques and the architecture within a mosque.</a:t>
                      </a:r>
                    </a:p>
                    <a:p>
                      <a:endParaRPr lang="en-GB" sz="1000" u="none" dirty="0">
                        <a:latin typeface="+mn-lt"/>
                      </a:endParaRPr>
                    </a:p>
                  </a:txBody>
                  <a:tcPr>
                    <a:solidFill>
                      <a:srgbClr val="FF9966">
                        <a:alpha val="63922"/>
                      </a:srgbClr>
                    </a:solidFill>
                  </a:tcPr>
                </a:tc>
                <a:extLst>
                  <a:ext uri="{0D108BD9-81ED-4DB2-BD59-A6C34878D82A}">
                    <a16:rowId xmlns:a16="http://schemas.microsoft.com/office/drawing/2014/main" val="4026175623"/>
                  </a:ext>
                </a:extLst>
              </a:tr>
              <a:tr h="1313616">
                <a:tc>
                  <a:txBody>
                    <a:bodyPr/>
                    <a:lstStyle/>
                    <a:p>
                      <a:r>
                        <a:rPr lang="en-GB" sz="1000" u="sng" dirty="0">
                          <a:latin typeface="+mn-lt"/>
                        </a:rPr>
                        <a:t>Key Vocabulary</a:t>
                      </a:r>
                    </a:p>
                    <a:p>
                      <a:r>
                        <a:rPr lang="en-GB" sz="1000" u="none" dirty="0">
                          <a:latin typeface="+mn-lt"/>
                        </a:rPr>
                        <a:t>Choice</a:t>
                      </a:r>
                    </a:p>
                    <a:p>
                      <a:r>
                        <a:rPr lang="en-GB" sz="1000" u="none" dirty="0">
                          <a:latin typeface="+mn-lt"/>
                        </a:rPr>
                        <a:t>Connection</a:t>
                      </a:r>
                    </a:p>
                    <a:p>
                      <a:r>
                        <a:rPr lang="en-GB" sz="1000" u="none" dirty="0">
                          <a:latin typeface="+mn-lt"/>
                        </a:rPr>
                        <a:t>Debate</a:t>
                      </a:r>
                    </a:p>
                    <a:p>
                      <a:r>
                        <a:rPr lang="en-GB" sz="1000" u="none" dirty="0">
                          <a:latin typeface="+mn-lt"/>
                        </a:rPr>
                        <a:t>Empathise</a:t>
                      </a:r>
                    </a:p>
                    <a:p>
                      <a:r>
                        <a:rPr lang="en-GB" sz="1000" u="none" dirty="0">
                          <a:latin typeface="+mn-lt"/>
                        </a:rPr>
                        <a:t>Develop</a:t>
                      </a:r>
                    </a:p>
                    <a:p>
                      <a:r>
                        <a:rPr lang="en-GB" sz="1000" u="none" dirty="0">
                          <a:latin typeface="+mn-lt"/>
                        </a:rPr>
                        <a:t>Creativity</a:t>
                      </a:r>
                    </a:p>
                    <a:p>
                      <a:r>
                        <a:rPr lang="en-GB" sz="1000" u="none" dirty="0">
                          <a:latin typeface="+mn-lt"/>
                        </a:rPr>
                        <a:t>Generosity</a:t>
                      </a:r>
                    </a:p>
                    <a:p>
                      <a:r>
                        <a:rPr lang="en-GB" sz="1000" u="none" dirty="0">
                          <a:latin typeface="+mn-lt"/>
                        </a:rPr>
                        <a:t>Charitable</a:t>
                      </a:r>
                    </a:p>
                    <a:p>
                      <a:r>
                        <a:rPr lang="en-GB" sz="1000" u="none" dirty="0">
                          <a:latin typeface="+mn-lt"/>
                        </a:rPr>
                        <a:t>Architecture</a:t>
                      </a:r>
                    </a:p>
                  </a:txBody>
                  <a:tcPr>
                    <a:solidFill>
                      <a:srgbClr val="FF9966">
                        <a:alpha val="63922"/>
                      </a:srgbClr>
                    </a:solidFill>
                  </a:tcPr>
                </a:tc>
                <a:tc>
                  <a:txBody>
                    <a:bodyPr/>
                    <a:lstStyle/>
                    <a:p>
                      <a:pPr algn="l"/>
                      <a:r>
                        <a:rPr lang="en-GB" sz="1000" u="sng" dirty="0">
                          <a:latin typeface="+mn-lt"/>
                        </a:rPr>
                        <a:t>What I will know by the end of the unit</a:t>
                      </a:r>
                    </a:p>
                    <a:p>
                      <a:pPr algn="l"/>
                      <a:endParaRPr lang="en-GB" sz="1000" u="sng" dirty="0">
                        <a:latin typeface="+mn-lt"/>
                      </a:endParaRPr>
                    </a:p>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Respond with ideas of my own about how arts are used in religion – particularly Islam</a:t>
                      </a:r>
                    </a:p>
                    <a:p>
                      <a:pPr algn="l">
                        <a:lnSpc>
                          <a:spcPct val="107000"/>
                        </a:lnSpc>
                        <a:spcAft>
                          <a:spcPts val="800"/>
                        </a:spcAft>
                      </a:pPr>
                      <a:r>
                        <a:rPr lang="en-GB" sz="1000" dirty="0">
                          <a:effectLst/>
                          <a:latin typeface="+mn-lt"/>
                          <a:ea typeface="Calibri" panose="020F0502020204030204" pitchFamily="34" charset="0"/>
                          <a:cs typeface="Times New Roman" panose="02020603050405020304" pitchFamily="18" charset="0"/>
                        </a:rPr>
                        <a:t>I will know about religious teachings, charities and ways of expressing generosity within Islam</a:t>
                      </a:r>
                    </a:p>
                  </a:txBody>
                  <a:tcPr>
                    <a:solidFill>
                      <a:srgbClr val="FF9966">
                        <a:alpha val="63922"/>
                      </a:srgbClr>
                    </a:solidFill>
                  </a:tcPr>
                </a:tc>
                <a:extLst>
                  <a:ext uri="{0D108BD9-81ED-4DB2-BD59-A6C34878D82A}">
                    <a16:rowId xmlns:a16="http://schemas.microsoft.com/office/drawing/2014/main" val="3395270011"/>
                  </a:ext>
                </a:extLst>
              </a:tr>
            </a:tbl>
          </a:graphicData>
        </a:graphic>
      </p:graphicFrame>
      <p:graphicFrame>
        <p:nvGraphicFramePr>
          <p:cNvPr id="16" name="Table 15">
            <a:extLst>
              <a:ext uri="{FF2B5EF4-FFF2-40B4-BE49-F238E27FC236}">
                <a16:creationId xmlns:a16="http://schemas.microsoft.com/office/drawing/2014/main" id="{99BDB7FC-2C81-401F-840A-D5FA77DED5ED}"/>
              </a:ext>
            </a:extLst>
          </p:cNvPr>
          <p:cNvGraphicFramePr>
            <a:graphicFrameLocks noGrp="1"/>
          </p:cNvGraphicFramePr>
          <p:nvPr>
            <p:extLst>
              <p:ext uri="{D42A27DB-BD31-4B8C-83A1-F6EECF244321}">
                <p14:modId xmlns:p14="http://schemas.microsoft.com/office/powerpoint/2010/main" val="3981319686"/>
              </p:ext>
            </p:extLst>
          </p:nvPr>
        </p:nvGraphicFramePr>
        <p:xfrm>
          <a:off x="7934191" y="5166329"/>
          <a:ext cx="4210265" cy="1661160"/>
        </p:xfrm>
        <a:graphic>
          <a:graphicData uri="http://schemas.openxmlformats.org/drawingml/2006/table">
            <a:tbl>
              <a:tblPr firstRow="1" bandRow="1">
                <a:tableStyleId>{21E4AEA4-8DFA-4A89-87EB-49C32662AFE0}</a:tableStyleId>
              </a:tblPr>
              <a:tblGrid>
                <a:gridCol w="4210265">
                  <a:extLst>
                    <a:ext uri="{9D8B030D-6E8A-4147-A177-3AD203B41FA5}">
                      <a16:colId xmlns:a16="http://schemas.microsoft.com/office/drawing/2014/main" val="1495017990"/>
                    </a:ext>
                  </a:extLst>
                </a:gridCol>
              </a:tblGrid>
              <a:tr h="282947">
                <a:tc>
                  <a:txBody>
                    <a:bodyPr/>
                    <a:lstStyle/>
                    <a:p>
                      <a:r>
                        <a:rPr lang="en-GB" sz="1600" dirty="0"/>
                        <a:t>MFL</a:t>
                      </a:r>
                    </a:p>
                  </a:txBody>
                  <a:tcPr>
                    <a:solidFill>
                      <a:srgbClr val="36E860"/>
                    </a:solidFill>
                  </a:tcPr>
                </a:tc>
                <a:extLst>
                  <a:ext uri="{0D108BD9-81ED-4DB2-BD59-A6C34878D82A}">
                    <a16:rowId xmlns:a16="http://schemas.microsoft.com/office/drawing/2014/main" val="2994901590"/>
                  </a:ext>
                </a:extLst>
              </a:tr>
              <a:tr h="1289133">
                <a:tc>
                  <a:txBody>
                    <a:bodyPr/>
                    <a:lstStyle/>
                    <a:p>
                      <a:r>
                        <a:rPr lang="en-GB" sz="900" baseline="0" dirty="0"/>
                        <a:t>I will learn how to:</a:t>
                      </a:r>
                    </a:p>
                    <a:p>
                      <a:endParaRPr lang="en-GB" sz="900" baseline="0" dirty="0"/>
                    </a:p>
                    <a:p>
                      <a:r>
                        <a:rPr lang="en-GB" sz="900" baseline="0" dirty="0"/>
                        <a:t>Tell the time: o’clock, half past, quarter past, </a:t>
                      </a:r>
                    </a:p>
                    <a:p>
                      <a:r>
                        <a:rPr lang="en-GB" sz="900" baseline="0" dirty="0"/>
                        <a:t>quarter to and 5-minute intervals.</a:t>
                      </a:r>
                    </a:p>
                    <a:p>
                      <a:r>
                        <a:rPr lang="en-GB" sz="900" baseline="0" dirty="0"/>
                        <a:t>Use 24-hour times and the way in which the </a:t>
                      </a:r>
                    </a:p>
                    <a:p>
                      <a:r>
                        <a:rPr lang="en-GB" sz="900" baseline="0" dirty="0"/>
                        <a:t>French represent a.m. and p.m. times. </a:t>
                      </a:r>
                    </a:p>
                    <a:p>
                      <a:r>
                        <a:rPr lang="en-GB" sz="900" baseline="0" dirty="0"/>
                        <a:t>Use airport arrival and departure boards and a </a:t>
                      </a:r>
                    </a:p>
                    <a:p>
                      <a:r>
                        <a:rPr lang="en-GB" sz="900" baseline="0" dirty="0"/>
                        <a:t>school timetable to consolidate the skills learned</a:t>
                      </a:r>
                    </a:p>
                    <a:p>
                      <a:r>
                        <a:rPr lang="en-GB" sz="900" baseline="0" dirty="0"/>
                        <a:t> in French.</a:t>
                      </a:r>
                    </a:p>
                  </a:txBody>
                  <a:tcPr>
                    <a:solidFill>
                      <a:srgbClr val="94ECAB"/>
                    </a:solidFill>
                  </a:tcPr>
                </a:tc>
                <a:extLst>
                  <a:ext uri="{0D108BD9-81ED-4DB2-BD59-A6C34878D82A}">
                    <a16:rowId xmlns:a16="http://schemas.microsoft.com/office/drawing/2014/main" val="4175067309"/>
                  </a:ext>
                </a:extLst>
              </a:tr>
            </a:tbl>
          </a:graphicData>
        </a:graphic>
      </p:graphicFrame>
      <p:graphicFrame>
        <p:nvGraphicFramePr>
          <p:cNvPr id="17" name="Table 16">
            <a:extLst>
              <a:ext uri="{FF2B5EF4-FFF2-40B4-BE49-F238E27FC236}">
                <a16:creationId xmlns:a16="http://schemas.microsoft.com/office/drawing/2014/main" id="{6D5FC636-08CB-4F0D-87B4-F9E245B2C08D}"/>
              </a:ext>
            </a:extLst>
          </p:cNvPr>
          <p:cNvGraphicFramePr>
            <a:graphicFrameLocks noGrp="1"/>
          </p:cNvGraphicFramePr>
          <p:nvPr>
            <p:extLst>
              <p:ext uri="{D42A27DB-BD31-4B8C-83A1-F6EECF244321}">
                <p14:modId xmlns:p14="http://schemas.microsoft.com/office/powerpoint/2010/main" val="3229656299"/>
              </p:ext>
            </p:extLst>
          </p:nvPr>
        </p:nvGraphicFramePr>
        <p:xfrm>
          <a:off x="6096000" y="6207"/>
          <a:ext cx="6048457" cy="3258129"/>
        </p:xfrm>
        <a:graphic>
          <a:graphicData uri="http://schemas.openxmlformats.org/drawingml/2006/table">
            <a:tbl>
              <a:tblPr firstRow="1" bandRow="1">
                <a:tableStyleId>{21E4AEA4-8DFA-4A89-87EB-49C32662AFE0}</a:tableStyleId>
              </a:tblPr>
              <a:tblGrid>
                <a:gridCol w="3008652">
                  <a:extLst>
                    <a:ext uri="{9D8B030D-6E8A-4147-A177-3AD203B41FA5}">
                      <a16:colId xmlns:a16="http://schemas.microsoft.com/office/drawing/2014/main" val="1495017990"/>
                    </a:ext>
                  </a:extLst>
                </a:gridCol>
                <a:gridCol w="3039805">
                  <a:extLst>
                    <a:ext uri="{9D8B030D-6E8A-4147-A177-3AD203B41FA5}">
                      <a16:colId xmlns:a16="http://schemas.microsoft.com/office/drawing/2014/main" val="1855451359"/>
                    </a:ext>
                  </a:extLst>
                </a:gridCol>
              </a:tblGrid>
              <a:tr h="364139">
                <a:tc gridSpan="2">
                  <a:txBody>
                    <a:bodyPr/>
                    <a:lstStyle/>
                    <a:p>
                      <a:r>
                        <a:rPr lang="en-GB" sz="1600" dirty="0"/>
                        <a:t>Art</a:t>
                      </a:r>
                    </a:p>
                  </a:txBody>
                  <a:tcPr>
                    <a:solidFill>
                      <a:srgbClr val="7030A0"/>
                    </a:solidFill>
                  </a:tcPr>
                </a:tc>
                <a:tc hMerge="1">
                  <a:txBody>
                    <a:bodyPr/>
                    <a:lstStyle/>
                    <a:p>
                      <a:endParaRPr lang="en-GB"/>
                    </a:p>
                  </a:txBody>
                  <a:tcPr/>
                </a:tc>
                <a:extLst>
                  <a:ext uri="{0D108BD9-81ED-4DB2-BD59-A6C34878D82A}">
                    <a16:rowId xmlns:a16="http://schemas.microsoft.com/office/drawing/2014/main" val="2994901590"/>
                  </a:ext>
                </a:extLst>
              </a:tr>
              <a:tr h="1358828">
                <a:tc>
                  <a:txBody>
                    <a:bodyPr/>
                    <a:lstStyle/>
                    <a:p>
                      <a:r>
                        <a:rPr lang="en-GB" sz="900" u="sng" dirty="0">
                          <a:latin typeface="+mn-lt"/>
                        </a:rPr>
                        <a:t>What I should already know</a:t>
                      </a:r>
                    </a:p>
                    <a:p>
                      <a:endParaRPr lang="en-GB" sz="900" u="none" dirty="0">
                        <a:latin typeface="+mn-lt"/>
                      </a:endParaRPr>
                    </a:p>
                    <a:p>
                      <a:r>
                        <a:rPr lang="en-GB" sz="900" u="none" dirty="0">
                          <a:latin typeface="+mn-lt"/>
                        </a:rPr>
                        <a:t>I have worked with different art media to create pictures</a:t>
                      </a:r>
                    </a:p>
                    <a:p>
                      <a:endParaRPr lang="en-GB" sz="900" u="none" dirty="0">
                        <a:latin typeface="+mn-lt"/>
                      </a:endParaRPr>
                    </a:p>
                    <a:p>
                      <a:r>
                        <a:rPr lang="en-GB" sz="900" u="none" dirty="0">
                          <a:latin typeface="+mn-lt"/>
                        </a:rPr>
                        <a:t>I have sketched and developed portrait drawings</a:t>
                      </a:r>
                    </a:p>
                  </a:txBody>
                  <a:tcPr>
                    <a:solidFill>
                      <a:srgbClr val="FFCCFF"/>
                    </a:solidFill>
                  </a:tcPr>
                </a:tc>
                <a:tc>
                  <a:txBody>
                    <a:bodyPr/>
                    <a:lstStyle/>
                    <a:p>
                      <a:pPr>
                        <a:lnSpc>
                          <a:spcPct val="107000"/>
                        </a:lnSpc>
                        <a:spcAft>
                          <a:spcPts val="0"/>
                        </a:spcAft>
                      </a:pPr>
                      <a:r>
                        <a:rPr lang="en-GB" sz="900" u="sng" dirty="0">
                          <a:solidFill>
                            <a:srgbClr val="000000"/>
                          </a:solidFill>
                          <a:effectLst/>
                          <a:latin typeface="+mn-lt"/>
                          <a:ea typeface="Calibri" panose="020F0502020204030204" pitchFamily="34" charset="0"/>
                          <a:cs typeface="Calibri" panose="020F0502020204030204" pitchFamily="34" charset="0"/>
                        </a:rPr>
                        <a:t>The Journey</a:t>
                      </a:r>
                    </a:p>
                    <a:p>
                      <a:pPr>
                        <a:lnSpc>
                          <a:spcPct val="107000"/>
                        </a:lnSpc>
                        <a:spcAft>
                          <a:spcPts val="0"/>
                        </a:spcAft>
                      </a:pPr>
                      <a:r>
                        <a:rPr lang="en-GB" sz="900" dirty="0">
                          <a:effectLst/>
                          <a:latin typeface="+mn-lt"/>
                          <a:ea typeface="Calibri" panose="020F0502020204030204" pitchFamily="34" charset="0"/>
                          <a:cs typeface="Times New Roman" panose="02020603050405020304" pitchFamily="18" charset="0"/>
                        </a:rPr>
                        <a:t>Questioning and make thoughtful observations about starting points for their work.</a:t>
                      </a:r>
                    </a:p>
                    <a:p>
                      <a:pPr>
                        <a:lnSpc>
                          <a:spcPct val="107000"/>
                        </a:lnSpc>
                        <a:spcAft>
                          <a:spcPts val="0"/>
                        </a:spcAft>
                      </a:pPr>
                      <a:endParaRPr lang="en-GB" sz="9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9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900" dirty="0">
                          <a:effectLst/>
                          <a:latin typeface="+mn-lt"/>
                          <a:ea typeface="Calibri" panose="020F0502020204030204" pitchFamily="34" charset="0"/>
                          <a:cs typeface="Times New Roman" panose="02020603050405020304" pitchFamily="18" charset="0"/>
                        </a:rPr>
                        <a:t>Select and record from first-hand observation and to explore ideas for different purposes.</a:t>
                      </a:r>
                    </a:p>
                    <a:p>
                      <a:pPr>
                        <a:lnSpc>
                          <a:spcPct val="107000"/>
                        </a:lnSpc>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68580" marR="68580" marT="0" marB="0">
                    <a:solidFill>
                      <a:srgbClr val="FFCCFF"/>
                    </a:solidFill>
                  </a:tcPr>
                </a:tc>
                <a:extLst>
                  <a:ext uri="{0D108BD9-81ED-4DB2-BD59-A6C34878D82A}">
                    <a16:rowId xmlns:a16="http://schemas.microsoft.com/office/drawing/2014/main" val="4175067309"/>
                  </a:ext>
                </a:extLst>
              </a:tr>
              <a:tr h="1535162">
                <a:tc>
                  <a:txBody>
                    <a:bodyPr/>
                    <a:lstStyle/>
                    <a:p>
                      <a:r>
                        <a:rPr lang="en-GB" sz="900" u="sng" dirty="0">
                          <a:latin typeface="+mn-lt"/>
                        </a:rPr>
                        <a:t>Key Vocabulary</a:t>
                      </a:r>
                    </a:p>
                    <a:p>
                      <a:r>
                        <a:rPr lang="en-GB" sz="900" u="none" dirty="0">
                          <a:latin typeface="+mn-lt"/>
                        </a:rPr>
                        <a:t>Create</a:t>
                      </a:r>
                    </a:p>
                    <a:p>
                      <a:r>
                        <a:rPr lang="en-GB" sz="900" u="none" dirty="0">
                          <a:latin typeface="+mn-lt"/>
                        </a:rPr>
                        <a:t>Shape</a:t>
                      </a:r>
                    </a:p>
                    <a:p>
                      <a:r>
                        <a:rPr lang="en-GB" sz="900" u="none" dirty="0">
                          <a:latin typeface="+mn-lt"/>
                        </a:rPr>
                        <a:t>Motion </a:t>
                      </a:r>
                    </a:p>
                    <a:p>
                      <a:r>
                        <a:rPr lang="en-GB" sz="900" u="none" dirty="0">
                          <a:latin typeface="+mn-lt"/>
                        </a:rPr>
                        <a:t>Figure</a:t>
                      </a:r>
                    </a:p>
                    <a:p>
                      <a:r>
                        <a:rPr lang="en-GB" sz="900" u="none" dirty="0">
                          <a:latin typeface="+mn-lt"/>
                        </a:rPr>
                        <a:t>Purpose</a:t>
                      </a:r>
                    </a:p>
                    <a:p>
                      <a:r>
                        <a:rPr lang="en-GB" sz="900" u="none" dirty="0">
                          <a:latin typeface="+mn-lt"/>
                        </a:rPr>
                        <a:t>Technique</a:t>
                      </a:r>
                    </a:p>
                    <a:p>
                      <a:r>
                        <a:rPr lang="en-GB" sz="900" u="none" dirty="0">
                          <a:latin typeface="+mn-lt"/>
                        </a:rPr>
                        <a:t>process</a:t>
                      </a:r>
                    </a:p>
                  </a:txBody>
                  <a:tcPr>
                    <a:solidFill>
                      <a:srgbClr val="FFCCFF"/>
                    </a:solidFill>
                  </a:tcPr>
                </a:tc>
                <a:tc>
                  <a:txBody>
                    <a:bodyPr/>
                    <a:lstStyle/>
                    <a:p>
                      <a:pPr>
                        <a:lnSpc>
                          <a:spcPct val="107000"/>
                        </a:lnSpc>
                        <a:spcAft>
                          <a:spcPts val="800"/>
                        </a:spcAft>
                      </a:pPr>
                      <a:r>
                        <a:rPr lang="en-GB" sz="900" u="sng" dirty="0">
                          <a:solidFill>
                            <a:srgbClr val="000000"/>
                          </a:solidFill>
                          <a:effectLst/>
                          <a:latin typeface="+mn-lt"/>
                          <a:ea typeface="Calibri" panose="020F0502020204030204" pitchFamily="34" charset="0"/>
                          <a:cs typeface="Calibri" panose="020F0502020204030204" pitchFamily="34" charset="0"/>
                        </a:rPr>
                        <a:t>What will I know at the end of the unit</a:t>
                      </a:r>
                    </a:p>
                    <a:p>
                      <a:pPr>
                        <a:lnSpc>
                          <a:spcPct val="107000"/>
                        </a:lnSpc>
                        <a:spcAft>
                          <a:spcPts val="800"/>
                        </a:spcAft>
                      </a:pPr>
                      <a:r>
                        <a:rPr lang="en-GB" sz="900" u="none" dirty="0">
                          <a:solidFill>
                            <a:srgbClr val="000000"/>
                          </a:solidFill>
                          <a:effectLst/>
                          <a:latin typeface="+mn-lt"/>
                          <a:ea typeface="Calibri" panose="020F0502020204030204" pitchFamily="34" charset="0"/>
                          <a:cs typeface="Calibri" panose="020F0502020204030204" pitchFamily="34" charset="0"/>
                        </a:rPr>
                        <a:t>I will have improved my art and design techniques, particularly drawing and sketching with a range of materials [for example, pencil, charcoal, paint, </a:t>
                      </a:r>
                    </a:p>
                  </a:txBody>
                  <a:tcPr marL="68580" marR="68580" marT="0" marB="0">
                    <a:solidFill>
                      <a:srgbClr val="FFCCFF"/>
                    </a:solidFill>
                  </a:tcPr>
                </a:tc>
                <a:extLst>
                  <a:ext uri="{0D108BD9-81ED-4DB2-BD59-A6C34878D82A}">
                    <a16:rowId xmlns:a16="http://schemas.microsoft.com/office/drawing/2014/main" val="1629567815"/>
                  </a:ext>
                </a:extLst>
              </a:tr>
            </a:tbl>
          </a:graphicData>
        </a:graphic>
      </p:graphicFrame>
      <p:graphicFrame>
        <p:nvGraphicFramePr>
          <p:cNvPr id="18" name="Table 17">
            <a:extLst>
              <a:ext uri="{FF2B5EF4-FFF2-40B4-BE49-F238E27FC236}">
                <a16:creationId xmlns:a16="http://schemas.microsoft.com/office/drawing/2014/main" id="{B1FDAF75-245D-4454-B58D-8EC8CB1AA667}"/>
              </a:ext>
            </a:extLst>
          </p:cNvPr>
          <p:cNvGraphicFramePr>
            <a:graphicFrameLocks noGrp="1"/>
          </p:cNvGraphicFramePr>
          <p:nvPr>
            <p:extLst>
              <p:ext uri="{D42A27DB-BD31-4B8C-83A1-F6EECF244321}">
                <p14:modId xmlns:p14="http://schemas.microsoft.com/office/powerpoint/2010/main" val="2867657740"/>
              </p:ext>
            </p:extLst>
          </p:nvPr>
        </p:nvGraphicFramePr>
        <p:xfrm>
          <a:off x="7950976" y="3508699"/>
          <a:ext cx="4193480" cy="1579146"/>
        </p:xfrm>
        <a:graphic>
          <a:graphicData uri="http://schemas.openxmlformats.org/drawingml/2006/table">
            <a:tbl>
              <a:tblPr firstRow="1" bandRow="1">
                <a:tableStyleId>{21E4AEA4-8DFA-4A89-87EB-49C32662AFE0}</a:tableStyleId>
              </a:tblPr>
              <a:tblGrid>
                <a:gridCol w="4193480">
                  <a:extLst>
                    <a:ext uri="{9D8B030D-6E8A-4147-A177-3AD203B41FA5}">
                      <a16:colId xmlns:a16="http://schemas.microsoft.com/office/drawing/2014/main" val="1495017990"/>
                    </a:ext>
                  </a:extLst>
                </a:gridCol>
              </a:tblGrid>
              <a:tr h="318199">
                <a:tc>
                  <a:txBody>
                    <a:bodyPr/>
                    <a:lstStyle/>
                    <a:p>
                      <a:r>
                        <a:rPr lang="en-GB" sz="1600" b="0" dirty="0">
                          <a:solidFill>
                            <a:schemeClr val="tx1"/>
                          </a:solidFill>
                        </a:rPr>
                        <a:t>PE</a:t>
                      </a:r>
                    </a:p>
                  </a:txBody>
                  <a:tcPr>
                    <a:solidFill>
                      <a:srgbClr val="5C5EC2"/>
                    </a:solidFill>
                  </a:tcPr>
                </a:tc>
                <a:extLst>
                  <a:ext uri="{0D108BD9-81ED-4DB2-BD59-A6C34878D82A}">
                    <a16:rowId xmlns:a16="http://schemas.microsoft.com/office/drawing/2014/main" val="2994901590"/>
                  </a:ext>
                </a:extLst>
              </a:tr>
              <a:tr h="1243866">
                <a:tc>
                  <a:txBody>
                    <a:bodyPr/>
                    <a:lstStyle/>
                    <a:p>
                      <a:r>
                        <a:rPr lang="en-GB" sz="1000" u="sng" baseline="0" dirty="0"/>
                        <a:t>Key skills</a:t>
                      </a:r>
                    </a:p>
                    <a:p>
                      <a:r>
                        <a:rPr lang="en-GB" sz="1000" baseline="0" dirty="0"/>
                        <a:t>Dance with Louise- correlation to some of the music unit.</a:t>
                      </a:r>
                    </a:p>
                    <a:p>
                      <a:endParaRPr lang="en-GB" sz="1000" baseline="0" dirty="0"/>
                    </a:p>
                    <a:p>
                      <a:r>
                        <a:rPr lang="en-GB" sz="1000" dirty="0"/>
                        <a:t>Develop different ways of travelling, jumping and turning </a:t>
                      </a:r>
                    </a:p>
                    <a:p>
                      <a:r>
                        <a:rPr lang="en-GB" sz="1000" dirty="0"/>
                        <a:t>Perform the basic actions and dances clearly and fluently</a:t>
                      </a:r>
                    </a:p>
                    <a:p>
                      <a:r>
                        <a:rPr lang="en-GB" sz="1000" dirty="0"/>
                        <a:t>Work with a partner and group</a:t>
                      </a:r>
                    </a:p>
                    <a:p>
                      <a:r>
                        <a:rPr lang="en-GB" sz="1000" dirty="0"/>
                        <a:t>Observe themselves and others dancing</a:t>
                      </a:r>
                      <a:endParaRPr lang="en-GB" sz="1000" baseline="0" dirty="0"/>
                    </a:p>
                  </a:txBody>
                  <a:tcPr>
                    <a:solidFill>
                      <a:srgbClr val="B2A6F8"/>
                    </a:solidFill>
                  </a:tcPr>
                </a:tc>
                <a:extLst>
                  <a:ext uri="{0D108BD9-81ED-4DB2-BD59-A6C34878D82A}">
                    <a16:rowId xmlns:a16="http://schemas.microsoft.com/office/drawing/2014/main" val="4175067309"/>
                  </a:ext>
                </a:extLst>
              </a:tr>
            </a:tbl>
          </a:graphicData>
        </a:graphic>
      </p:graphicFrame>
      <p:sp>
        <p:nvSpPr>
          <p:cNvPr id="10" name="Title 3">
            <a:extLst>
              <a:ext uri="{FF2B5EF4-FFF2-40B4-BE49-F238E27FC236}">
                <a16:creationId xmlns:a16="http://schemas.microsoft.com/office/drawing/2014/main" id="{EAA60F32-EF5D-409A-AD3F-1F8BC3537305}"/>
              </a:ext>
            </a:extLst>
          </p:cNvPr>
          <p:cNvSpPr>
            <a:spLocks noGrp="1"/>
          </p:cNvSpPr>
          <p:nvPr>
            <p:ph type="title"/>
          </p:nvPr>
        </p:nvSpPr>
        <p:spPr>
          <a:xfrm>
            <a:off x="1730597" y="3096953"/>
            <a:ext cx="8074313" cy="376720"/>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Knowledge Organiser – Spring 1, Mad Science Class 3</a:t>
            </a:r>
          </a:p>
        </p:txBody>
      </p:sp>
      <p:pic>
        <p:nvPicPr>
          <p:cNvPr id="2" name="Picture 1">
            <a:extLst>
              <a:ext uri="{FF2B5EF4-FFF2-40B4-BE49-F238E27FC236}">
                <a16:creationId xmlns:a16="http://schemas.microsoft.com/office/drawing/2014/main" id="{7DB78157-A207-4039-A92E-FEC55ED42794}"/>
              </a:ext>
            </a:extLst>
          </p:cNvPr>
          <p:cNvPicPr>
            <a:picLocks noChangeAspect="1"/>
          </p:cNvPicPr>
          <p:nvPr/>
        </p:nvPicPr>
        <p:blipFill>
          <a:blip r:embed="rId3"/>
          <a:stretch>
            <a:fillRect/>
          </a:stretch>
        </p:blipFill>
        <p:spPr>
          <a:xfrm>
            <a:off x="7001614" y="1276279"/>
            <a:ext cx="2104737" cy="1122527"/>
          </a:xfrm>
          <a:prstGeom prst="rect">
            <a:avLst/>
          </a:prstGeom>
        </p:spPr>
      </p:pic>
      <p:pic>
        <p:nvPicPr>
          <p:cNvPr id="2050" name="Picture 2" descr="See the source image">
            <a:extLst>
              <a:ext uri="{FF2B5EF4-FFF2-40B4-BE49-F238E27FC236}">
                <a16:creationId xmlns:a16="http://schemas.microsoft.com/office/drawing/2014/main" id="{6E1BBDB6-0AA6-4AC4-AC4E-7892B3D1A7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886" y="1276279"/>
            <a:ext cx="1625486" cy="1053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B4F268-F3B6-49AA-BDA5-1D02B7F6E163}"/>
              </a:ext>
            </a:extLst>
          </p:cNvPr>
          <p:cNvPicPr>
            <a:picLocks noChangeAspect="1"/>
          </p:cNvPicPr>
          <p:nvPr/>
        </p:nvPicPr>
        <p:blipFill>
          <a:blip r:embed="rId5"/>
          <a:stretch>
            <a:fillRect/>
          </a:stretch>
        </p:blipFill>
        <p:spPr>
          <a:xfrm>
            <a:off x="47544" y="5801411"/>
            <a:ext cx="1732020" cy="966206"/>
          </a:xfrm>
          <a:prstGeom prst="rect">
            <a:avLst/>
          </a:prstGeom>
        </p:spPr>
      </p:pic>
      <p:pic>
        <p:nvPicPr>
          <p:cNvPr id="4" name="Picture 3">
            <a:extLst>
              <a:ext uri="{FF2B5EF4-FFF2-40B4-BE49-F238E27FC236}">
                <a16:creationId xmlns:a16="http://schemas.microsoft.com/office/drawing/2014/main" id="{6CF04F89-6ED5-495F-BD20-B6FE7CC38FE7}"/>
              </a:ext>
            </a:extLst>
          </p:cNvPr>
          <p:cNvPicPr>
            <a:picLocks noChangeAspect="1"/>
          </p:cNvPicPr>
          <p:nvPr/>
        </p:nvPicPr>
        <p:blipFill>
          <a:blip r:embed="rId6"/>
          <a:stretch>
            <a:fillRect/>
          </a:stretch>
        </p:blipFill>
        <p:spPr>
          <a:xfrm>
            <a:off x="10365230" y="5285733"/>
            <a:ext cx="1762782" cy="1481884"/>
          </a:xfrm>
          <a:prstGeom prst="rect">
            <a:avLst/>
          </a:prstGeom>
        </p:spPr>
      </p:pic>
      <p:pic>
        <p:nvPicPr>
          <p:cNvPr id="5" name="Picture 4">
            <a:extLst>
              <a:ext uri="{FF2B5EF4-FFF2-40B4-BE49-F238E27FC236}">
                <a16:creationId xmlns:a16="http://schemas.microsoft.com/office/drawing/2014/main" id="{65650607-9675-443F-807B-9D24FA37BA20}"/>
              </a:ext>
            </a:extLst>
          </p:cNvPr>
          <p:cNvPicPr>
            <a:picLocks noChangeAspect="1"/>
          </p:cNvPicPr>
          <p:nvPr/>
        </p:nvPicPr>
        <p:blipFill>
          <a:blip r:embed="rId7"/>
          <a:stretch>
            <a:fillRect/>
          </a:stretch>
        </p:blipFill>
        <p:spPr>
          <a:xfrm>
            <a:off x="4329319" y="5479384"/>
            <a:ext cx="1592902" cy="1035050"/>
          </a:xfrm>
          <a:prstGeom prst="rect">
            <a:avLst/>
          </a:prstGeom>
        </p:spPr>
      </p:pic>
    </p:spTree>
    <p:extLst>
      <p:ext uri="{BB962C8B-B14F-4D97-AF65-F5344CB8AC3E}">
        <p14:creationId xmlns:p14="http://schemas.microsoft.com/office/powerpoint/2010/main" val="389580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8786" y="78944"/>
            <a:ext cx="8144743" cy="327456"/>
          </a:xfrm>
          <a:solidFill>
            <a:schemeClr val="accent5">
              <a:lumMod val="40000"/>
              <a:lumOff val="60000"/>
            </a:schemeClr>
          </a:solidFill>
          <a:ln>
            <a:solidFill>
              <a:schemeClr val="accent5">
                <a:lumMod val="60000"/>
                <a:lumOff val="40000"/>
              </a:schemeClr>
            </a:solidFill>
          </a:ln>
        </p:spPr>
        <p:txBody>
          <a:bodyPr>
            <a:noAutofit/>
          </a:bodyPr>
          <a:lstStyle/>
          <a:p>
            <a:pPr algn="ctr"/>
            <a:r>
              <a:rPr lang="en-GB" sz="2400" b="1" dirty="0"/>
              <a:t>Topic 20 Quiz Spring 1 Mad Science Class 3</a:t>
            </a:r>
          </a:p>
        </p:txBody>
      </p:sp>
      <p:graphicFrame>
        <p:nvGraphicFramePr>
          <p:cNvPr id="5" name="Table 4"/>
          <p:cNvGraphicFramePr>
            <a:graphicFrameLocks noGrp="1"/>
          </p:cNvGraphicFramePr>
          <p:nvPr>
            <p:extLst>
              <p:ext uri="{D42A27DB-BD31-4B8C-83A1-F6EECF244321}">
                <p14:modId xmlns:p14="http://schemas.microsoft.com/office/powerpoint/2010/main" val="492186278"/>
              </p:ext>
            </p:extLst>
          </p:nvPr>
        </p:nvGraphicFramePr>
        <p:xfrm>
          <a:off x="44849" y="519645"/>
          <a:ext cx="3848079" cy="2722319"/>
        </p:xfrm>
        <a:graphic>
          <a:graphicData uri="http://schemas.openxmlformats.org/drawingml/2006/table">
            <a:tbl>
              <a:tblPr firstRow="1" bandRow="1">
                <a:tableStyleId>{93296810-A885-4BE3-A3E7-6D5BEEA58F35}</a:tableStyleId>
              </a:tblPr>
              <a:tblGrid>
                <a:gridCol w="3848079">
                  <a:extLst>
                    <a:ext uri="{9D8B030D-6E8A-4147-A177-3AD203B41FA5}">
                      <a16:colId xmlns:a16="http://schemas.microsoft.com/office/drawing/2014/main" val="3395121299"/>
                    </a:ext>
                  </a:extLst>
                </a:gridCol>
              </a:tblGrid>
              <a:tr h="356494">
                <a:tc>
                  <a:txBody>
                    <a:bodyPr/>
                    <a:lstStyle/>
                    <a:p>
                      <a:r>
                        <a:rPr lang="en-GB" sz="1600" dirty="0"/>
                        <a:t>Geography/History</a:t>
                      </a:r>
                    </a:p>
                  </a:txBody>
                  <a:tcPr/>
                </a:tc>
                <a:extLst>
                  <a:ext uri="{0D108BD9-81ED-4DB2-BD59-A6C34878D82A}">
                    <a16:rowId xmlns:a16="http://schemas.microsoft.com/office/drawing/2014/main" val="1370071295"/>
                  </a:ext>
                </a:extLst>
              </a:tr>
              <a:tr h="2365825">
                <a:tc>
                  <a:txBody>
                    <a:bodyPr/>
                    <a:lstStyle/>
                    <a:p>
                      <a:r>
                        <a:rPr lang="en-GB" sz="1400" dirty="0"/>
                        <a:t>What is a Biome?</a:t>
                      </a:r>
                    </a:p>
                    <a:p>
                      <a:endParaRPr lang="en-GB" sz="1400" dirty="0"/>
                    </a:p>
                    <a:p>
                      <a:r>
                        <a:rPr lang="en-GB" sz="1400" dirty="0"/>
                        <a:t>Can you name some of the world’s biomes? </a:t>
                      </a:r>
                    </a:p>
                    <a:p>
                      <a:endParaRPr lang="en-GB" sz="1400" dirty="0"/>
                    </a:p>
                    <a:p>
                      <a:r>
                        <a:rPr lang="en-GB" sz="1400" dirty="0"/>
                        <a:t>What are climate Zones?</a:t>
                      </a:r>
                    </a:p>
                    <a:p>
                      <a:endParaRPr lang="en-GB" sz="1400" dirty="0"/>
                    </a:p>
                    <a:p>
                      <a:r>
                        <a:rPr lang="en-GB" sz="1400" dirty="0"/>
                        <a:t>What do climate, vegetation and animals all have in common?</a:t>
                      </a:r>
                    </a:p>
                    <a:p>
                      <a:endParaRPr lang="en-GB" sz="1400" dirty="0"/>
                    </a:p>
                    <a:p>
                      <a:r>
                        <a:rPr lang="en-GB" sz="1400" dirty="0"/>
                        <a:t>What is an indigenous person?</a:t>
                      </a:r>
                    </a:p>
                  </a:txBody>
                  <a:tcPr/>
                </a:tc>
                <a:extLst>
                  <a:ext uri="{0D108BD9-81ED-4DB2-BD59-A6C34878D82A}">
                    <a16:rowId xmlns:a16="http://schemas.microsoft.com/office/drawing/2014/main" val="36807387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11518442"/>
              </p:ext>
            </p:extLst>
          </p:nvPr>
        </p:nvGraphicFramePr>
        <p:xfrm>
          <a:off x="3966191" y="2641856"/>
          <a:ext cx="3984726" cy="2373660"/>
        </p:xfrm>
        <a:graphic>
          <a:graphicData uri="http://schemas.openxmlformats.org/drawingml/2006/table">
            <a:tbl>
              <a:tblPr firstRow="1" bandRow="1">
                <a:tableStyleId>{21E4AEA4-8DFA-4A89-87EB-49C32662AFE0}</a:tableStyleId>
              </a:tblPr>
              <a:tblGrid>
                <a:gridCol w="3984726">
                  <a:extLst>
                    <a:ext uri="{9D8B030D-6E8A-4147-A177-3AD203B41FA5}">
                      <a16:colId xmlns:a16="http://schemas.microsoft.com/office/drawing/2014/main" val="1495017990"/>
                    </a:ext>
                  </a:extLst>
                </a:gridCol>
              </a:tblGrid>
              <a:tr h="565553">
                <a:tc>
                  <a:txBody>
                    <a:bodyPr/>
                    <a:lstStyle/>
                    <a:p>
                      <a:r>
                        <a:rPr lang="en-GB" sz="1600" dirty="0"/>
                        <a:t>Music</a:t>
                      </a:r>
                    </a:p>
                  </a:txBody>
                  <a:tcPr/>
                </a:tc>
                <a:extLst>
                  <a:ext uri="{0D108BD9-81ED-4DB2-BD59-A6C34878D82A}">
                    <a16:rowId xmlns:a16="http://schemas.microsoft.com/office/drawing/2014/main" val="2994901590"/>
                  </a:ext>
                </a:extLst>
              </a:tr>
              <a:tr h="1808107">
                <a:tc>
                  <a:txBody>
                    <a:bodyPr/>
                    <a:lstStyle/>
                    <a:p>
                      <a:r>
                        <a:rPr lang="en-GB" sz="1400" kern="1200" dirty="0">
                          <a:solidFill>
                            <a:schemeClr val="dk1"/>
                          </a:solidFill>
                          <a:effectLst/>
                          <a:latin typeface="+mn-lt"/>
                          <a:ea typeface="+mn-ea"/>
                          <a:cs typeface="+mn-cs"/>
                        </a:rPr>
                        <a:t>What aspects of rhythm are there?</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How do we create dance moves-what must we do when working in a dance group?</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How many notes in an octave?</a:t>
                      </a:r>
                    </a:p>
                  </a:txBody>
                  <a:tcPr/>
                </a:tc>
                <a:extLst>
                  <a:ext uri="{0D108BD9-81ED-4DB2-BD59-A6C34878D82A}">
                    <a16:rowId xmlns:a16="http://schemas.microsoft.com/office/drawing/2014/main" val="41750673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33024885"/>
              </p:ext>
            </p:extLst>
          </p:nvPr>
        </p:nvGraphicFramePr>
        <p:xfrm>
          <a:off x="3997049" y="554928"/>
          <a:ext cx="3976293" cy="1997405"/>
        </p:xfrm>
        <a:graphic>
          <a:graphicData uri="http://schemas.openxmlformats.org/drawingml/2006/table">
            <a:tbl>
              <a:tblPr firstRow="1" bandRow="1">
                <a:tableStyleId>{00A15C55-8517-42AA-B614-E9B94910E393}</a:tableStyleId>
              </a:tblPr>
              <a:tblGrid>
                <a:gridCol w="3976293">
                  <a:extLst>
                    <a:ext uri="{9D8B030D-6E8A-4147-A177-3AD203B41FA5}">
                      <a16:colId xmlns:a16="http://schemas.microsoft.com/office/drawing/2014/main" val="855750989"/>
                    </a:ext>
                  </a:extLst>
                </a:gridCol>
              </a:tblGrid>
              <a:tr h="593789">
                <a:tc>
                  <a:txBody>
                    <a:bodyPr/>
                    <a:lstStyle/>
                    <a:p>
                      <a:r>
                        <a:rPr lang="en-GB" sz="1600" dirty="0"/>
                        <a:t>PSHE</a:t>
                      </a:r>
                    </a:p>
                  </a:txBody>
                  <a:tcPr/>
                </a:tc>
                <a:extLst>
                  <a:ext uri="{0D108BD9-81ED-4DB2-BD59-A6C34878D82A}">
                    <a16:rowId xmlns:a16="http://schemas.microsoft.com/office/drawing/2014/main" val="2164382239"/>
                  </a:ext>
                </a:extLst>
              </a:tr>
              <a:tr h="1403616">
                <a:tc>
                  <a:txBody>
                    <a:bodyPr/>
                    <a:lstStyle/>
                    <a:p>
                      <a:r>
                        <a:rPr lang="en-GB" sz="1400" dirty="0"/>
                        <a:t>How do we recognise conflicting emotions?</a:t>
                      </a:r>
                    </a:p>
                    <a:p>
                      <a:endParaRPr lang="en-GB" sz="1400" dirty="0"/>
                    </a:p>
                    <a:p>
                      <a:endParaRPr lang="en-GB" sz="1400" dirty="0"/>
                    </a:p>
                    <a:p>
                      <a:r>
                        <a:rPr lang="en-GB" sz="1400" dirty="0"/>
                        <a:t>Why is it important to make the right choices?</a:t>
                      </a:r>
                    </a:p>
                  </a:txBody>
                  <a:tcPr/>
                </a:tc>
                <a:extLst>
                  <a:ext uri="{0D108BD9-81ED-4DB2-BD59-A6C34878D82A}">
                    <a16:rowId xmlns:a16="http://schemas.microsoft.com/office/drawing/2014/main" val="402617562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73196609"/>
              </p:ext>
            </p:extLst>
          </p:nvPr>
        </p:nvGraphicFramePr>
        <p:xfrm>
          <a:off x="44849" y="3296608"/>
          <a:ext cx="3848079" cy="2006912"/>
        </p:xfrm>
        <a:graphic>
          <a:graphicData uri="http://schemas.openxmlformats.org/drawingml/2006/table">
            <a:tbl>
              <a:tblPr firstRow="1" bandRow="1">
                <a:tableStyleId>{5C22544A-7EE6-4342-B048-85BDC9FD1C3A}</a:tableStyleId>
              </a:tblPr>
              <a:tblGrid>
                <a:gridCol w="3848079">
                  <a:extLst>
                    <a:ext uri="{9D8B030D-6E8A-4147-A177-3AD203B41FA5}">
                      <a16:colId xmlns:a16="http://schemas.microsoft.com/office/drawing/2014/main" val="4224780268"/>
                    </a:ext>
                  </a:extLst>
                </a:gridCol>
              </a:tblGrid>
              <a:tr h="314960">
                <a:tc>
                  <a:txBody>
                    <a:bodyPr/>
                    <a:lstStyle/>
                    <a:p>
                      <a:r>
                        <a:rPr lang="en-GB" sz="1600" dirty="0"/>
                        <a:t>Science</a:t>
                      </a:r>
                    </a:p>
                  </a:txBody>
                  <a:tcPr/>
                </a:tc>
                <a:extLst>
                  <a:ext uri="{0D108BD9-81ED-4DB2-BD59-A6C34878D82A}">
                    <a16:rowId xmlns:a16="http://schemas.microsoft.com/office/drawing/2014/main" val="3896154310"/>
                  </a:ext>
                </a:extLst>
              </a:tr>
              <a:tr h="1671632">
                <a:tc>
                  <a:txBody>
                    <a:bodyPr/>
                    <a:lstStyle/>
                    <a:p>
                      <a:r>
                        <a:rPr lang="en-GB" sz="1400" dirty="0"/>
                        <a:t>Why do Foxes come in so many different versions?</a:t>
                      </a:r>
                    </a:p>
                    <a:p>
                      <a:endParaRPr lang="en-GB" sz="1400" dirty="0"/>
                    </a:p>
                    <a:p>
                      <a:r>
                        <a:rPr lang="en-GB" sz="1400" dirty="0"/>
                        <a:t>What is DNA made up of?</a:t>
                      </a:r>
                    </a:p>
                    <a:p>
                      <a:endParaRPr lang="en-GB" sz="1400" dirty="0"/>
                    </a:p>
                    <a:p>
                      <a:r>
                        <a:rPr lang="en-GB" sz="1400" dirty="0"/>
                        <a:t>How do we treat different diseases?</a:t>
                      </a:r>
                    </a:p>
                    <a:p>
                      <a:endParaRPr lang="en-GB" sz="1400" dirty="0"/>
                    </a:p>
                    <a:p>
                      <a:r>
                        <a:rPr lang="en-GB" sz="1400" dirty="0"/>
                        <a:t>How do ensure you carry out a ‘Fair Test’?</a:t>
                      </a:r>
                    </a:p>
                  </a:txBody>
                  <a:tcPr/>
                </a:tc>
                <a:extLst>
                  <a:ext uri="{0D108BD9-81ED-4DB2-BD59-A6C34878D82A}">
                    <a16:rowId xmlns:a16="http://schemas.microsoft.com/office/drawing/2014/main" val="289520392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83851016"/>
              </p:ext>
            </p:extLst>
          </p:nvPr>
        </p:nvGraphicFramePr>
        <p:xfrm>
          <a:off x="3997049" y="5105039"/>
          <a:ext cx="3943766" cy="1730171"/>
        </p:xfrm>
        <a:graphic>
          <a:graphicData uri="http://schemas.openxmlformats.org/drawingml/2006/table">
            <a:tbl>
              <a:tblPr firstRow="1" bandRow="1">
                <a:tableStyleId>{F5AB1C69-6EDB-4FF4-983F-18BD219EF322}</a:tableStyleId>
              </a:tblPr>
              <a:tblGrid>
                <a:gridCol w="3943766">
                  <a:extLst>
                    <a:ext uri="{9D8B030D-6E8A-4147-A177-3AD203B41FA5}">
                      <a16:colId xmlns:a16="http://schemas.microsoft.com/office/drawing/2014/main" val="1195867810"/>
                    </a:ext>
                  </a:extLst>
                </a:gridCol>
              </a:tblGrid>
              <a:tr h="407306">
                <a:tc>
                  <a:txBody>
                    <a:bodyPr/>
                    <a:lstStyle/>
                    <a:p>
                      <a:r>
                        <a:rPr lang="en-GB" sz="1600" dirty="0"/>
                        <a:t>Computing</a:t>
                      </a:r>
                    </a:p>
                  </a:txBody>
                  <a:tcPr/>
                </a:tc>
                <a:extLst>
                  <a:ext uri="{0D108BD9-81ED-4DB2-BD59-A6C34878D82A}">
                    <a16:rowId xmlns:a16="http://schemas.microsoft.com/office/drawing/2014/main" val="1777106793"/>
                  </a:ext>
                </a:extLst>
              </a:tr>
              <a:tr h="1322865">
                <a:tc>
                  <a:txBody>
                    <a:bodyPr/>
                    <a:lstStyle/>
                    <a:p>
                      <a:r>
                        <a:rPr lang="en-GB" sz="1400" dirty="0"/>
                        <a:t>How do computer game companies decide what type of games </a:t>
                      </a:r>
                      <a:r>
                        <a:rPr lang="en-GB" sz="1400" u="sng" dirty="0"/>
                        <a:t>people</a:t>
                      </a:r>
                      <a:r>
                        <a:rPr lang="en-GB" sz="1400" dirty="0"/>
                        <a:t> will like?</a:t>
                      </a:r>
                    </a:p>
                    <a:p>
                      <a:endParaRPr lang="en-GB" sz="1400" dirty="0"/>
                    </a:p>
                    <a:p>
                      <a:r>
                        <a:rPr lang="en-GB" sz="1400" dirty="0"/>
                        <a:t>What is debugging?</a:t>
                      </a:r>
                    </a:p>
                  </a:txBody>
                  <a:tcPr/>
                </a:tc>
                <a:extLst>
                  <a:ext uri="{0D108BD9-81ED-4DB2-BD59-A6C34878D82A}">
                    <a16:rowId xmlns:a16="http://schemas.microsoft.com/office/drawing/2014/main" val="154942499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95399318"/>
              </p:ext>
            </p:extLst>
          </p:nvPr>
        </p:nvGraphicFramePr>
        <p:xfrm>
          <a:off x="8077463" y="2131418"/>
          <a:ext cx="3984726" cy="4703792"/>
        </p:xfrm>
        <a:graphic>
          <a:graphicData uri="http://schemas.openxmlformats.org/drawingml/2006/table">
            <a:tbl>
              <a:tblPr firstRow="1" bandRow="1">
                <a:tableStyleId>{5C22544A-7EE6-4342-B048-85BDC9FD1C3A}</a:tableStyleId>
              </a:tblPr>
              <a:tblGrid>
                <a:gridCol w="3984726">
                  <a:extLst>
                    <a:ext uri="{9D8B030D-6E8A-4147-A177-3AD203B41FA5}">
                      <a16:colId xmlns:a16="http://schemas.microsoft.com/office/drawing/2014/main" val="2809753482"/>
                    </a:ext>
                  </a:extLst>
                </a:gridCol>
              </a:tblGrid>
              <a:tr h="345152">
                <a:tc>
                  <a:txBody>
                    <a:bodyPr/>
                    <a:lstStyle/>
                    <a:p>
                      <a:r>
                        <a:rPr lang="en-GB" sz="1600" dirty="0"/>
                        <a:t>Vocabulary – define these</a:t>
                      </a:r>
                      <a:r>
                        <a:rPr lang="en-GB" sz="1600" baseline="0" dirty="0"/>
                        <a:t> words</a:t>
                      </a:r>
                      <a:endParaRPr lang="en-GB" sz="1600" dirty="0"/>
                    </a:p>
                  </a:txBody>
                  <a:tcPr>
                    <a:solidFill>
                      <a:srgbClr val="9933FF"/>
                    </a:solidFill>
                  </a:tcPr>
                </a:tc>
                <a:extLst>
                  <a:ext uri="{0D108BD9-81ED-4DB2-BD59-A6C34878D82A}">
                    <a16:rowId xmlns:a16="http://schemas.microsoft.com/office/drawing/2014/main" val="2802462903"/>
                  </a:ext>
                </a:extLst>
              </a:tr>
              <a:tr h="1435221">
                <a:tc>
                  <a:txBody>
                    <a:bodyPr/>
                    <a:lstStyle/>
                    <a:p>
                      <a:r>
                        <a:rPr lang="en-GB" sz="1400" dirty="0"/>
                        <a:t>DNA</a:t>
                      </a:r>
                    </a:p>
                    <a:p>
                      <a:endParaRPr lang="en-GB" sz="1400" dirty="0"/>
                    </a:p>
                    <a:p>
                      <a:endParaRPr lang="en-GB" sz="1400" dirty="0"/>
                    </a:p>
                    <a:p>
                      <a:endParaRPr lang="en-GB" sz="1400" dirty="0"/>
                    </a:p>
                    <a:p>
                      <a:r>
                        <a:rPr lang="en-GB" sz="1400" dirty="0"/>
                        <a:t>Indigenous</a:t>
                      </a:r>
                    </a:p>
                    <a:p>
                      <a:endParaRPr lang="en-GB" sz="1400" dirty="0"/>
                    </a:p>
                    <a:p>
                      <a:endParaRPr lang="en-GB" sz="1400" dirty="0"/>
                    </a:p>
                    <a:p>
                      <a:endParaRPr lang="en-GB" sz="1400" dirty="0"/>
                    </a:p>
                    <a:p>
                      <a:r>
                        <a:rPr lang="en-GB" sz="1400" dirty="0"/>
                        <a:t>Climate</a:t>
                      </a:r>
                    </a:p>
                    <a:p>
                      <a:endParaRPr lang="en-GB" sz="1400" dirty="0"/>
                    </a:p>
                    <a:p>
                      <a:endParaRPr lang="en-GB" sz="1400" dirty="0"/>
                    </a:p>
                    <a:p>
                      <a:endParaRPr lang="en-GB" sz="1400" dirty="0"/>
                    </a:p>
                    <a:p>
                      <a:r>
                        <a:rPr lang="en-GB" sz="1400" dirty="0"/>
                        <a:t>Vegetation belt</a:t>
                      </a:r>
                    </a:p>
                    <a:p>
                      <a:endParaRPr lang="en-GB" sz="1400" dirty="0"/>
                    </a:p>
                    <a:p>
                      <a:endParaRPr lang="en-GB" sz="1400" dirty="0"/>
                    </a:p>
                    <a:p>
                      <a:endParaRPr lang="en-GB" sz="1400" dirty="0"/>
                    </a:p>
                    <a:p>
                      <a:r>
                        <a:rPr lang="en-GB" sz="1400" dirty="0"/>
                        <a:t>Disease</a:t>
                      </a:r>
                    </a:p>
                    <a:p>
                      <a:endParaRPr lang="en-GB" sz="1400" dirty="0"/>
                    </a:p>
                    <a:p>
                      <a:endParaRPr lang="en-GB" sz="1400" dirty="0"/>
                    </a:p>
                    <a:p>
                      <a:endParaRPr lang="en-GB" sz="1400" dirty="0"/>
                    </a:p>
                  </a:txBody>
                  <a:tcPr>
                    <a:solidFill>
                      <a:srgbClr val="9999FF"/>
                    </a:solidFill>
                  </a:tcPr>
                </a:tc>
                <a:extLst>
                  <a:ext uri="{0D108BD9-81ED-4DB2-BD59-A6C34878D82A}">
                    <a16:rowId xmlns:a16="http://schemas.microsoft.com/office/drawing/2014/main" val="2536052135"/>
                  </a:ext>
                </a:extLst>
              </a:tr>
            </a:tbl>
          </a:graphicData>
        </a:graphic>
      </p:graphicFrame>
      <p:graphicFrame>
        <p:nvGraphicFramePr>
          <p:cNvPr id="11" name="Table 10">
            <a:extLst>
              <a:ext uri="{FF2B5EF4-FFF2-40B4-BE49-F238E27FC236}">
                <a16:creationId xmlns:a16="http://schemas.microsoft.com/office/drawing/2014/main" id="{55FD8431-10EB-42D2-89FE-4A6C5D20056C}"/>
              </a:ext>
            </a:extLst>
          </p:cNvPr>
          <p:cNvGraphicFramePr>
            <a:graphicFrameLocks noGrp="1"/>
          </p:cNvGraphicFramePr>
          <p:nvPr>
            <p:extLst>
              <p:ext uri="{D42A27DB-BD31-4B8C-83A1-F6EECF244321}">
                <p14:modId xmlns:p14="http://schemas.microsoft.com/office/powerpoint/2010/main" val="152759023"/>
              </p:ext>
            </p:extLst>
          </p:nvPr>
        </p:nvGraphicFramePr>
        <p:xfrm>
          <a:off x="44849" y="5358164"/>
          <a:ext cx="3848079" cy="1493520"/>
        </p:xfrm>
        <a:graphic>
          <a:graphicData uri="http://schemas.openxmlformats.org/drawingml/2006/table">
            <a:tbl>
              <a:tblPr firstRow="1" bandRow="1">
                <a:tableStyleId>{5C22544A-7EE6-4342-B048-85BDC9FD1C3A}</a:tableStyleId>
              </a:tblPr>
              <a:tblGrid>
                <a:gridCol w="3848079">
                  <a:extLst>
                    <a:ext uri="{9D8B030D-6E8A-4147-A177-3AD203B41FA5}">
                      <a16:colId xmlns:a16="http://schemas.microsoft.com/office/drawing/2014/main" val="4224780268"/>
                    </a:ext>
                  </a:extLst>
                </a:gridCol>
              </a:tblGrid>
              <a:tr h="262973">
                <a:tc>
                  <a:txBody>
                    <a:bodyPr/>
                    <a:lstStyle/>
                    <a:p>
                      <a:r>
                        <a:rPr lang="en-GB" sz="1600" dirty="0"/>
                        <a:t>Art and Design/ Design Technology</a:t>
                      </a:r>
                    </a:p>
                  </a:txBody>
                  <a:tcPr>
                    <a:solidFill>
                      <a:schemeClr val="accent4">
                        <a:lumMod val="75000"/>
                      </a:schemeClr>
                    </a:solidFill>
                  </a:tcPr>
                </a:tc>
                <a:extLst>
                  <a:ext uri="{0D108BD9-81ED-4DB2-BD59-A6C34878D82A}">
                    <a16:rowId xmlns:a16="http://schemas.microsoft.com/office/drawing/2014/main" val="3896154310"/>
                  </a:ext>
                </a:extLst>
              </a:tr>
              <a:tr h="757969">
                <a:tc>
                  <a:txBody>
                    <a:bodyPr/>
                    <a:lstStyle/>
                    <a:p>
                      <a:r>
                        <a:rPr lang="en-GB" sz="1400" dirty="0"/>
                        <a:t>What techniques and methods can you use to show movement when sketching?</a:t>
                      </a:r>
                    </a:p>
                    <a:p>
                      <a:endParaRPr lang="en-GB" sz="1400" dirty="0"/>
                    </a:p>
                    <a:p>
                      <a:r>
                        <a:rPr lang="en-GB" sz="1400" dirty="0"/>
                        <a:t>What technique could you use to make a model stronger?</a:t>
                      </a:r>
                    </a:p>
                  </a:txBody>
                  <a:tcPr>
                    <a:solidFill>
                      <a:schemeClr val="accent4">
                        <a:lumMod val="40000"/>
                        <a:lumOff val="60000"/>
                      </a:schemeClr>
                    </a:solidFill>
                  </a:tcPr>
                </a:tc>
                <a:extLst>
                  <a:ext uri="{0D108BD9-81ED-4DB2-BD59-A6C34878D82A}">
                    <a16:rowId xmlns:a16="http://schemas.microsoft.com/office/drawing/2014/main" val="2895203923"/>
                  </a:ext>
                </a:extLst>
              </a:tr>
            </a:tbl>
          </a:graphicData>
        </a:graphic>
      </p:graphicFrame>
      <p:graphicFrame>
        <p:nvGraphicFramePr>
          <p:cNvPr id="12" name="Table 11">
            <a:extLst>
              <a:ext uri="{FF2B5EF4-FFF2-40B4-BE49-F238E27FC236}">
                <a16:creationId xmlns:a16="http://schemas.microsoft.com/office/drawing/2014/main" id="{1A7D5D24-9056-42B2-AC49-0C381487D977}"/>
              </a:ext>
            </a:extLst>
          </p:cNvPr>
          <p:cNvGraphicFramePr>
            <a:graphicFrameLocks noGrp="1"/>
          </p:cNvGraphicFramePr>
          <p:nvPr>
            <p:extLst>
              <p:ext uri="{D42A27DB-BD31-4B8C-83A1-F6EECF244321}">
                <p14:modId xmlns:p14="http://schemas.microsoft.com/office/powerpoint/2010/main" val="703778707"/>
              </p:ext>
            </p:extLst>
          </p:nvPr>
        </p:nvGraphicFramePr>
        <p:xfrm>
          <a:off x="8077463" y="554284"/>
          <a:ext cx="3904700" cy="1556424"/>
        </p:xfrm>
        <a:graphic>
          <a:graphicData uri="http://schemas.openxmlformats.org/drawingml/2006/table">
            <a:tbl>
              <a:tblPr firstRow="1" bandRow="1">
                <a:tableStyleId>{00A15C55-8517-42AA-B614-E9B94910E393}</a:tableStyleId>
              </a:tblPr>
              <a:tblGrid>
                <a:gridCol w="3904700">
                  <a:extLst>
                    <a:ext uri="{9D8B030D-6E8A-4147-A177-3AD203B41FA5}">
                      <a16:colId xmlns:a16="http://schemas.microsoft.com/office/drawing/2014/main" val="855750989"/>
                    </a:ext>
                  </a:extLst>
                </a:gridCol>
              </a:tblGrid>
              <a:tr h="293518">
                <a:tc>
                  <a:txBody>
                    <a:bodyPr/>
                    <a:lstStyle/>
                    <a:p>
                      <a:r>
                        <a:rPr lang="en-GB" sz="1600" dirty="0"/>
                        <a:t>RE</a:t>
                      </a:r>
                    </a:p>
                  </a:txBody>
                  <a:tcPr>
                    <a:solidFill>
                      <a:srgbClr val="1CE4DF"/>
                    </a:solidFill>
                  </a:tcPr>
                </a:tc>
                <a:extLst>
                  <a:ext uri="{0D108BD9-81ED-4DB2-BD59-A6C34878D82A}">
                    <a16:rowId xmlns:a16="http://schemas.microsoft.com/office/drawing/2014/main" val="2164382239"/>
                  </a:ext>
                </a:extLst>
              </a:tr>
              <a:tr h="1221144">
                <a:tc>
                  <a:txBody>
                    <a:bodyPr/>
                    <a:lstStyle/>
                    <a:p>
                      <a:r>
                        <a:rPr lang="en-GB" sz="1400" kern="1200" dirty="0">
                          <a:solidFill>
                            <a:schemeClr val="dk1"/>
                          </a:solidFill>
                          <a:effectLst/>
                          <a:latin typeface="+mn-lt"/>
                          <a:ea typeface="+mn-ea"/>
                          <a:cs typeface="+mn-cs"/>
                        </a:rPr>
                        <a:t>What does it mean to make a building ‘for the glory of God’? </a:t>
                      </a:r>
                    </a:p>
                    <a:p>
                      <a:endParaRPr lang="en-GB" sz="1400" kern="1200" dirty="0">
                        <a:solidFill>
                          <a:schemeClr val="dk1"/>
                        </a:solidFill>
                        <a:effectLst/>
                        <a:latin typeface="+mn-lt"/>
                        <a:ea typeface="+mn-ea"/>
                        <a:cs typeface="+mn-cs"/>
                      </a:endParaRPr>
                    </a:p>
                    <a:p>
                      <a:r>
                        <a:rPr lang="en-GB" sz="1400" kern="1200" dirty="0">
                          <a:solidFill>
                            <a:schemeClr val="dk1"/>
                          </a:solidFill>
                          <a:effectLst/>
                          <a:latin typeface="+mn-lt"/>
                          <a:ea typeface="+mn-ea"/>
                          <a:cs typeface="+mn-cs"/>
                        </a:rPr>
                        <a:t>Can you describe a feature of a Mosque?</a:t>
                      </a:r>
                    </a:p>
                  </a:txBody>
                  <a:tcPr>
                    <a:solidFill>
                      <a:srgbClr val="93FBD3"/>
                    </a:solidFill>
                  </a:tcPr>
                </a:tc>
                <a:extLst>
                  <a:ext uri="{0D108BD9-81ED-4DB2-BD59-A6C34878D82A}">
                    <a16:rowId xmlns:a16="http://schemas.microsoft.com/office/drawing/2014/main" val="4026175623"/>
                  </a:ext>
                </a:extLst>
              </a:tr>
            </a:tbl>
          </a:graphicData>
        </a:graphic>
      </p:graphicFrame>
    </p:spTree>
    <p:extLst>
      <p:ext uri="{BB962C8B-B14F-4D97-AF65-F5344CB8AC3E}">
        <p14:creationId xmlns:p14="http://schemas.microsoft.com/office/powerpoint/2010/main" val="1404472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1299</Words>
  <Application>Microsoft Office PowerPoint</Application>
  <PresentationFormat>Widescreen</PresentationFormat>
  <Paragraphs>249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Knowledge Organiser – Spring 1 2022, Mad Science Class 3</vt:lpstr>
      <vt:lpstr>Knowledge Organiser – Spring 1, Mad Science Class 3</vt:lpstr>
      <vt:lpstr>Topic 20 Quiz Spring 1 Mad Science Class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20 – Tomorrow’s World</dc:title>
  <dc:creator>atoon</dc:creator>
  <cp:lastModifiedBy>klitchfield</cp:lastModifiedBy>
  <cp:revision>88</cp:revision>
  <cp:lastPrinted>2022-01-06T11:40:52Z</cp:lastPrinted>
  <dcterms:created xsi:type="dcterms:W3CDTF">2021-06-17T12:54:55Z</dcterms:created>
  <dcterms:modified xsi:type="dcterms:W3CDTF">2022-01-06T11:57:16Z</dcterms:modified>
</cp:coreProperties>
</file>