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A6F8"/>
    <a:srgbClr val="5C5EC2"/>
    <a:srgbClr val="94ECAB"/>
    <a:srgbClr val="CEF8EE"/>
    <a:srgbClr val="36E860"/>
    <a:srgbClr val="FF9966"/>
    <a:srgbClr val="E85318"/>
    <a:srgbClr val="CCFCF1"/>
    <a:srgbClr val="1CE4D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372" autoAdjust="0"/>
  </p:normalViewPr>
  <p:slideViewPr>
    <p:cSldViewPr snapToGrid="0">
      <p:cViewPr>
        <p:scale>
          <a:sx n="70" d="100"/>
          <a:sy n="70" d="100"/>
        </p:scale>
        <p:origin x="1338" y="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19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53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15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43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319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62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52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78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3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05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41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F8906-0DB4-404C-9C20-6B1176C018CF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11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09776" y="3024801"/>
            <a:ext cx="8934450" cy="327456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2400" b="1" dirty="0"/>
              <a:t>Knowledge Organiser – Autumn 1 2021, </a:t>
            </a:r>
            <a:r>
              <a:rPr lang="en-GB" sz="2400" b="1" dirty="0" smtClean="0"/>
              <a:t>European Adventure, Class 2</a:t>
            </a:r>
            <a:endParaRPr lang="en-GB" sz="24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39507"/>
              </p:ext>
            </p:extLst>
          </p:nvPr>
        </p:nvGraphicFramePr>
        <p:xfrm>
          <a:off x="122182" y="150125"/>
          <a:ext cx="11935139" cy="286921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829456">
                  <a:extLst>
                    <a:ext uri="{9D8B030D-6E8A-4147-A177-3AD203B41FA5}">
                      <a16:colId xmlns:a16="http://schemas.microsoft.com/office/drawing/2014/main" val="3395121299"/>
                    </a:ext>
                  </a:extLst>
                </a:gridCol>
                <a:gridCol w="6105683">
                  <a:extLst>
                    <a:ext uri="{9D8B030D-6E8A-4147-A177-3AD203B41FA5}">
                      <a16:colId xmlns:a16="http://schemas.microsoft.com/office/drawing/2014/main" val="3945920250"/>
                    </a:ext>
                  </a:extLst>
                </a:gridCol>
              </a:tblGrid>
              <a:tr h="369952"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Geography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071295"/>
                  </a:ext>
                </a:extLst>
              </a:tr>
              <a:tr h="1391190">
                <a:tc>
                  <a:txBody>
                    <a:bodyPr/>
                    <a:lstStyle/>
                    <a:p>
                      <a:r>
                        <a:rPr lang="en-GB" sz="1100" u="sng" dirty="0"/>
                        <a:t>What I should already </a:t>
                      </a:r>
                      <a:r>
                        <a:rPr lang="en-GB" sz="1100" u="sng" dirty="0" smtClean="0"/>
                        <a:t>know</a:t>
                      </a:r>
                    </a:p>
                    <a:p>
                      <a:endParaRPr lang="en-GB" sz="1000" u="sng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u="none" dirty="0" smtClean="0"/>
                        <a:t>How to</a:t>
                      </a:r>
                      <a:r>
                        <a:rPr lang="en-GB" sz="1100" u="none" baseline="0" dirty="0" smtClean="0"/>
                        <a:t> use world maps, atlases and globes to identify the United Kingdom and its countries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0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u="sng" dirty="0"/>
                        <a:t>The </a:t>
                      </a:r>
                      <a:r>
                        <a:rPr lang="en-GB" sz="1100" u="sng" dirty="0" smtClean="0"/>
                        <a:t>Journey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u="none" dirty="0" smtClean="0"/>
                        <a:t>To locate the world’s countries,</a:t>
                      </a:r>
                      <a:r>
                        <a:rPr lang="en-GB" sz="1100" u="none" baseline="0" dirty="0" smtClean="0"/>
                        <a:t> using maps to focus on Europe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u="none" baseline="0" dirty="0" smtClean="0"/>
                        <a:t>To describe and understand key aspects of physical geography including rivers and mountains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u="none" baseline="0" dirty="0" smtClean="0"/>
                        <a:t>To use maps, atlases and digital mapping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u="none" baseline="0" dirty="0" smtClean="0"/>
                        <a:t>To describe and understand key aspects of physical geography including climate zones, rivers and mountains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u="none" baseline="0" dirty="0" smtClean="0"/>
                        <a:t>To describe and understand key aspects of physical and human geography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738700"/>
                  </a:ext>
                </a:extLst>
              </a:tr>
              <a:tr h="1108075">
                <a:tc>
                  <a:txBody>
                    <a:bodyPr/>
                    <a:lstStyle/>
                    <a:p>
                      <a:r>
                        <a:rPr lang="en-GB" sz="1000" u="sng" dirty="0"/>
                        <a:t>Key </a:t>
                      </a:r>
                      <a:r>
                        <a:rPr lang="en-GB" sz="1000" u="sng" dirty="0" smtClean="0"/>
                        <a:t>Vocabulary</a:t>
                      </a:r>
                    </a:p>
                    <a:p>
                      <a:endParaRPr lang="en-GB" sz="10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will know by the end of the </a:t>
                      </a:r>
                      <a:r>
                        <a:rPr lang="en-GB" sz="1000" u="sng" dirty="0" smtClean="0"/>
                        <a:t>unit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 smtClean="0"/>
                        <a:t>How</a:t>
                      </a:r>
                      <a:r>
                        <a:rPr lang="en-GB" sz="1000" u="none" baseline="0" dirty="0" smtClean="0"/>
                        <a:t> to l</a:t>
                      </a:r>
                      <a:r>
                        <a:rPr lang="en-GB" sz="1000" u="none" dirty="0" smtClean="0"/>
                        <a:t>ocate </a:t>
                      </a:r>
                      <a:r>
                        <a:rPr lang="en-GB" sz="1000" u="none" dirty="0" smtClean="0"/>
                        <a:t>the world’s </a:t>
                      </a:r>
                      <a:r>
                        <a:rPr lang="en-GB" sz="1000" u="none" dirty="0" smtClean="0"/>
                        <a:t>countries, using </a:t>
                      </a:r>
                      <a:r>
                        <a:rPr lang="en-GB" sz="1000" u="none" dirty="0" smtClean="0"/>
                        <a:t>maps to focus on </a:t>
                      </a:r>
                      <a:r>
                        <a:rPr lang="en-GB" sz="1000" u="none" dirty="0" smtClean="0"/>
                        <a:t>Europe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 smtClean="0"/>
                        <a:t>How</a:t>
                      </a:r>
                      <a:r>
                        <a:rPr lang="en-GB" sz="1000" u="none" baseline="0" dirty="0" smtClean="0"/>
                        <a:t> to identify the key European physical features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baseline="0" dirty="0" smtClean="0"/>
                        <a:t>The European capital cities in each country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baseline="0" dirty="0" smtClean="0"/>
                        <a:t>How to examine the weather from each of Europe’s climate zones before making a decision what clothes to pack if you were to go on holiday!</a:t>
                      </a:r>
                      <a:endParaRPr lang="en-GB" sz="1000" u="non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2618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894982"/>
              </p:ext>
            </p:extLst>
          </p:nvPr>
        </p:nvGraphicFramePr>
        <p:xfrm>
          <a:off x="122181" y="3408568"/>
          <a:ext cx="5886731" cy="3454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7848">
                  <a:extLst>
                    <a:ext uri="{9D8B030D-6E8A-4147-A177-3AD203B41FA5}">
                      <a16:colId xmlns:a16="http://schemas.microsoft.com/office/drawing/2014/main" val="4224780268"/>
                    </a:ext>
                  </a:extLst>
                </a:gridCol>
                <a:gridCol w="3668883">
                  <a:extLst>
                    <a:ext uri="{9D8B030D-6E8A-4147-A177-3AD203B41FA5}">
                      <a16:colId xmlns:a16="http://schemas.microsoft.com/office/drawing/2014/main" val="4242741618"/>
                    </a:ext>
                  </a:extLst>
                </a:gridCol>
              </a:tblGrid>
              <a:tr h="472452"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Science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154310"/>
                  </a:ext>
                </a:extLst>
              </a:tr>
              <a:tr h="1494007"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should already </a:t>
                      </a:r>
                      <a:r>
                        <a:rPr lang="en-GB" sz="1000" u="sng" dirty="0" smtClean="0"/>
                        <a:t>know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 smtClean="0"/>
                        <a:t>How</a:t>
                      </a:r>
                      <a:r>
                        <a:rPr lang="en-GB" sz="1000" u="none" baseline="0" dirty="0" smtClean="0"/>
                        <a:t> to </a:t>
                      </a:r>
                      <a:r>
                        <a:rPr lang="en-GB" sz="1000" u="none" dirty="0" smtClean="0"/>
                        <a:t>observations</a:t>
                      </a:r>
                      <a:r>
                        <a:rPr lang="en-GB" sz="1000" u="none" baseline="0" dirty="0" smtClean="0"/>
                        <a:t> and ideas to suggest answers to questions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000" u="none" baseline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baseline="0" dirty="0" smtClean="0"/>
                        <a:t>To perform simple tests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000" u="none" baseline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baseline="0" dirty="0" smtClean="0"/>
                        <a:t>Ask simple questions and recognise that they can be answered in different ways</a:t>
                      </a:r>
                      <a:endParaRPr lang="en-GB" sz="10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The </a:t>
                      </a:r>
                      <a:r>
                        <a:rPr lang="en-GB" sz="1000" u="sng" dirty="0" smtClean="0"/>
                        <a:t>Journey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 smtClean="0"/>
                        <a:t>To investigate what we need in order to see</a:t>
                      </a:r>
                      <a:r>
                        <a:rPr lang="en-GB" sz="1000" u="none" baseline="0" dirty="0" smtClean="0"/>
                        <a:t> objects in a dark place and discover how light travels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baseline="0" dirty="0" smtClean="0"/>
                        <a:t>To notice that light is reflected from surfaces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baseline="0" dirty="0" smtClean="0"/>
                        <a:t>To investigate how light is reflected by different surfaces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baseline="0" dirty="0" smtClean="0"/>
                        <a:t>To recognise that shadows are formed when the light from a light source is blocked by an opaque object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baseline="0" dirty="0" smtClean="0"/>
                        <a:t>To investigate how shadows change as the light source is moved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baseline="0" dirty="0" smtClean="0"/>
                        <a:t>To create a shadow puppet performance</a:t>
                      </a:r>
                      <a:endParaRPr lang="en-GB" sz="100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203923"/>
                  </a:ext>
                </a:extLst>
              </a:tr>
              <a:tr h="1488432">
                <a:tc>
                  <a:txBody>
                    <a:bodyPr/>
                    <a:lstStyle/>
                    <a:p>
                      <a:r>
                        <a:rPr lang="en-GB" sz="1000" u="sng" dirty="0"/>
                        <a:t>Key </a:t>
                      </a:r>
                      <a:r>
                        <a:rPr lang="en-GB" sz="1000" u="sng" dirty="0" smtClean="0"/>
                        <a:t>Vocabulary</a:t>
                      </a:r>
                    </a:p>
                    <a:p>
                      <a:endParaRPr lang="en-GB" sz="10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will know by the end of the 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92983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0E3F66F-BBAE-4CE9-9C13-185CA0B452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948046"/>
              </p:ext>
            </p:extLst>
          </p:nvPr>
        </p:nvGraphicFramePr>
        <p:xfrm>
          <a:off x="6096000" y="3408568"/>
          <a:ext cx="5961322" cy="3449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0661">
                  <a:extLst>
                    <a:ext uri="{9D8B030D-6E8A-4147-A177-3AD203B41FA5}">
                      <a16:colId xmlns:a16="http://schemas.microsoft.com/office/drawing/2014/main" val="4224780268"/>
                    </a:ext>
                  </a:extLst>
                </a:gridCol>
                <a:gridCol w="2980661">
                  <a:extLst>
                    <a:ext uri="{9D8B030D-6E8A-4147-A177-3AD203B41FA5}">
                      <a16:colId xmlns:a16="http://schemas.microsoft.com/office/drawing/2014/main" val="1831508114"/>
                    </a:ext>
                  </a:extLst>
                </a:gridCol>
              </a:tblGrid>
              <a:tr h="555262"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Computing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154310"/>
                  </a:ext>
                </a:extLst>
              </a:tr>
              <a:tr h="1640932"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should already </a:t>
                      </a:r>
                      <a:r>
                        <a:rPr lang="en-GB" sz="1000" u="sng" dirty="0" smtClean="0"/>
                        <a:t>know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 smtClean="0"/>
                        <a:t>How to use technology safely and respectfully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000" u="none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 smtClean="0"/>
                        <a:t>To keep personal information</a:t>
                      </a:r>
                      <a:r>
                        <a:rPr lang="en-GB" sz="1000" u="none" baseline="0" dirty="0" smtClean="0"/>
                        <a:t> safe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000" u="none" baseline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baseline="0" dirty="0" smtClean="0"/>
                        <a:t>Where to go for help and support if I have concerns about content or contact on the internet or other online technology.</a:t>
                      </a:r>
                      <a:endParaRPr lang="en-GB" sz="1000" u="non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The </a:t>
                      </a:r>
                      <a:r>
                        <a:rPr lang="en-GB" sz="1000" u="sng" dirty="0" smtClean="0"/>
                        <a:t>Journey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 smtClean="0"/>
                        <a:t>To learn how to protect myself online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 smtClean="0"/>
                        <a:t>To understand how to be internet secure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 smtClean="0"/>
                        <a:t>To learn how to be internet sharp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 smtClean="0"/>
                        <a:t>To know what</a:t>
                      </a:r>
                      <a:r>
                        <a:rPr lang="en-GB" sz="1000" u="none" baseline="0" dirty="0" smtClean="0"/>
                        <a:t> cyberbullying is and how to address it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baseline="0" dirty="0" smtClean="0"/>
                        <a:t>To explore different ways children can communicate online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baseline="0" dirty="0" smtClean="0"/>
                        <a:t>To understand how websites use advertisements to promote products</a:t>
                      </a:r>
                      <a:endParaRPr lang="en-GB" sz="1000" u="non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203923"/>
                  </a:ext>
                </a:extLst>
              </a:tr>
              <a:tr h="1253237">
                <a:tc>
                  <a:txBody>
                    <a:bodyPr/>
                    <a:lstStyle/>
                    <a:p>
                      <a:r>
                        <a:rPr lang="en-GB" sz="1000" u="sng" dirty="0"/>
                        <a:t>Key </a:t>
                      </a:r>
                      <a:r>
                        <a:rPr lang="en-GB" sz="1000" u="sng" dirty="0" smtClean="0"/>
                        <a:t>Vocabulary</a:t>
                      </a:r>
                    </a:p>
                    <a:p>
                      <a:endParaRPr lang="en-GB" sz="1000" u="sng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will know by the end of the </a:t>
                      </a:r>
                      <a:r>
                        <a:rPr lang="en-GB" sz="1000" u="sng" dirty="0" smtClean="0"/>
                        <a:t>unit</a:t>
                      </a:r>
                    </a:p>
                    <a:p>
                      <a:endParaRPr lang="en-GB" sz="1000" u="sng" dirty="0" smtClean="0"/>
                    </a:p>
                    <a:p>
                      <a:endParaRPr lang="en-GB" sz="1000" u="non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801757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024335"/>
              </p:ext>
            </p:extLst>
          </p:nvPr>
        </p:nvGraphicFramePr>
        <p:xfrm>
          <a:off x="6691311" y="5797732"/>
          <a:ext cx="1952625" cy="1060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1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2286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Digital footprint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Privacy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Browser</a:t>
                      </a:r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494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Protect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Cyberbullying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Social media</a:t>
                      </a:r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494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Social networks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Digital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Device</a:t>
                      </a:r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337" y="3408567"/>
            <a:ext cx="1141862" cy="50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0" r="12645" b="14619"/>
          <a:stretch/>
        </p:blipFill>
        <p:spPr bwMode="auto">
          <a:xfrm>
            <a:off x="9853684" y="5830732"/>
            <a:ext cx="1510912" cy="99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87" t="19281" r="17766" b="40961"/>
          <a:stretch/>
        </p:blipFill>
        <p:spPr bwMode="auto">
          <a:xfrm>
            <a:off x="2859879" y="5655671"/>
            <a:ext cx="990991" cy="115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1" t="69567" r="57506" b="11316"/>
          <a:stretch/>
        </p:blipFill>
        <p:spPr bwMode="auto">
          <a:xfrm>
            <a:off x="4085111" y="5616046"/>
            <a:ext cx="1481447" cy="61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1" t="60009" r="17766" b="10754"/>
          <a:stretch/>
        </p:blipFill>
        <p:spPr bwMode="auto">
          <a:xfrm>
            <a:off x="4085111" y="6231410"/>
            <a:ext cx="1481447" cy="62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647220"/>
              </p:ext>
            </p:extLst>
          </p:nvPr>
        </p:nvGraphicFramePr>
        <p:xfrm>
          <a:off x="225631" y="5616046"/>
          <a:ext cx="2137560" cy="11911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2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034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Light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Opaque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Transparent</a:t>
                      </a:r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034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Translucent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Reflect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Light</a:t>
                      </a:r>
                      <a:r>
                        <a:rPr lang="en-GB" sz="800" baseline="0" dirty="0" smtClean="0"/>
                        <a:t> source</a:t>
                      </a:r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034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Ray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Dark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Shadow</a:t>
                      </a:r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11" y="1850425"/>
            <a:ext cx="1092945" cy="110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1738"/>
              </p:ext>
            </p:extLst>
          </p:nvPr>
        </p:nvGraphicFramePr>
        <p:xfrm>
          <a:off x="1127420" y="1882683"/>
          <a:ext cx="2306896" cy="10250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5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091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Mountains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Europe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Atlas</a:t>
                      </a:r>
                      <a:endParaRPr lang="en-GB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173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Digital mapping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Climate zones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Human</a:t>
                      </a:r>
                      <a:r>
                        <a:rPr lang="en-GB" sz="900" baseline="0" dirty="0" smtClean="0"/>
                        <a:t> Geography</a:t>
                      </a:r>
                      <a:endParaRPr lang="en-GB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32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Physical Geography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Locations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Countries</a:t>
                      </a:r>
                      <a:endParaRPr lang="en-GB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9388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656688"/>
              </p:ext>
            </p:extLst>
          </p:nvPr>
        </p:nvGraphicFramePr>
        <p:xfrm>
          <a:off x="96126" y="3680088"/>
          <a:ext cx="3989568" cy="3082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13736">
                  <a:extLst>
                    <a:ext uri="{9D8B030D-6E8A-4147-A177-3AD203B41FA5}">
                      <a16:colId xmlns:a16="http://schemas.microsoft.com/office/drawing/2014/main" val="1495017990"/>
                    </a:ext>
                  </a:extLst>
                </a:gridCol>
                <a:gridCol w="2075832">
                  <a:extLst>
                    <a:ext uri="{9D8B030D-6E8A-4147-A177-3AD203B41FA5}">
                      <a16:colId xmlns:a16="http://schemas.microsoft.com/office/drawing/2014/main" val="1992186232"/>
                    </a:ext>
                  </a:extLst>
                </a:gridCol>
              </a:tblGrid>
              <a:tr h="389552"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Music</a:t>
                      </a:r>
                    </a:p>
                  </a:txBody>
                  <a:tcPr>
                    <a:solidFill>
                      <a:srgbClr val="1CE4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901590"/>
                  </a:ext>
                </a:extLst>
              </a:tr>
              <a:tr h="1453644"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should already </a:t>
                      </a:r>
                      <a:r>
                        <a:rPr lang="en-GB" sz="1000" u="sng" dirty="0" smtClean="0"/>
                        <a:t>know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 smtClean="0"/>
                        <a:t>How to play</a:t>
                      </a:r>
                      <a:r>
                        <a:rPr lang="en-GB" sz="1000" u="none" baseline="0" dirty="0" smtClean="0"/>
                        <a:t> tuned and </a:t>
                      </a:r>
                      <a:r>
                        <a:rPr lang="en-GB" sz="1000" u="none" baseline="0" dirty="0" err="1" smtClean="0"/>
                        <a:t>untuned</a:t>
                      </a:r>
                      <a:r>
                        <a:rPr lang="en-GB" sz="1000" u="none" baseline="0" dirty="0" smtClean="0"/>
                        <a:t> instruments musically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baseline="0" dirty="0" smtClean="0"/>
                        <a:t>How to use your voice expressively and creatively by singing songs and speaking chants and </a:t>
                      </a:r>
                      <a:r>
                        <a:rPr lang="en-GB" sz="1000" u="none" baseline="0" dirty="0" err="1" smtClean="0"/>
                        <a:t>rhyms</a:t>
                      </a:r>
                      <a:r>
                        <a:rPr lang="en-GB" sz="1000" u="none" baseline="0" dirty="0" smtClean="0"/>
                        <a:t> </a:t>
                      </a:r>
                      <a:endParaRPr lang="en-GB" sz="1000" u="none" dirty="0"/>
                    </a:p>
                  </a:txBody>
                  <a:tcPr>
                    <a:solidFill>
                      <a:srgbClr val="CCFC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The </a:t>
                      </a:r>
                      <a:r>
                        <a:rPr lang="en-GB" sz="1000" u="sng" dirty="0" smtClean="0"/>
                        <a:t>Journey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 smtClean="0"/>
                        <a:t>To play and perform in solo and ensemble contexts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 smtClean="0"/>
                        <a:t>To play</a:t>
                      </a:r>
                      <a:r>
                        <a:rPr lang="en-GB" sz="1000" u="none" baseline="0" dirty="0" smtClean="0"/>
                        <a:t> musical instruments and use your voices with increasing accuracy, fluency, control and expression</a:t>
                      </a:r>
                    </a:p>
                  </a:txBody>
                  <a:tcPr>
                    <a:solidFill>
                      <a:srgbClr val="CCF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067309"/>
                  </a:ext>
                </a:extLst>
              </a:tr>
              <a:tr h="1239484">
                <a:tc>
                  <a:txBody>
                    <a:bodyPr/>
                    <a:lstStyle/>
                    <a:p>
                      <a:r>
                        <a:rPr lang="en-GB" sz="1050" u="sng" dirty="0"/>
                        <a:t>Key </a:t>
                      </a:r>
                      <a:r>
                        <a:rPr lang="en-GB" sz="1050" u="sng" dirty="0" smtClean="0"/>
                        <a:t>Vocabulary</a:t>
                      </a:r>
                    </a:p>
                    <a:p>
                      <a:r>
                        <a:rPr lang="en-GB" sz="1050" u="none" dirty="0" smtClean="0"/>
                        <a:t>Rhythm, singing, music stimulus, music appreciation, accuracy, fluency,</a:t>
                      </a:r>
                      <a:r>
                        <a:rPr lang="en-GB" sz="1050" u="none" baseline="0" dirty="0" smtClean="0"/>
                        <a:t> control, expression</a:t>
                      </a:r>
                      <a:endParaRPr lang="en-GB" sz="1050" u="none" dirty="0"/>
                    </a:p>
                  </a:txBody>
                  <a:tcPr>
                    <a:solidFill>
                      <a:srgbClr val="CCFC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u="sng" dirty="0"/>
                        <a:t>What I will know by the end of the </a:t>
                      </a:r>
                      <a:r>
                        <a:rPr lang="en-GB" sz="1050" u="sng" dirty="0" smtClean="0"/>
                        <a:t>unit</a:t>
                      </a:r>
                    </a:p>
                    <a:p>
                      <a:endParaRPr lang="en-GB" sz="1050" u="sng" dirty="0" smtClean="0"/>
                    </a:p>
                    <a:p>
                      <a:r>
                        <a:rPr lang="en-GB" sz="1000" u="none" dirty="0" smtClean="0"/>
                        <a:t>How</a:t>
                      </a:r>
                      <a:r>
                        <a:rPr lang="en-GB" sz="1000" u="none" baseline="0" dirty="0" smtClean="0"/>
                        <a:t> to use and understand staff and other musical notations</a:t>
                      </a:r>
                      <a:endParaRPr lang="en-GB" sz="1000" u="none" dirty="0"/>
                    </a:p>
                  </a:txBody>
                  <a:tcPr>
                    <a:solidFill>
                      <a:srgbClr val="CCF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56781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209814"/>
              </p:ext>
            </p:extLst>
          </p:nvPr>
        </p:nvGraphicFramePr>
        <p:xfrm>
          <a:off x="96126" y="128063"/>
          <a:ext cx="4018674" cy="315808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94451">
                  <a:extLst>
                    <a:ext uri="{9D8B030D-6E8A-4147-A177-3AD203B41FA5}">
                      <a16:colId xmlns:a16="http://schemas.microsoft.com/office/drawing/2014/main" val="855750989"/>
                    </a:ext>
                  </a:extLst>
                </a:gridCol>
                <a:gridCol w="2424223">
                  <a:extLst>
                    <a:ext uri="{9D8B030D-6E8A-4147-A177-3AD203B41FA5}">
                      <a16:colId xmlns:a16="http://schemas.microsoft.com/office/drawing/2014/main" val="3819702568"/>
                    </a:ext>
                  </a:extLst>
                </a:gridCol>
              </a:tblGrid>
              <a:tr h="536803"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PSHE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382239"/>
                  </a:ext>
                </a:extLst>
              </a:tr>
              <a:tr h="1763670"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should already </a:t>
                      </a:r>
                      <a:r>
                        <a:rPr lang="en-GB" sz="1000" u="sng" dirty="0" smtClean="0"/>
                        <a:t>know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 smtClean="0"/>
                        <a:t>How family live</a:t>
                      </a:r>
                      <a:r>
                        <a:rPr lang="en-GB" sz="1000" u="none" baseline="0" dirty="0" smtClean="0"/>
                        <a:t>s differ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baseline="0" dirty="0" smtClean="0"/>
                        <a:t>How homes may look different depending on where we live and in different parts of the world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baseline="0" dirty="0" smtClean="0"/>
                        <a:t>How schools differ around the world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baseline="0" dirty="0" smtClean="0"/>
                        <a:t>Different environments</a:t>
                      </a:r>
                      <a:endParaRPr lang="en-GB" sz="10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The </a:t>
                      </a:r>
                      <a:r>
                        <a:rPr lang="en-GB" sz="1000" u="sng" dirty="0" smtClean="0"/>
                        <a:t>Journey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dirty="0" smtClean="0"/>
                        <a:t>To discuss ways in which peoples lives are similar and different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dirty="0" smtClean="0"/>
                        <a:t>To recognise and challenge stereotypes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dirty="0" smtClean="0"/>
                        <a:t>To</a:t>
                      </a:r>
                      <a:r>
                        <a:rPr lang="en-GB" sz="900" u="none" baseline="0" dirty="0" smtClean="0"/>
                        <a:t> think about the lives of people living in other places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baseline="0" dirty="0" smtClean="0"/>
                        <a:t>To explain what climate change is and how it affects peoples lives and what I can do to help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baseline="0" dirty="0" smtClean="0"/>
                        <a:t>To identify different organisations which help people in different countries who are in challenging situations</a:t>
                      </a:r>
                      <a:endParaRPr lang="en-GB" sz="90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175623"/>
                  </a:ext>
                </a:extLst>
              </a:tr>
              <a:tr h="851427">
                <a:tc>
                  <a:txBody>
                    <a:bodyPr/>
                    <a:lstStyle/>
                    <a:p>
                      <a:r>
                        <a:rPr lang="en-GB" sz="1000" u="sng" dirty="0"/>
                        <a:t>Key </a:t>
                      </a:r>
                      <a:r>
                        <a:rPr lang="en-GB" sz="1000" u="sng" dirty="0" smtClean="0"/>
                        <a:t>Vocabulary</a:t>
                      </a:r>
                    </a:p>
                    <a:p>
                      <a:r>
                        <a:rPr lang="en-GB" sz="1000" u="none" dirty="0" smtClean="0"/>
                        <a:t>Cultural, ethnic, racial, religious diversity, age, gender</a:t>
                      </a:r>
                      <a:r>
                        <a:rPr lang="en-GB" sz="1000" u="none" baseline="0" dirty="0" smtClean="0"/>
                        <a:t> identity, disability, climate change</a:t>
                      </a:r>
                      <a:endParaRPr lang="en-GB" sz="10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will know by the end of the </a:t>
                      </a:r>
                      <a:r>
                        <a:rPr lang="en-GB" sz="1000" u="sng" dirty="0" smtClean="0"/>
                        <a:t>unit</a:t>
                      </a:r>
                    </a:p>
                    <a:p>
                      <a:r>
                        <a:rPr lang="en-GB" sz="1000" u="none" dirty="0" smtClean="0"/>
                        <a:t>That people’s life experiences and opportunities differ throughout</a:t>
                      </a:r>
                      <a:r>
                        <a:rPr lang="en-GB" sz="1000" u="none" baseline="0" dirty="0" smtClean="0"/>
                        <a:t> the world</a:t>
                      </a:r>
                      <a:endParaRPr lang="en-GB" sz="100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27001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317618"/>
              </p:ext>
            </p:extLst>
          </p:nvPr>
        </p:nvGraphicFramePr>
        <p:xfrm>
          <a:off x="4114800" y="3673781"/>
          <a:ext cx="3912782" cy="30889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60358">
                  <a:extLst>
                    <a:ext uri="{9D8B030D-6E8A-4147-A177-3AD203B41FA5}">
                      <a16:colId xmlns:a16="http://schemas.microsoft.com/office/drawing/2014/main" val="1195867810"/>
                    </a:ext>
                  </a:extLst>
                </a:gridCol>
                <a:gridCol w="2252424">
                  <a:extLst>
                    <a:ext uri="{9D8B030D-6E8A-4147-A177-3AD203B41FA5}">
                      <a16:colId xmlns:a16="http://schemas.microsoft.com/office/drawing/2014/main" val="2453771901"/>
                    </a:ext>
                  </a:extLst>
                </a:gridCol>
              </a:tblGrid>
              <a:tr h="516388"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Design Technology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106793"/>
                  </a:ext>
                </a:extLst>
              </a:tr>
              <a:tr h="1680595"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should already </a:t>
                      </a:r>
                      <a:r>
                        <a:rPr lang="en-GB" sz="1000" u="sng" dirty="0" smtClean="0"/>
                        <a:t>know</a:t>
                      </a:r>
                      <a:endParaRPr lang="en-GB" sz="1000" u="sng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 smtClean="0"/>
                        <a:t>How to prepare and</a:t>
                      </a:r>
                      <a:r>
                        <a:rPr lang="en-GB" sz="1000" u="none" baseline="0" dirty="0" smtClean="0"/>
                        <a:t> make a range of healthy dishes</a:t>
                      </a:r>
                    </a:p>
                    <a:p>
                      <a:endParaRPr lang="en-GB" sz="1000" u="none" baseline="0" dirty="0" smtClean="0"/>
                    </a:p>
                    <a:p>
                      <a:endParaRPr lang="en-GB" sz="10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The </a:t>
                      </a:r>
                      <a:r>
                        <a:rPr lang="en-GB" sz="1000" u="sng" dirty="0" smtClean="0"/>
                        <a:t>Journey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 smtClean="0"/>
                        <a:t>To understand and apply</a:t>
                      </a:r>
                      <a:r>
                        <a:rPr lang="en-GB" sz="1000" u="none" baseline="0" dirty="0" smtClean="0"/>
                        <a:t> the principles of a healthy and varied diet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baseline="0" dirty="0" smtClean="0"/>
                        <a:t>To prepare and cook a variety of Mediterranean savoury dishes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baseline="0" dirty="0" smtClean="0"/>
                        <a:t>To understand seasonality, and know where and how a variety of ingredients are drown, reared, caught and processed</a:t>
                      </a:r>
                      <a:endParaRPr lang="en-GB" sz="100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424996"/>
                  </a:ext>
                </a:extLst>
              </a:tr>
              <a:tr h="892005">
                <a:tc>
                  <a:txBody>
                    <a:bodyPr/>
                    <a:lstStyle/>
                    <a:p>
                      <a:r>
                        <a:rPr lang="en-GB" sz="1000" u="sng" dirty="0"/>
                        <a:t>Key </a:t>
                      </a:r>
                      <a:r>
                        <a:rPr lang="en-GB" sz="1000" u="sng" dirty="0" smtClean="0"/>
                        <a:t>Vocabulary</a:t>
                      </a:r>
                    </a:p>
                    <a:p>
                      <a:r>
                        <a:rPr lang="en-GB" sz="1000" u="none" dirty="0" smtClean="0"/>
                        <a:t>Mediterranean</a:t>
                      </a:r>
                      <a:r>
                        <a:rPr lang="en-GB" sz="1000" u="none" baseline="0" dirty="0" smtClean="0"/>
                        <a:t> diets, nutrition, balanced diet, healthy eating, recipes, seasonality,</a:t>
                      </a:r>
                      <a:endParaRPr lang="en-GB" sz="10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will know by the end of the </a:t>
                      </a:r>
                      <a:r>
                        <a:rPr lang="en-GB" sz="1000" u="sng" dirty="0" smtClean="0"/>
                        <a:t>unit</a:t>
                      </a:r>
                    </a:p>
                    <a:p>
                      <a:endParaRPr lang="en-GB" sz="1000" u="sng" dirty="0" smtClean="0"/>
                    </a:p>
                    <a:p>
                      <a:r>
                        <a:rPr lang="en-GB" sz="1000" u="none" dirty="0" smtClean="0"/>
                        <a:t>The ingredients and health benefits</a:t>
                      </a:r>
                      <a:r>
                        <a:rPr lang="en-GB" sz="1000" u="none" baseline="0" dirty="0" smtClean="0"/>
                        <a:t> of a mediterrean diet</a:t>
                      </a:r>
                      <a:endParaRPr lang="en-GB" sz="100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21428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A7D5D24-9056-42B2-AC49-0C381487D9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708186"/>
              </p:ext>
            </p:extLst>
          </p:nvPr>
        </p:nvGraphicFramePr>
        <p:xfrm>
          <a:off x="4151601" y="128063"/>
          <a:ext cx="3839180" cy="31518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46243">
                  <a:extLst>
                    <a:ext uri="{9D8B030D-6E8A-4147-A177-3AD203B41FA5}">
                      <a16:colId xmlns:a16="http://schemas.microsoft.com/office/drawing/2014/main" val="855750989"/>
                    </a:ext>
                  </a:extLst>
                </a:gridCol>
                <a:gridCol w="2292937">
                  <a:extLst>
                    <a:ext uri="{9D8B030D-6E8A-4147-A177-3AD203B41FA5}">
                      <a16:colId xmlns:a16="http://schemas.microsoft.com/office/drawing/2014/main" val="403854330"/>
                    </a:ext>
                  </a:extLst>
                </a:gridCol>
              </a:tblGrid>
              <a:tr h="466001"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RE</a:t>
                      </a:r>
                    </a:p>
                  </a:txBody>
                  <a:tcPr>
                    <a:solidFill>
                      <a:srgbClr val="E8531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382239"/>
                  </a:ext>
                </a:extLst>
              </a:tr>
              <a:tr h="1538728"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should already </a:t>
                      </a:r>
                      <a:r>
                        <a:rPr lang="en-GB" sz="1000" u="sng" dirty="0" smtClean="0"/>
                        <a:t>know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 smtClean="0"/>
                        <a:t>The</a:t>
                      </a:r>
                      <a:r>
                        <a:rPr lang="en-GB" sz="1000" u="none" baseline="0" dirty="0" smtClean="0"/>
                        <a:t> religious beliefs of Christianity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 smtClean="0"/>
                        <a:t>Where Christians</a:t>
                      </a:r>
                      <a:r>
                        <a:rPr lang="en-GB" sz="1000" u="none" baseline="0" dirty="0" smtClean="0"/>
                        <a:t> go to worship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baseline="0" dirty="0" smtClean="0"/>
                        <a:t>The religious symbols for the main religions around the world</a:t>
                      </a:r>
                      <a:endParaRPr lang="en-GB" sz="1000" u="none" dirty="0" smtClean="0"/>
                    </a:p>
                  </a:txBody>
                  <a:tcPr>
                    <a:solidFill>
                      <a:srgbClr val="FF9966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The </a:t>
                      </a:r>
                      <a:r>
                        <a:rPr lang="en-GB" sz="1000" u="sng" dirty="0" smtClean="0"/>
                        <a:t>Journey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dirty="0" smtClean="0"/>
                        <a:t>To explain the main beliefs held by Buddhists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dirty="0" smtClean="0"/>
                        <a:t>To explain which places</a:t>
                      </a:r>
                      <a:r>
                        <a:rPr lang="en-GB" sz="900" u="none" baseline="0" dirty="0" smtClean="0"/>
                        <a:t> are special for Buddhists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baseline="0" dirty="0" smtClean="0"/>
                        <a:t>To explore the main beliefs in Sikhism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baseline="0" dirty="0" smtClean="0"/>
                        <a:t>To explain what makes the Gurdwara a special place for Sikhs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baseline="0" dirty="0" smtClean="0"/>
                        <a:t>To explain the main beliefs of Christianity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000" u="sng" dirty="0"/>
                    </a:p>
                  </a:txBody>
                  <a:tcPr>
                    <a:solidFill>
                      <a:srgbClr val="FF9966">
                        <a:alpha val="6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175623"/>
                  </a:ext>
                </a:extLst>
              </a:tr>
              <a:tr h="1147170">
                <a:tc>
                  <a:txBody>
                    <a:bodyPr/>
                    <a:lstStyle/>
                    <a:p>
                      <a:r>
                        <a:rPr lang="en-GB" sz="1000" u="sng" dirty="0"/>
                        <a:t>Key </a:t>
                      </a:r>
                      <a:r>
                        <a:rPr lang="en-GB" sz="1000" u="sng" dirty="0" smtClean="0"/>
                        <a:t>Vocabulary</a:t>
                      </a:r>
                    </a:p>
                    <a:p>
                      <a:r>
                        <a:rPr lang="en-GB" sz="1000" u="none" dirty="0" smtClean="0"/>
                        <a:t>Buddhism, Sikhism, Christianity,</a:t>
                      </a:r>
                      <a:r>
                        <a:rPr lang="en-GB" sz="1000" u="none" baseline="0" dirty="0" smtClean="0"/>
                        <a:t> Religion,  Worship</a:t>
                      </a:r>
                      <a:endParaRPr lang="en-GB" sz="1000" u="none" dirty="0"/>
                    </a:p>
                  </a:txBody>
                  <a:tcPr>
                    <a:solidFill>
                      <a:srgbClr val="FF9966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will know by the end of the </a:t>
                      </a:r>
                      <a:r>
                        <a:rPr lang="en-GB" sz="1000" u="sng" dirty="0" smtClean="0"/>
                        <a:t>unit</a:t>
                      </a:r>
                    </a:p>
                    <a:p>
                      <a:endParaRPr lang="en-GB" sz="1000" u="sng" dirty="0" smtClean="0"/>
                    </a:p>
                    <a:p>
                      <a:r>
                        <a:rPr lang="en-GB" sz="1000" u="none" dirty="0" smtClean="0"/>
                        <a:t>To compare</a:t>
                      </a:r>
                      <a:r>
                        <a:rPr lang="en-GB" sz="1000" u="none" baseline="0" dirty="0" smtClean="0"/>
                        <a:t> the main beliefs of Buddhism, Sikhism and Christianity</a:t>
                      </a:r>
                      <a:endParaRPr lang="en-GB" sz="1000" u="none" dirty="0"/>
                    </a:p>
                  </a:txBody>
                  <a:tcPr>
                    <a:solidFill>
                      <a:srgbClr val="FF9966">
                        <a:alpha val="6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27001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9BDB7FC-2C81-401F-840A-D5FA77DED5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531107"/>
              </p:ext>
            </p:extLst>
          </p:nvPr>
        </p:nvGraphicFramePr>
        <p:xfrm>
          <a:off x="8056688" y="3674001"/>
          <a:ext cx="4075061" cy="20659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75061">
                  <a:extLst>
                    <a:ext uri="{9D8B030D-6E8A-4147-A177-3AD203B41FA5}">
                      <a16:colId xmlns:a16="http://schemas.microsoft.com/office/drawing/2014/main" val="1495017990"/>
                    </a:ext>
                  </a:extLst>
                </a:gridCol>
              </a:tblGrid>
              <a:tr h="330696">
                <a:tc>
                  <a:txBody>
                    <a:bodyPr/>
                    <a:lstStyle/>
                    <a:p>
                      <a:r>
                        <a:rPr lang="en-GB" sz="1600" dirty="0"/>
                        <a:t>MFL</a:t>
                      </a:r>
                    </a:p>
                  </a:txBody>
                  <a:tcPr>
                    <a:solidFill>
                      <a:srgbClr val="36E8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901590"/>
                  </a:ext>
                </a:extLst>
              </a:tr>
              <a:tr h="1730714">
                <a:tc>
                  <a:txBody>
                    <a:bodyPr/>
                    <a:lstStyle/>
                    <a:p>
                      <a:r>
                        <a:rPr lang="en-GB" sz="1000" u="sng" baseline="0" dirty="0" smtClean="0"/>
                        <a:t>Key Phrases</a:t>
                      </a:r>
                    </a:p>
                    <a:p>
                      <a:r>
                        <a:rPr lang="en-GB" sz="1000" dirty="0" smtClean="0"/>
                        <a:t>mon [my], ton [your], </a:t>
                      </a:r>
                      <a:r>
                        <a:rPr lang="en-GB" sz="1000" dirty="0" err="1" smtClean="0"/>
                        <a:t>anniversaire</a:t>
                      </a:r>
                      <a:r>
                        <a:rPr lang="en-GB" sz="1000" dirty="0" smtClean="0"/>
                        <a:t> (m) [birthday], la date (f) [date], premier (m) [first]</a:t>
                      </a:r>
                      <a:endParaRPr lang="en-GB" sz="1000" u="sng" baseline="0" dirty="0" smtClean="0"/>
                    </a:p>
                    <a:p>
                      <a:r>
                        <a:rPr lang="en-GB" sz="1000" dirty="0" smtClean="0"/>
                        <a:t>‘Comment </a:t>
                      </a:r>
                      <a:r>
                        <a:rPr lang="en-GB" sz="1000" dirty="0" err="1" smtClean="0"/>
                        <a:t>ça</a:t>
                      </a:r>
                      <a:r>
                        <a:rPr lang="en-GB" sz="1000" dirty="0" smtClean="0"/>
                        <a:t> </a:t>
                      </a:r>
                      <a:r>
                        <a:rPr lang="en-GB" sz="1000" dirty="0" err="1" smtClean="0"/>
                        <a:t>va</a:t>
                      </a:r>
                      <a:r>
                        <a:rPr lang="en-GB" sz="1000" dirty="0" smtClean="0"/>
                        <a:t>? – How are you?</a:t>
                      </a:r>
                    </a:p>
                    <a:p>
                      <a:r>
                        <a:rPr lang="en-GB" sz="1000" dirty="0" smtClean="0"/>
                        <a:t>Les </a:t>
                      </a:r>
                      <a:r>
                        <a:rPr lang="en-GB" sz="1000" dirty="0" err="1" smtClean="0"/>
                        <a:t>passe</a:t>
                      </a:r>
                      <a:r>
                        <a:rPr lang="en-GB" sz="1000" dirty="0" smtClean="0"/>
                        <a:t>-temps (m)</a:t>
                      </a:r>
                      <a:r>
                        <a:rPr lang="en-GB" sz="1000" baseline="0" dirty="0" smtClean="0"/>
                        <a:t> [Hobbies] </a:t>
                      </a:r>
                      <a:r>
                        <a:rPr lang="en-GB" sz="1000" dirty="0" err="1" smtClean="0"/>
                        <a:t>Tu</a:t>
                      </a:r>
                      <a:r>
                        <a:rPr lang="en-GB" sz="1000" dirty="0" smtClean="0"/>
                        <a:t> </a:t>
                      </a:r>
                      <a:r>
                        <a:rPr lang="en-GB" sz="1000" dirty="0" err="1" smtClean="0"/>
                        <a:t>aimes</a:t>
                      </a:r>
                      <a:r>
                        <a:rPr lang="en-GB" sz="1000" dirty="0" smtClean="0"/>
                        <a:t>…?-</a:t>
                      </a:r>
                      <a:r>
                        <a:rPr lang="en-GB" sz="1000" baseline="0" dirty="0" smtClean="0"/>
                        <a:t> Do you like…? </a:t>
                      </a:r>
                      <a:r>
                        <a:rPr lang="en-GB" sz="1000" baseline="0" dirty="0" err="1" smtClean="0"/>
                        <a:t>J’aime</a:t>
                      </a:r>
                      <a:r>
                        <a:rPr lang="en-GB" sz="1000" baseline="0" dirty="0" smtClean="0"/>
                        <a:t>…[I like…] </a:t>
                      </a:r>
                      <a:r>
                        <a:rPr lang="en-GB" sz="1000" baseline="0" dirty="0" err="1" smtClean="0"/>
                        <a:t>J’adore</a:t>
                      </a:r>
                      <a:r>
                        <a:rPr lang="en-GB" sz="1000" baseline="0" dirty="0" smtClean="0"/>
                        <a:t>…[I love…] Je </a:t>
                      </a:r>
                      <a:r>
                        <a:rPr lang="en-GB" sz="1000" baseline="0" dirty="0" err="1" smtClean="0"/>
                        <a:t>n’aime</a:t>
                      </a:r>
                      <a:r>
                        <a:rPr lang="en-GB" sz="1000" baseline="0" dirty="0" smtClean="0"/>
                        <a:t> pas… [I don’t like…] Je </a:t>
                      </a:r>
                      <a:r>
                        <a:rPr lang="en-GB" sz="1000" baseline="0" dirty="0" err="1" smtClean="0"/>
                        <a:t>deteste</a:t>
                      </a:r>
                      <a:r>
                        <a:rPr lang="en-GB" sz="1000" baseline="0" dirty="0" smtClean="0"/>
                        <a:t>… [I hate…]</a:t>
                      </a:r>
                    </a:p>
                    <a:p>
                      <a:r>
                        <a:rPr lang="en-GB" sz="1000" baseline="0" dirty="0" err="1" smtClean="0"/>
                        <a:t>C’est</a:t>
                      </a:r>
                      <a:r>
                        <a:rPr lang="en-GB" sz="1000" baseline="0" dirty="0" smtClean="0"/>
                        <a:t> de </a:t>
                      </a:r>
                      <a:r>
                        <a:rPr lang="en-GB" sz="1000" baseline="0" dirty="0" err="1" smtClean="0"/>
                        <a:t>quelle</a:t>
                      </a:r>
                      <a:r>
                        <a:rPr lang="en-GB" sz="1000" baseline="0" dirty="0" smtClean="0"/>
                        <a:t> </a:t>
                      </a:r>
                      <a:r>
                        <a:rPr lang="en-GB" sz="1000" baseline="0" dirty="0" err="1" smtClean="0"/>
                        <a:t>couleur</a:t>
                      </a:r>
                      <a:r>
                        <a:rPr lang="en-GB" sz="1000" baseline="0" dirty="0" smtClean="0"/>
                        <a:t>? [What colour is it?], bleu [blue], blanc [white], rouge [red], noir [black], </a:t>
                      </a:r>
                      <a:r>
                        <a:rPr lang="en-GB" sz="1000" baseline="0" dirty="0" err="1" smtClean="0"/>
                        <a:t>jaune</a:t>
                      </a:r>
                      <a:r>
                        <a:rPr lang="en-GB" sz="1000" baseline="0" dirty="0" smtClean="0"/>
                        <a:t> [yellow], </a:t>
                      </a:r>
                      <a:r>
                        <a:rPr lang="en-GB" sz="1000" baseline="0" dirty="0" err="1" smtClean="0"/>
                        <a:t>vert</a:t>
                      </a:r>
                      <a:r>
                        <a:rPr lang="en-GB" sz="1000" baseline="0" dirty="0" smtClean="0"/>
                        <a:t> [green], </a:t>
                      </a:r>
                      <a:r>
                        <a:rPr lang="en-GB" sz="1000" baseline="0" dirty="0" err="1" smtClean="0"/>
                        <a:t>gris</a:t>
                      </a:r>
                      <a:r>
                        <a:rPr lang="en-GB" sz="1000" baseline="0" dirty="0" smtClean="0"/>
                        <a:t> [grey], orange [orange], rose [pink], violet [purple], marron [chestnut brown], </a:t>
                      </a:r>
                      <a:r>
                        <a:rPr lang="en-GB" sz="1000" baseline="0" dirty="0" err="1" smtClean="0"/>
                        <a:t>C’est</a:t>
                      </a:r>
                      <a:r>
                        <a:rPr lang="en-GB" sz="1000" baseline="0" dirty="0" smtClean="0"/>
                        <a:t>…</a:t>
                      </a:r>
                    </a:p>
                    <a:p>
                      <a:r>
                        <a:rPr lang="en-GB" sz="1000" baseline="0" dirty="0" smtClean="0"/>
                        <a:t>[It’s…].</a:t>
                      </a:r>
                    </a:p>
                  </a:txBody>
                  <a:tcPr>
                    <a:solidFill>
                      <a:srgbClr val="94EC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067309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D5FC636-08CB-4F0D-87B4-F9E245B2C0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993536"/>
              </p:ext>
            </p:extLst>
          </p:nvPr>
        </p:nvGraphicFramePr>
        <p:xfrm>
          <a:off x="8027582" y="128063"/>
          <a:ext cx="4104167" cy="31518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20135">
                  <a:extLst>
                    <a:ext uri="{9D8B030D-6E8A-4147-A177-3AD203B41FA5}">
                      <a16:colId xmlns:a16="http://schemas.microsoft.com/office/drawing/2014/main" val="1495017990"/>
                    </a:ext>
                  </a:extLst>
                </a:gridCol>
                <a:gridCol w="2084032">
                  <a:extLst>
                    <a:ext uri="{9D8B030D-6E8A-4147-A177-3AD203B41FA5}">
                      <a16:colId xmlns:a16="http://schemas.microsoft.com/office/drawing/2014/main" val="1855451359"/>
                    </a:ext>
                  </a:extLst>
                </a:gridCol>
              </a:tblGrid>
              <a:tr h="474471"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Art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901590"/>
                  </a:ext>
                </a:extLst>
              </a:tr>
              <a:tr h="1241609"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should already </a:t>
                      </a:r>
                      <a:r>
                        <a:rPr lang="en-GB" sz="1000" u="sng" dirty="0" smtClean="0"/>
                        <a:t>know</a:t>
                      </a:r>
                    </a:p>
                    <a:p>
                      <a:r>
                        <a:rPr lang="en-GB" sz="1000" u="none" dirty="0" smtClean="0"/>
                        <a:t>To</a:t>
                      </a:r>
                      <a:r>
                        <a:rPr lang="en-GB" sz="1000" u="none" baseline="0" dirty="0" smtClean="0"/>
                        <a:t> use a range of materials creatively to design and make products</a:t>
                      </a:r>
                      <a:endParaRPr lang="en-GB" sz="1000" u="none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The </a:t>
                      </a:r>
                      <a:r>
                        <a:rPr lang="en-GB" sz="1000" u="sng" dirty="0" smtClean="0"/>
                        <a:t>Journey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dirty="0" smtClean="0"/>
                        <a:t>To introduce shadow puppets and plan a performance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dirty="0" smtClean="0"/>
                        <a:t>To design and create a stage set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dirty="0" smtClean="0"/>
                        <a:t>To design and</a:t>
                      </a:r>
                      <a:r>
                        <a:rPr lang="en-GB" sz="900" u="none" baseline="0" dirty="0" smtClean="0"/>
                        <a:t> create shadow puppets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baseline="0" dirty="0" smtClean="0"/>
                        <a:t>To write a play script to perform a shadow puppet play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067309"/>
                  </a:ext>
                </a:extLst>
              </a:tr>
              <a:tr h="1435818">
                <a:tc>
                  <a:txBody>
                    <a:bodyPr/>
                    <a:lstStyle/>
                    <a:p>
                      <a:r>
                        <a:rPr lang="en-GB" sz="1000" u="sng" dirty="0"/>
                        <a:t>Key </a:t>
                      </a:r>
                      <a:r>
                        <a:rPr lang="en-GB" sz="1000" u="sng" dirty="0" smtClean="0"/>
                        <a:t>Vocabulary</a:t>
                      </a:r>
                    </a:p>
                    <a:p>
                      <a:r>
                        <a:rPr lang="en-GB" sz="1000" u="none" dirty="0" smtClean="0"/>
                        <a:t>Design, technique, material, transparent, opaque, texture</a:t>
                      </a:r>
                      <a:endParaRPr lang="en-GB" sz="1000" u="none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will know by the end of the </a:t>
                      </a:r>
                      <a:r>
                        <a:rPr lang="en-GB" sz="1000" u="sng" dirty="0" smtClean="0"/>
                        <a:t>unit</a:t>
                      </a:r>
                    </a:p>
                    <a:p>
                      <a:r>
                        <a:rPr lang="en-GB" sz="1000" u="none" dirty="0" smtClean="0"/>
                        <a:t>Design,</a:t>
                      </a:r>
                      <a:r>
                        <a:rPr lang="en-GB" sz="1000" u="none" baseline="0" dirty="0" smtClean="0"/>
                        <a:t> make and evaluate a shadow puppet performance</a:t>
                      </a:r>
                    </a:p>
                    <a:p>
                      <a:endParaRPr lang="en-GB" sz="1000" u="sng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567815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1FDAF75-245D-4454-B58D-8EC8CB1AA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932936"/>
              </p:ext>
            </p:extLst>
          </p:nvPr>
        </p:nvGraphicFramePr>
        <p:xfrm>
          <a:off x="8042134" y="5770243"/>
          <a:ext cx="4104167" cy="9925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04167">
                  <a:extLst>
                    <a:ext uri="{9D8B030D-6E8A-4147-A177-3AD203B41FA5}">
                      <a16:colId xmlns:a16="http://schemas.microsoft.com/office/drawing/2014/main" val="1495017990"/>
                    </a:ext>
                  </a:extLst>
                </a:gridCol>
              </a:tblGrid>
              <a:tr h="363926">
                <a:tc>
                  <a:txBody>
                    <a:bodyPr/>
                    <a:lstStyle/>
                    <a:p>
                      <a:r>
                        <a:rPr lang="en-GB" sz="1600" dirty="0"/>
                        <a:t>PE</a:t>
                      </a:r>
                    </a:p>
                  </a:txBody>
                  <a:tcPr>
                    <a:solidFill>
                      <a:srgbClr val="5C5E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901590"/>
                  </a:ext>
                </a:extLst>
              </a:tr>
              <a:tr h="628599">
                <a:tc>
                  <a:txBody>
                    <a:bodyPr/>
                    <a:lstStyle/>
                    <a:p>
                      <a:r>
                        <a:rPr lang="en-GB" sz="1000" u="sng" baseline="0" dirty="0" smtClean="0"/>
                        <a:t>Key skills</a:t>
                      </a:r>
                    </a:p>
                    <a:p>
                      <a:r>
                        <a:rPr lang="en-GB" sz="1000" baseline="0" dirty="0" smtClean="0"/>
                        <a:t>D</a:t>
                      </a:r>
                      <a:r>
                        <a:rPr lang="en-GB" sz="1100" baseline="0" dirty="0" smtClean="0"/>
                        <a:t>eveloping: stamina, speed, strength, sending, receiving dribbling, control, travelling</a:t>
                      </a:r>
                      <a:endParaRPr lang="en-GB" sz="1100" baseline="0" dirty="0"/>
                    </a:p>
                  </a:txBody>
                  <a:tcPr>
                    <a:solidFill>
                      <a:srgbClr val="B2A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067309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5" r="10858"/>
          <a:stretch/>
        </p:blipFill>
        <p:spPr bwMode="auto">
          <a:xfrm>
            <a:off x="10573282" y="2543682"/>
            <a:ext cx="1062293" cy="73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67EDEEB3-56E7-473D-AA75-53C0727CDBCB}"/>
              </a:ext>
            </a:extLst>
          </p:cNvPr>
          <p:cNvSpPr txBox="1">
            <a:spLocks/>
          </p:cNvSpPr>
          <p:nvPr/>
        </p:nvSpPr>
        <p:spPr>
          <a:xfrm>
            <a:off x="2498969" y="3316297"/>
            <a:ext cx="8074313" cy="3274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/>
              <a:t>Knowledge Organiser – Autumn 1 2021, </a:t>
            </a:r>
            <a:r>
              <a:rPr lang="en-GB" sz="2400" b="1" dirty="0" smtClean="0"/>
              <a:t>Class 2</a:t>
            </a:r>
            <a:endParaRPr lang="en-GB" sz="2400" b="1" dirty="0">
              <a:highlight>
                <a:srgbClr val="FFFF00"/>
              </a:highlight>
            </a:endParaRPr>
          </a:p>
        </p:txBody>
      </p:sp>
      <p:pic>
        <p:nvPicPr>
          <p:cNvPr id="1026" name="Picture 2" descr="Mediterranean Diet | Oldway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14469" r="3794" b="14641"/>
          <a:stretch/>
        </p:blipFill>
        <p:spPr bwMode="auto">
          <a:xfrm>
            <a:off x="4720854" y="4706998"/>
            <a:ext cx="1034415" cy="114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805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22365</TotalTime>
  <Words>1112</Words>
  <Application>Microsoft Office PowerPoint</Application>
  <PresentationFormat>Widescreen</PresentationFormat>
  <Paragraphs>155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Knowledge Organiser – Autumn 1 2021, European Adventure, Class 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20 – Tomorrow’s World</dc:title>
  <dc:creator>atoon</dc:creator>
  <cp:lastModifiedBy>openman</cp:lastModifiedBy>
  <cp:revision>39</cp:revision>
  <cp:lastPrinted>2021-09-10T16:19:02Z</cp:lastPrinted>
  <dcterms:created xsi:type="dcterms:W3CDTF">2021-06-17T12:54:55Z</dcterms:created>
  <dcterms:modified xsi:type="dcterms:W3CDTF">2021-09-10T16:19:41Z</dcterms:modified>
</cp:coreProperties>
</file>