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woodward" initials="j" lastIdx="1" clrIdx="0">
    <p:extLst>
      <p:ext uri="{19B8F6BF-5375-455C-9EA6-DF929625EA0E}">
        <p15:presenceInfo xmlns:p15="http://schemas.microsoft.com/office/powerpoint/2012/main" userId="jwoodw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6F8"/>
    <a:srgbClr val="5C5EC2"/>
    <a:srgbClr val="94ECAB"/>
    <a:srgbClr val="CEF8EE"/>
    <a:srgbClr val="36E860"/>
    <a:srgbClr val="FF9966"/>
    <a:srgbClr val="E85318"/>
    <a:srgbClr val="CCFCF1"/>
    <a:srgbClr val="1CE4D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2632" autoAdjust="0"/>
  </p:normalViewPr>
  <p:slideViewPr>
    <p:cSldViewPr snapToGrid="0">
      <p:cViewPr varScale="1">
        <p:scale>
          <a:sx n="102" d="100"/>
          <a:sy n="102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F410E-DA07-434F-8451-BE4C759EF4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28124-43AF-4FBA-A19A-D9EEB92D5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5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8124-43AF-4FBA-A19A-D9EEB92D5F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1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8906-0DB4-404C-9C20-6B1176C018C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rawpixel.com/search/hero" TargetMode="External"/><Relationship Id="rId7" Type="http://schemas.openxmlformats.org/officeDocument/2006/relationships/hyperlink" Target="https://www.flickr.com/photos/onasill/3127049207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s://scherlund.blogspot.com/2016/11/music-tuition-for-children-is-it-worth.html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70519"/>
              </p:ext>
            </p:extLst>
          </p:nvPr>
        </p:nvGraphicFramePr>
        <p:xfrm>
          <a:off x="0" y="1529"/>
          <a:ext cx="5970516" cy="30861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02309">
                  <a:extLst>
                    <a:ext uri="{9D8B030D-6E8A-4147-A177-3AD203B41FA5}">
                      <a16:colId xmlns:a16="http://schemas.microsoft.com/office/drawing/2014/main" val="3395121299"/>
                    </a:ext>
                  </a:extLst>
                </a:gridCol>
                <a:gridCol w="2968207">
                  <a:extLst>
                    <a:ext uri="{9D8B030D-6E8A-4147-A177-3AD203B41FA5}">
                      <a16:colId xmlns:a16="http://schemas.microsoft.com/office/drawing/2014/main" val="3945920250"/>
                    </a:ext>
                  </a:extLst>
                </a:gridCol>
              </a:tblGrid>
              <a:tr h="38770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Geography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71295"/>
                  </a:ext>
                </a:extLst>
              </a:tr>
              <a:tr h="1584212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should I already Know</a:t>
                      </a:r>
                    </a:p>
                    <a:p>
                      <a:endParaRPr lang="en-GB" sz="1000" u="none" dirty="0"/>
                    </a:p>
                    <a:p>
                      <a:r>
                        <a:rPr lang="en-GB" sz="1000" u="none" dirty="0"/>
                        <a:t>Local study in class 2 looked at Seagrave on OS maps and field work within Seagrave.</a:t>
                      </a:r>
                    </a:p>
                    <a:p>
                      <a:endParaRPr lang="en-GB" sz="1000" u="none" dirty="0"/>
                    </a:p>
                    <a:p>
                      <a:r>
                        <a:rPr lang="en-GB" sz="1000" u="none" dirty="0"/>
                        <a:t>Comparison between Seagrave and larger towns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r>
                        <a:rPr lang="en-GB" sz="1000" u="none" dirty="0"/>
                        <a:t>To look at Seagrave’s location in relation to the wider world.  To compare and contrast localities – within Leicestershire and beyond (rural and urban).</a:t>
                      </a:r>
                    </a:p>
                    <a:p>
                      <a:r>
                        <a:rPr lang="en-GB" sz="1000" u="none" dirty="0"/>
                        <a:t>Identify key physical and human geography within the locality and beyond.</a:t>
                      </a:r>
                    </a:p>
                    <a:p>
                      <a:r>
                        <a:rPr lang="en-GB" sz="1000" u="none" dirty="0"/>
                        <a:t>To present their findings in a variety of ways including digitally.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38700"/>
                  </a:ext>
                </a:extLst>
              </a:tr>
              <a:tr h="1114201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Rural</a:t>
                      </a:r>
                    </a:p>
                    <a:p>
                      <a:r>
                        <a:rPr lang="en-GB" sz="1000" u="none" dirty="0"/>
                        <a:t>Urban</a:t>
                      </a:r>
                    </a:p>
                    <a:p>
                      <a:r>
                        <a:rPr lang="en-GB" sz="1000" u="none" dirty="0"/>
                        <a:t>Locality</a:t>
                      </a:r>
                    </a:p>
                    <a:p>
                      <a:r>
                        <a:rPr lang="en-GB" sz="1000" u="none" dirty="0"/>
                        <a:t>Physical and human 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r>
                        <a:rPr lang="en-GB" sz="1000" u="none" dirty="0"/>
                        <a:t>I will be able to use fieldwork to observe, measure, record and present the human and physical features in the local area using a range of methods, including sketch maps, plans and graphs, and digital 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618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92813"/>
              </p:ext>
            </p:extLst>
          </p:nvPr>
        </p:nvGraphicFramePr>
        <p:xfrm>
          <a:off x="0" y="3485126"/>
          <a:ext cx="5814654" cy="337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114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2852540">
                  <a:extLst>
                    <a:ext uri="{9D8B030D-6E8A-4147-A177-3AD203B41FA5}">
                      <a16:colId xmlns:a16="http://schemas.microsoft.com/office/drawing/2014/main" val="4242741618"/>
                    </a:ext>
                  </a:extLst>
                </a:gridCol>
              </a:tblGrid>
              <a:tr h="362520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370633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r>
                        <a:rPr lang="en-GB" sz="1000" u="none" dirty="0"/>
                        <a:t>‘Living Things and Their Habitats’ unit covered in year 4  </a:t>
                      </a:r>
                    </a:p>
                    <a:p>
                      <a:r>
                        <a:rPr lang="en-GB" sz="1000" u="none" dirty="0"/>
                        <a:t>Basic understanding of micro-organisms.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r>
                        <a:rPr lang="en-GB" sz="1000" u="none" dirty="0"/>
                        <a:t>To understand our local habitat linking this topic linked with forest schools. Understanding where Fungi is and the different types . Going on walks and discovering what it grows on and how it develops. Creating a fact file.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638192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 </a:t>
                      </a:r>
                    </a:p>
                    <a:p>
                      <a:r>
                        <a:rPr lang="en-GB" sz="1000" u="none" dirty="0"/>
                        <a:t>Fungi</a:t>
                      </a:r>
                    </a:p>
                    <a:p>
                      <a:r>
                        <a:rPr lang="en-GB" sz="1000" u="none" dirty="0"/>
                        <a:t>Mushroom</a:t>
                      </a:r>
                    </a:p>
                    <a:p>
                      <a:r>
                        <a:rPr lang="en-GB" sz="1000" u="none" dirty="0"/>
                        <a:t>Mould</a:t>
                      </a:r>
                    </a:p>
                    <a:p>
                      <a:r>
                        <a:rPr lang="en-GB" sz="1000" u="none" dirty="0"/>
                        <a:t>Scientific investigations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r>
                        <a:rPr lang="en-GB" sz="1000" dirty="0"/>
                        <a:t> </a:t>
                      </a:r>
                    </a:p>
                    <a:p>
                      <a:r>
                        <a:rPr lang="en-GB" sz="1000" dirty="0"/>
                        <a:t>I will be aware of different types of Fungi and where they grow</a:t>
                      </a:r>
                    </a:p>
                    <a:p>
                      <a:r>
                        <a:rPr lang="en-GB" sz="1000" dirty="0"/>
                        <a:t>I will know about common mushrooms/toadstools are and be aware that they might be poisonous</a:t>
                      </a:r>
                    </a:p>
                    <a:p>
                      <a:r>
                        <a:rPr lang="en-GB" sz="1000" dirty="0"/>
                        <a:t>Investigate fungi in an experiment –hypothesising and using a scientific investigative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298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E3F66F-BBAE-4CE9-9C13-185CA0B45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76133"/>
              </p:ext>
            </p:extLst>
          </p:nvPr>
        </p:nvGraphicFramePr>
        <p:xfrm>
          <a:off x="5814653" y="3485097"/>
          <a:ext cx="6377346" cy="339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673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188673">
                  <a:extLst>
                    <a:ext uri="{9D8B030D-6E8A-4147-A177-3AD203B41FA5}">
                      <a16:colId xmlns:a16="http://schemas.microsoft.com/office/drawing/2014/main" val="1831508114"/>
                    </a:ext>
                  </a:extLst>
                </a:gridCol>
              </a:tblGrid>
              <a:tr h="367945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Computing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215636">
                <a:tc>
                  <a:txBody>
                    <a:bodyPr/>
                    <a:lstStyle/>
                    <a:p>
                      <a:pPr algn="l"/>
                      <a:r>
                        <a:rPr lang="en-GB" sz="1000" u="sng" dirty="0"/>
                        <a:t>What I should already know</a:t>
                      </a:r>
                      <a:endParaRPr lang="en-GB" sz="1000" u="none" dirty="0"/>
                    </a:p>
                    <a:p>
                      <a:pPr algn="l"/>
                      <a:endParaRPr lang="en-GB" sz="1000" u="none" dirty="0"/>
                    </a:p>
                    <a:p>
                      <a:pPr algn="l"/>
                      <a:r>
                        <a:rPr lang="en-GB" sz="1000" u="none" dirty="0"/>
                        <a:t>To use software (including the internet) on a range of digital devices to design and create a range of programs, systems and content – movie maker</a:t>
                      </a:r>
                    </a:p>
                    <a:p>
                      <a:pPr algn="l"/>
                      <a:r>
                        <a:rPr lang="en-GB" sz="1000" u="none" dirty="0"/>
                        <a:t>Safe use of the internet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r>
                        <a:rPr lang="en-GB" sz="1000" u="none" dirty="0"/>
                        <a:t>Children  will learn how to create short videos by working in pairs or groups. As they progress through this unit, they will use topic-based language and develop the skills of capturing, editing, and manipulating video.</a:t>
                      </a:r>
                      <a:endParaRPr lang="en-GB" sz="1000" u="sng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814559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Production</a:t>
                      </a:r>
                    </a:p>
                    <a:p>
                      <a:r>
                        <a:rPr lang="en-GB" sz="1000" u="none" dirty="0"/>
                        <a:t>Edit</a:t>
                      </a:r>
                    </a:p>
                    <a:p>
                      <a:r>
                        <a:rPr lang="en-GB" sz="1000" u="none" dirty="0"/>
                        <a:t>Technique</a:t>
                      </a:r>
                    </a:p>
                    <a:p>
                      <a:r>
                        <a:rPr lang="en-GB" sz="1000" u="none" dirty="0"/>
                        <a:t>Digital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will I know at the end of the unit</a:t>
                      </a:r>
                    </a:p>
                    <a:p>
                      <a:r>
                        <a:rPr lang="en-GB" sz="1000" u="none" dirty="0"/>
                        <a:t>PowerPoint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u="none" dirty="0"/>
                        <a:t>Embed sound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u="none" dirty="0"/>
                        <a:t>Embed video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u="none" dirty="0"/>
                        <a:t>Set timings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u="none" dirty="0"/>
                        <a:t>Transitions/design – effectiveness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000" u="none" dirty="0"/>
                        <a:t>Movie Maker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000" u="none" dirty="0"/>
                        <a:t>-     Manipulate and edit recorded video to suit a specific purpose</a:t>
                      </a:r>
                    </a:p>
                    <a:p>
                      <a:endParaRPr lang="en-GB" sz="1000" u="non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0175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D302370-251B-4480-9386-9A5F2BA1B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25655"/>
              </p:ext>
            </p:extLst>
          </p:nvPr>
        </p:nvGraphicFramePr>
        <p:xfrm>
          <a:off x="5975727" y="0"/>
          <a:ext cx="6184072" cy="3136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0054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3374018">
                  <a:extLst>
                    <a:ext uri="{9D8B030D-6E8A-4147-A177-3AD203B41FA5}">
                      <a16:colId xmlns:a16="http://schemas.microsoft.com/office/drawing/2014/main" val="403854330"/>
                    </a:ext>
                  </a:extLst>
                </a:gridCol>
              </a:tblGrid>
              <a:tr h="322400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RE</a:t>
                      </a:r>
                    </a:p>
                  </a:txBody>
                  <a:tcPr>
                    <a:solidFill>
                      <a:srgbClr val="E85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482893">
                <a:tc>
                  <a:txBody>
                    <a:bodyPr/>
                    <a:lstStyle/>
                    <a:p>
                      <a:r>
                        <a:rPr lang="en-GB" sz="1000" b="0" u="sng" dirty="0"/>
                        <a:t>What I should already know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Belief about God in Christianity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Hinduism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Islam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Similarities and differences between different religions</a:t>
                      </a:r>
                    </a:p>
                    <a:p>
                      <a:endParaRPr lang="en-GB" sz="1000" b="0" u="none" dirty="0"/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r>
                        <a:rPr lang="en-GB" sz="1000" u="none" dirty="0"/>
                        <a:t>To go through a series of learning starting with understanding what the Qur’an is.</a:t>
                      </a:r>
                    </a:p>
                    <a:p>
                      <a:endParaRPr lang="en-GB" sz="1000" u="none" dirty="0"/>
                    </a:p>
                    <a:p>
                      <a:r>
                        <a:rPr lang="en-GB" sz="1000" u="none" dirty="0"/>
                        <a:t>Developing this by looking weekly at the 5 pillars of Islam and what they mean to this faith and every day life.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318039">
                <a:tc>
                  <a:txBody>
                    <a:bodyPr/>
                    <a:lstStyle/>
                    <a:p>
                      <a:r>
                        <a:rPr lang="en-GB" sz="1000" b="0" u="sng" dirty="0"/>
                        <a:t>Key Vocabulary</a:t>
                      </a:r>
                    </a:p>
                    <a:p>
                      <a:r>
                        <a:rPr lang="en-GB" sz="1000" b="0" u="none" dirty="0"/>
                        <a:t>Qur’an</a:t>
                      </a:r>
                    </a:p>
                    <a:p>
                      <a:r>
                        <a:rPr lang="en-GB" sz="1000" b="0" u="none" dirty="0"/>
                        <a:t>5 Pillars</a:t>
                      </a:r>
                    </a:p>
                    <a:p>
                      <a:r>
                        <a:rPr lang="en-GB" sz="1000" b="0" u="none" dirty="0"/>
                        <a:t>Mount Arafat</a:t>
                      </a:r>
                    </a:p>
                    <a:p>
                      <a:r>
                        <a:rPr lang="en-GB" sz="1000" b="0" u="none" dirty="0"/>
                        <a:t>Pilgrimage</a:t>
                      </a:r>
                    </a:p>
                    <a:p>
                      <a:r>
                        <a:rPr lang="en-GB" sz="1000" b="0" u="none" dirty="0"/>
                        <a:t>Fasting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 will know by the end of the unit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know more about more about the Islamic faith in greater depth and the beliefs and way of life that the Islamic faith teaches</a:t>
                      </a:r>
                      <a:endParaRPr lang="en-GB" sz="10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27C7993-8D75-4812-BDFC-080D5FF18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34" y="1431082"/>
            <a:ext cx="1559397" cy="1145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5B68B-01C4-4871-B5B6-D7EABACD3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473" y="5298398"/>
            <a:ext cx="2055265" cy="1472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37F1E-06AE-4B6A-A6B9-74668241D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934" y="4661511"/>
            <a:ext cx="1518755" cy="1018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BABA3D-73F4-4C77-92A2-81D8FC508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296" y="1119566"/>
            <a:ext cx="1881618" cy="16891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87643"/>
            <a:ext cx="12191999" cy="440831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Knowledge Organiser – Spring 1 Mad Science Class 3</a:t>
            </a:r>
          </a:p>
        </p:txBody>
      </p:sp>
    </p:spTree>
    <p:extLst>
      <p:ext uri="{BB962C8B-B14F-4D97-AF65-F5344CB8AC3E}">
        <p14:creationId xmlns:p14="http://schemas.microsoft.com/office/powerpoint/2010/main" val="16993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60682"/>
              </p:ext>
            </p:extLst>
          </p:nvPr>
        </p:nvGraphicFramePr>
        <p:xfrm>
          <a:off x="-1" y="3951574"/>
          <a:ext cx="4114510" cy="290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078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188432">
                  <a:extLst>
                    <a:ext uri="{9D8B030D-6E8A-4147-A177-3AD203B41FA5}">
                      <a16:colId xmlns:a16="http://schemas.microsoft.com/office/drawing/2014/main" val="1992186232"/>
                    </a:ext>
                  </a:extLst>
                </a:gridCol>
              </a:tblGrid>
              <a:tr h="374056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Music</a:t>
                      </a:r>
                    </a:p>
                  </a:txBody>
                  <a:tcPr>
                    <a:solidFill>
                      <a:srgbClr val="1CE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410202">
                <a:tc>
                  <a:txBody>
                    <a:bodyPr/>
                    <a:lstStyle/>
                    <a:p>
                      <a:r>
                        <a:rPr lang="en-GB" sz="1200" u="none" dirty="0"/>
                        <a:t>What I should already know</a:t>
                      </a:r>
                    </a:p>
                    <a:p>
                      <a:r>
                        <a:rPr lang="en-GB" sz="1200" u="none" dirty="0"/>
                        <a:t>Have an awareness of musical instruments the playing of and notation</a:t>
                      </a:r>
                    </a:p>
                    <a:p>
                      <a:endParaRPr lang="en-GB" sz="1200" u="sng" dirty="0"/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The Journey  </a:t>
                      </a:r>
                    </a:p>
                    <a:p>
                      <a:endParaRPr lang="en-GB" sz="1200" u="none" dirty="0"/>
                    </a:p>
                    <a:p>
                      <a:r>
                        <a:rPr lang="en-GB" sz="1200" u="none" dirty="0"/>
                        <a:t>Music development  through the ages looking at a time line and discovering the unique genres learning styles of music and composers.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122167">
                <a:tc>
                  <a:txBody>
                    <a:bodyPr/>
                    <a:lstStyle/>
                    <a:p>
                      <a:r>
                        <a:rPr lang="en-GB" sz="1200" u="sng" dirty="0"/>
                        <a:t>Key Vocabulary</a:t>
                      </a:r>
                    </a:p>
                    <a:p>
                      <a:r>
                        <a:rPr lang="en-GB" sz="1200" u="none" dirty="0"/>
                        <a:t>Baroque</a:t>
                      </a:r>
                    </a:p>
                    <a:p>
                      <a:r>
                        <a:rPr lang="en-GB" sz="1200" u="none" dirty="0"/>
                        <a:t>Romantic</a:t>
                      </a:r>
                    </a:p>
                    <a:p>
                      <a:r>
                        <a:rPr lang="en-GB" sz="1200" u="none" dirty="0"/>
                        <a:t>Classical</a:t>
                      </a:r>
                    </a:p>
                    <a:p>
                      <a:r>
                        <a:rPr lang="en-GB" sz="1200" u="none" dirty="0"/>
                        <a:t>Modern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What I will know at the end of the unit</a:t>
                      </a:r>
                    </a:p>
                    <a:p>
                      <a:r>
                        <a:rPr lang="en-GB" sz="1200" u="none" dirty="0"/>
                        <a:t>To be able to identify different composers from different time period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3793"/>
              </p:ext>
            </p:extLst>
          </p:nvPr>
        </p:nvGraphicFramePr>
        <p:xfrm>
          <a:off x="0" y="1"/>
          <a:ext cx="6096000" cy="34166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4752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3311248">
                  <a:extLst>
                    <a:ext uri="{9D8B030D-6E8A-4147-A177-3AD203B41FA5}">
                      <a16:colId xmlns:a16="http://schemas.microsoft.com/office/drawing/2014/main" val="3819702568"/>
                    </a:ext>
                  </a:extLst>
                </a:gridCol>
              </a:tblGrid>
              <a:tr h="354915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PSHE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790542">
                <a:tc>
                  <a:txBody>
                    <a:bodyPr/>
                    <a:lstStyle/>
                    <a:p>
                      <a:r>
                        <a:rPr lang="en-GB" sz="1200" u="sng" dirty="0"/>
                        <a:t>What I should already know</a:t>
                      </a:r>
                    </a:p>
                    <a:p>
                      <a:r>
                        <a:rPr lang="en-GB" sz="1200" u="none" dirty="0"/>
                        <a:t>We have an awareness of growth mindset or the attitudes and behaviours that support </a:t>
                      </a:r>
                    </a:p>
                    <a:p>
                      <a:r>
                        <a:rPr lang="en-GB" sz="1200" u="none" dirty="0"/>
                        <a:t>learnin</a:t>
                      </a:r>
                      <a:r>
                        <a:rPr lang="en-GB" sz="1200" u="sng" dirty="0"/>
                        <a:t>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The Journey </a:t>
                      </a:r>
                    </a:p>
                    <a:p>
                      <a:r>
                        <a:rPr lang="en-GB" sz="1200" u="none" dirty="0"/>
                        <a:t>In this unit of work, children will focus on achievements, aspirations and opportunities. They will start by discussing achievements they have accomplished so far and the type of</a:t>
                      </a:r>
                    </a:p>
                    <a:p>
                      <a:r>
                        <a:rPr lang="en-GB" sz="1200" u="none" dirty="0"/>
                        <a:t>attitude that helps us succeed. They will also learn about their own personal preferred learning styles, to understand how they learn best.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271171">
                <a:tc>
                  <a:txBody>
                    <a:bodyPr/>
                    <a:lstStyle/>
                    <a:p>
                      <a:r>
                        <a:rPr lang="en-GB" sz="1200" u="sng" dirty="0"/>
                        <a:t>Key Vocabulary</a:t>
                      </a:r>
                    </a:p>
                    <a:p>
                      <a:r>
                        <a:rPr lang="en-GB" sz="1200" u="none" dirty="0"/>
                        <a:t>Achievement</a:t>
                      </a:r>
                    </a:p>
                    <a:p>
                      <a:r>
                        <a:rPr lang="en-GB" sz="1200" u="none" dirty="0"/>
                        <a:t>Mindset</a:t>
                      </a:r>
                    </a:p>
                    <a:p>
                      <a:r>
                        <a:rPr lang="en-GB" sz="1200" u="none" dirty="0"/>
                        <a:t>Determination</a:t>
                      </a:r>
                    </a:p>
                    <a:p>
                      <a:r>
                        <a:rPr lang="en-GB" sz="1200" u="none" dirty="0"/>
                        <a:t>Attitude</a:t>
                      </a:r>
                    </a:p>
                    <a:p>
                      <a:r>
                        <a:rPr lang="en-GB" sz="1200" u="none" dirty="0"/>
                        <a:t>Perseverance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What I will know by the end of the unit</a:t>
                      </a:r>
                    </a:p>
                    <a:p>
                      <a:r>
                        <a:rPr lang="en-GB" sz="1200" u="none" dirty="0"/>
                        <a:t>I will be able to identify personal strengths, skills, achievements and interests and how these contribute to a sense of self-worth.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67EDEEB3-56E7-473D-AA75-53C0727CDBCB}"/>
              </a:ext>
            </a:extLst>
          </p:cNvPr>
          <p:cNvSpPr txBox="1">
            <a:spLocks/>
          </p:cNvSpPr>
          <p:nvPr/>
        </p:nvSpPr>
        <p:spPr>
          <a:xfrm>
            <a:off x="0" y="3440486"/>
            <a:ext cx="12191999" cy="5110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/>
              <a:t>Knowledge Organiser Spring 1 Mad Science Class 3</a:t>
            </a:r>
            <a:endParaRPr lang="en-GB" sz="2400" b="1" dirty="0">
              <a:highlight>
                <a:srgbClr val="FFFF00"/>
              </a:highlight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BDB7FC-2C81-401F-840A-D5FA77DE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38906"/>
              </p:ext>
            </p:extLst>
          </p:nvPr>
        </p:nvGraphicFramePr>
        <p:xfrm>
          <a:off x="4114513" y="3973060"/>
          <a:ext cx="3962973" cy="29087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2973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311424">
                <a:tc>
                  <a:txBody>
                    <a:bodyPr/>
                    <a:lstStyle/>
                    <a:p>
                      <a:r>
                        <a:rPr lang="en-GB" sz="1600" dirty="0"/>
                        <a:t>MFL</a:t>
                      </a:r>
                    </a:p>
                  </a:txBody>
                  <a:tcPr>
                    <a:solidFill>
                      <a:srgbClr val="36E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2573515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Phrases</a:t>
                      </a:r>
                    </a:p>
                    <a:p>
                      <a:endParaRPr lang="en-GB" sz="1100" baseline="0" dirty="0"/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la tour Eiffel</a:t>
                      </a:r>
                    </a:p>
                    <a:p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l’Arc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 Triomphe</a:t>
                      </a: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le Louvre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la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cathédrale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 Notre-Dame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la Seine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le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stade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 de France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le Sacré-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Cœur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l’avenue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 des Champs-Élysées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le Jardin des Tuileries</a:t>
                      </a:r>
                    </a:p>
                    <a:p>
                      <a:endParaRPr lang="en-GB" sz="1600" baseline="0" dirty="0"/>
                    </a:p>
                  </a:txBody>
                  <a:tcPr>
                    <a:solidFill>
                      <a:srgbClr val="94E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5FC636-08CB-4F0D-87B4-F9E245B2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969739"/>
              </p:ext>
            </p:extLst>
          </p:nvPr>
        </p:nvGraphicFramePr>
        <p:xfrm>
          <a:off x="6096000" y="-3407"/>
          <a:ext cx="6096000" cy="3453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0604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3855396">
                  <a:extLst>
                    <a:ext uri="{9D8B030D-6E8A-4147-A177-3AD203B41FA5}">
                      <a16:colId xmlns:a16="http://schemas.microsoft.com/office/drawing/2014/main" val="1855451359"/>
                    </a:ext>
                  </a:extLst>
                </a:gridCol>
              </a:tblGrid>
              <a:tr h="37105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Art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440003">
                <a:tc>
                  <a:txBody>
                    <a:bodyPr/>
                    <a:lstStyle/>
                    <a:p>
                      <a:r>
                        <a:rPr lang="en-GB" sz="1200" u="sng" dirty="0"/>
                        <a:t>What I should already know</a:t>
                      </a:r>
                    </a:p>
                    <a:p>
                      <a:r>
                        <a:rPr lang="en-GB" sz="1200" u="none" dirty="0"/>
                        <a:t>Experience of recording, improving drawing, clay and painting using different medias.</a:t>
                      </a:r>
                    </a:p>
                    <a:p>
                      <a:r>
                        <a:rPr lang="en-GB" sz="1200" u="none" dirty="0"/>
                        <a:t>Study of famous artists. 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The Journey</a:t>
                      </a:r>
                    </a:p>
                    <a:p>
                      <a:r>
                        <a:rPr lang="en-GB" sz="1200" u="none" dirty="0"/>
                        <a:t>The children will use pencil, colour, </a:t>
                      </a:r>
                      <a:r>
                        <a:rPr lang="en-GB" sz="1200" u="none" dirty="0" err="1"/>
                        <a:t>Hapa</a:t>
                      </a:r>
                      <a:r>
                        <a:rPr lang="en-GB" sz="1200" u="none" dirty="0"/>
                        <a:t> </a:t>
                      </a:r>
                      <a:r>
                        <a:rPr lang="en-GB" sz="1200" u="none" dirty="0" err="1"/>
                        <a:t>Zome</a:t>
                      </a:r>
                      <a:r>
                        <a:rPr lang="en-GB" sz="1200" u="none" dirty="0"/>
                        <a:t> printing, sculpture and paper modelling to create quality art work that shows progression in their skills. The children will also have the opportunity to explore the work of India Flint,</a:t>
                      </a:r>
                    </a:p>
                    <a:p>
                      <a:r>
                        <a:rPr lang="en-GB" sz="1200" u="none" dirty="0"/>
                        <a:t>Alexander Calder, David Oliveira.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642407">
                <a:tc>
                  <a:txBody>
                    <a:bodyPr/>
                    <a:lstStyle/>
                    <a:p>
                      <a:r>
                        <a:rPr lang="en-GB" sz="1200" u="sng" dirty="0"/>
                        <a:t>Key Vocabulary</a:t>
                      </a:r>
                    </a:p>
                    <a:p>
                      <a:r>
                        <a:rPr lang="en-GB" sz="1200" u="none" dirty="0"/>
                        <a:t>Texture</a:t>
                      </a:r>
                    </a:p>
                    <a:p>
                      <a:r>
                        <a:rPr lang="en-GB" sz="1200" u="none" dirty="0"/>
                        <a:t>Pattern</a:t>
                      </a:r>
                    </a:p>
                    <a:p>
                      <a:r>
                        <a:rPr lang="en-GB" sz="1200" u="none" dirty="0"/>
                        <a:t>Form</a:t>
                      </a:r>
                    </a:p>
                    <a:p>
                      <a:r>
                        <a:rPr lang="en-GB" sz="1200" u="none" dirty="0"/>
                        <a:t>Structure</a:t>
                      </a:r>
                    </a:p>
                    <a:p>
                      <a:r>
                        <a:rPr lang="en-GB" sz="1200" u="none" dirty="0" err="1"/>
                        <a:t>Hapa-zome</a:t>
                      </a:r>
                      <a:endParaRPr lang="en-GB" sz="1200" u="none" dirty="0"/>
                    </a:p>
                    <a:p>
                      <a:r>
                        <a:rPr lang="en-GB" sz="1200" u="none" dirty="0"/>
                        <a:t>Hammering</a:t>
                      </a:r>
                    </a:p>
                    <a:p>
                      <a:r>
                        <a:rPr lang="en-GB" sz="1200" u="none" dirty="0"/>
                        <a:t>Dye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What I will know by the end of the unit</a:t>
                      </a:r>
                    </a:p>
                    <a:p>
                      <a:r>
                        <a:rPr lang="en-GB" sz="1200" u="none" dirty="0"/>
                        <a:t>I will have improved my art </a:t>
                      </a:r>
                    </a:p>
                    <a:p>
                      <a:r>
                        <a:rPr lang="en-GB" sz="1200" u="none" dirty="0"/>
                        <a:t>and design techniques, </a:t>
                      </a:r>
                    </a:p>
                    <a:p>
                      <a:r>
                        <a:rPr lang="en-GB" sz="1200" u="none" dirty="0"/>
                        <a:t>including drawing, painting </a:t>
                      </a:r>
                    </a:p>
                    <a:p>
                      <a:r>
                        <a:rPr lang="en-GB" sz="1200" u="none" dirty="0"/>
                        <a:t>and sculpture with</a:t>
                      </a:r>
                    </a:p>
                    <a:p>
                      <a:r>
                        <a:rPr lang="en-GB" sz="1200" u="none" dirty="0"/>
                        <a:t>a range of materials.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FDAF75-245D-4454-B58D-8EC8CB1A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91410"/>
              </p:ext>
            </p:extLst>
          </p:nvPr>
        </p:nvGraphicFramePr>
        <p:xfrm>
          <a:off x="8077487" y="3973059"/>
          <a:ext cx="4114511" cy="28849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511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341723">
                <a:tc>
                  <a:txBody>
                    <a:bodyPr/>
                    <a:lstStyle/>
                    <a:p>
                      <a:r>
                        <a:rPr lang="en-GB" sz="1600" dirty="0"/>
                        <a:t>PE</a:t>
                      </a:r>
                    </a:p>
                  </a:txBody>
                  <a:tcPr>
                    <a:solidFill>
                      <a:srgbClr val="5C5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2543216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skills</a:t>
                      </a:r>
                    </a:p>
                    <a:p>
                      <a:r>
                        <a:rPr lang="en-GB" sz="1200" b="1" baseline="0" dirty="0"/>
                        <a:t>Hockey</a:t>
                      </a:r>
                    </a:p>
                    <a:p>
                      <a:r>
                        <a:rPr lang="en-GB" sz="1200" baseline="0" dirty="0"/>
                        <a:t>Dribbling, strike and stop, Push pass, Block tackle, Shooting, reverse sweep, flicks and game play</a:t>
                      </a:r>
                    </a:p>
                    <a:p>
                      <a:endParaRPr lang="en-GB" sz="1200" baseline="0" dirty="0"/>
                    </a:p>
                    <a:p>
                      <a:r>
                        <a:rPr lang="en-GB" sz="1200" b="1" baseline="0" dirty="0"/>
                        <a:t>Dance</a:t>
                      </a:r>
                    </a:p>
                    <a:p>
                      <a:r>
                        <a:rPr lang="en-GB" sz="1200" b="0" baseline="0" dirty="0"/>
                        <a:t>Perform a series of dance </a:t>
                      </a:r>
                    </a:p>
                    <a:p>
                      <a:r>
                        <a:rPr lang="en-GB" sz="1200" b="0" baseline="0" dirty="0"/>
                        <a:t>movements</a:t>
                      </a:r>
                    </a:p>
                    <a:p>
                      <a:r>
                        <a:rPr lang="en-GB" sz="1200" b="0" baseline="0" dirty="0"/>
                        <a:t>Link dance movements</a:t>
                      </a:r>
                    </a:p>
                    <a:p>
                      <a:r>
                        <a:rPr lang="en-GB" sz="1200" b="0" baseline="0" dirty="0"/>
                        <a:t>Perform dance moves linked </a:t>
                      </a:r>
                    </a:p>
                    <a:p>
                      <a:r>
                        <a:rPr lang="en-GB" sz="1200" b="0" baseline="0" dirty="0"/>
                        <a:t>to different eras</a:t>
                      </a:r>
                    </a:p>
                    <a:p>
                      <a:r>
                        <a:rPr lang="en-GB" sz="1200" b="0" baseline="0" dirty="0"/>
                        <a:t>Perform in unison</a:t>
                      </a:r>
                    </a:p>
                    <a:p>
                      <a:endParaRPr lang="en-GB" sz="1600" baseline="0" dirty="0"/>
                    </a:p>
                  </a:txBody>
                  <a:tcPr>
                    <a:solidFill>
                      <a:srgbClr val="B2A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EFFF400-E19E-46CB-B7AC-4690F78CD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994" y="978237"/>
            <a:ext cx="1909765" cy="12747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CB1C22-B2FC-44C8-9DB4-1837BDF9D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6994" y="5965891"/>
            <a:ext cx="1069233" cy="8019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86E63B-9E2E-4EB4-B00D-929CE94DE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69894" y="4540728"/>
            <a:ext cx="1263730" cy="1684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33C6C4-B968-46A3-85C3-16B8820F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7604" y="1990832"/>
            <a:ext cx="1898392" cy="1425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6C9284-736B-46CA-828E-0A9BDF4C9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2135" y="5077838"/>
            <a:ext cx="1823861" cy="12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296" y="-4618"/>
            <a:ext cx="12203295" cy="50069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Topic 20 Quiz  MAD SCIENCE </a:t>
            </a:r>
            <a:r>
              <a:rPr lang="en-GB" sz="2400" b="1" dirty="0">
                <a:highlight>
                  <a:srgbClr val="FFFF00"/>
                </a:highlight>
              </a:rPr>
              <a:t>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24255"/>
              </p:ext>
            </p:extLst>
          </p:nvPr>
        </p:nvGraphicFramePr>
        <p:xfrm>
          <a:off x="26504" y="547666"/>
          <a:ext cx="5615708" cy="207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15708">
                  <a:extLst>
                    <a:ext uri="{9D8B030D-6E8A-4147-A177-3AD203B41FA5}">
                      <a16:colId xmlns:a16="http://schemas.microsoft.com/office/drawing/2014/main" val="3395121299"/>
                    </a:ext>
                  </a:extLst>
                </a:gridCol>
              </a:tblGrid>
              <a:tr h="222866">
                <a:tc>
                  <a:txBody>
                    <a:bodyPr/>
                    <a:lstStyle/>
                    <a:p>
                      <a:r>
                        <a:rPr lang="en-GB" sz="1600" dirty="0"/>
                        <a:t>Geography/History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71295"/>
                  </a:ext>
                </a:extLst>
              </a:tr>
              <a:tr h="222866">
                <a:tc>
                  <a:txBody>
                    <a:bodyPr/>
                    <a:lstStyle/>
                    <a:p>
                      <a:r>
                        <a:rPr lang="en-GB" sz="1600" dirty="0"/>
                        <a:t>Describe a physical feature in Seagrave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38700"/>
                  </a:ext>
                </a:extLst>
              </a:tr>
              <a:tr h="222866">
                <a:tc>
                  <a:txBody>
                    <a:bodyPr/>
                    <a:lstStyle/>
                    <a:p>
                      <a:r>
                        <a:rPr lang="en-GB" sz="1600" dirty="0"/>
                        <a:t>Describe a human feature in Seagrave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66807"/>
                  </a:ext>
                </a:extLst>
              </a:tr>
              <a:tr h="400014">
                <a:tc>
                  <a:txBody>
                    <a:bodyPr/>
                    <a:lstStyle/>
                    <a:p>
                      <a:r>
                        <a:rPr lang="en-GB" sz="1600" dirty="0"/>
                        <a:t>List 3 differences between rural and urban places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0786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8938"/>
              </p:ext>
            </p:extLst>
          </p:nvPr>
        </p:nvGraphicFramePr>
        <p:xfrm>
          <a:off x="5772728" y="3358403"/>
          <a:ext cx="6340715" cy="1081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40715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284592">
                <a:tc>
                  <a:txBody>
                    <a:bodyPr/>
                    <a:lstStyle/>
                    <a:p>
                      <a:r>
                        <a:rPr lang="en-GB" sz="1600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284592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What type of music is Renaissance?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410974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Which time/genre was Handel 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45539"/>
              </p:ext>
            </p:extLst>
          </p:nvPr>
        </p:nvGraphicFramePr>
        <p:xfrm>
          <a:off x="5742922" y="550323"/>
          <a:ext cx="6392768" cy="11308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92768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</a:tblGrid>
              <a:tr h="290960">
                <a:tc>
                  <a:txBody>
                    <a:bodyPr/>
                    <a:lstStyle/>
                    <a:p>
                      <a:r>
                        <a:rPr lang="en-GB" sz="1600" dirty="0"/>
                        <a:t>PSHE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330272">
                <a:tc>
                  <a:txBody>
                    <a:bodyPr/>
                    <a:lstStyle/>
                    <a:p>
                      <a:r>
                        <a:rPr lang="en-GB" sz="1600" dirty="0"/>
                        <a:t>How do people learn new things and achieve certain goals?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460302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How does it help to have a good attitude towards learning?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14795"/>
              </p:ext>
            </p:extLst>
          </p:nvPr>
        </p:nvGraphicFramePr>
        <p:xfrm>
          <a:off x="13251" y="2700392"/>
          <a:ext cx="5615707" cy="121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707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</a:tblGrid>
              <a:tr h="264369">
                <a:tc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456638">
                <a:tc>
                  <a:txBody>
                    <a:bodyPr/>
                    <a:lstStyle/>
                    <a:p>
                      <a:r>
                        <a:rPr lang="en-GB" sz="1600" dirty="0"/>
                        <a:t>Name a place where fungi might grow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426265">
                <a:tc>
                  <a:txBody>
                    <a:bodyPr/>
                    <a:lstStyle/>
                    <a:p>
                      <a:r>
                        <a:rPr lang="en-GB" sz="1600" dirty="0"/>
                        <a:t>Explain what a hypothesis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2940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61121"/>
              </p:ext>
            </p:extLst>
          </p:nvPr>
        </p:nvGraphicFramePr>
        <p:xfrm>
          <a:off x="5823575" y="4554353"/>
          <a:ext cx="6312115" cy="752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2115">
                  <a:extLst>
                    <a:ext uri="{9D8B030D-6E8A-4147-A177-3AD203B41FA5}">
                      <a16:colId xmlns:a16="http://schemas.microsoft.com/office/drawing/2014/main" val="1195867810"/>
                    </a:ext>
                  </a:extLst>
                </a:gridCol>
              </a:tblGrid>
              <a:tr h="294511">
                <a:tc>
                  <a:txBody>
                    <a:bodyPr/>
                    <a:lstStyle/>
                    <a:p>
                      <a:r>
                        <a:rPr lang="en-GB" sz="1600" dirty="0"/>
                        <a:t>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06793"/>
                  </a:ext>
                </a:extLst>
              </a:tr>
              <a:tr h="416976">
                <a:tc>
                  <a:txBody>
                    <a:bodyPr/>
                    <a:lstStyle/>
                    <a:p>
                      <a:r>
                        <a:rPr lang="en-GB" sz="1600" dirty="0"/>
                        <a:t>What is a story board and what does it include?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2499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39221"/>
              </p:ext>
            </p:extLst>
          </p:nvPr>
        </p:nvGraphicFramePr>
        <p:xfrm>
          <a:off x="5801327" y="5424892"/>
          <a:ext cx="6334363" cy="1407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363">
                  <a:extLst>
                    <a:ext uri="{9D8B030D-6E8A-4147-A177-3AD203B41FA5}">
                      <a16:colId xmlns:a16="http://schemas.microsoft.com/office/drawing/2014/main" val="2809753482"/>
                    </a:ext>
                  </a:extLst>
                </a:gridCol>
              </a:tblGrid>
              <a:tr h="278908">
                <a:tc>
                  <a:txBody>
                    <a:bodyPr/>
                    <a:lstStyle/>
                    <a:p>
                      <a:r>
                        <a:rPr lang="en-GB" sz="1600" dirty="0"/>
                        <a:t>Vocabulary – define these</a:t>
                      </a:r>
                      <a:r>
                        <a:rPr lang="en-GB" sz="1600" baseline="0" dirty="0"/>
                        <a:t> words</a:t>
                      </a:r>
                      <a:endParaRPr lang="en-GB" sz="1600" dirty="0"/>
                    </a:p>
                  </a:txBody>
                  <a:tcP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62903"/>
                  </a:ext>
                </a:extLst>
              </a:tr>
              <a:tr h="278908">
                <a:tc>
                  <a:txBody>
                    <a:bodyPr/>
                    <a:lstStyle/>
                    <a:p>
                      <a:r>
                        <a:rPr lang="en-GB" sz="1600" dirty="0"/>
                        <a:t>Urban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52135"/>
                  </a:ext>
                </a:extLst>
              </a:tr>
              <a:tr h="278908">
                <a:tc>
                  <a:txBody>
                    <a:bodyPr/>
                    <a:lstStyle/>
                    <a:p>
                      <a:r>
                        <a:rPr lang="en-GB" sz="1600" dirty="0"/>
                        <a:t>Dribbling (Hockey) 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74073"/>
                  </a:ext>
                </a:extLst>
              </a:tr>
              <a:tr h="401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 </a:t>
                      </a:r>
                      <a:r>
                        <a:rPr lang="en-GB" sz="1600" u="none" dirty="0"/>
                        <a:t>Perseverance</a:t>
                      </a:r>
                    </a:p>
                  </a:txBody>
                  <a:tcP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514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FD8431-10EB-42D2-89FE-4A6C5D200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42506"/>
              </p:ext>
            </p:extLst>
          </p:nvPr>
        </p:nvGraphicFramePr>
        <p:xfrm>
          <a:off x="-13253" y="5038775"/>
          <a:ext cx="5615707" cy="179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707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</a:tblGrid>
              <a:tr h="301611">
                <a:tc>
                  <a:txBody>
                    <a:bodyPr/>
                    <a:lstStyle/>
                    <a:p>
                      <a:r>
                        <a:rPr lang="en-GB" sz="1600" dirty="0"/>
                        <a:t>Art and Design/ Design Technology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499221">
                <a:tc>
                  <a:txBody>
                    <a:bodyPr/>
                    <a:lstStyle/>
                    <a:p>
                      <a:r>
                        <a:rPr lang="en-GB" sz="1600" dirty="0"/>
                        <a:t>Why is detail and colour important?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479606">
                <a:tc>
                  <a:txBody>
                    <a:bodyPr/>
                    <a:lstStyle/>
                    <a:p>
                      <a:r>
                        <a:rPr lang="en-GB" sz="1600" dirty="0"/>
                        <a:t>Who was India Flint?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94020"/>
                  </a:ext>
                </a:extLst>
              </a:tr>
              <a:tr h="479606">
                <a:tc>
                  <a:txBody>
                    <a:bodyPr/>
                    <a:lstStyle/>
                    <a:p>
                      <a:r>
                        <a:rPr lang="en-GB" sz="1600" dirty="0"/>
                        <a:t>What is a </a:t>
                      </a:r>
                      <a:r>
                        <a:rPr lang="en-GB" sz="1600" dirty="0" err="1"/>
                        <a:t>Hapa-Zome</a:t>
                      </a:r>
                      <a:r>
                        <a:rPr lang="en-GB" sz="1600" dirty="0"/>
                        <a:t>?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38195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7D5D24-9056-42B2-AC49-0C381487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862"/>
              </p:ext>
            </p:extLst>
          </p:nvPr>
        </p:nvGraphicFramePr>
        <p:xfrm>
          <a:off x="5772124" y="2173662"/>
          <a:ext cx="6340715" cy="11255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40715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</a:tblGrid>
              <a:tr h="291216">
                <a:tc>
                  <a:txBody>
                    <a:bodyPr/>
                    <a:lstStyle/>
                    <a:p>
                      <a:r>
                        <a:rPr lang="en-GB" sz="1600" dirty="0"/>
                        <a:t>RE</a:t>
                      </a:r>
                    </a:p>
                  </a:txBody>
                  <a:tcPr>
                    <a:solidFill>
                      <a:srgbClr val="1CE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en-GB" sz="1600" dirty="0"/>
                        <a:t>What are the 5 Pillars of Islam?</a:t>
                      </a:r>
                    </a:p>
                  </a:txBody>
                  <a:tcPr>
                    <a:solidFill>
                      <a:srgbClr val="93F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434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Explain what Hajj is?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183C4A-2FC4-45C4-80CD-1543F876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44890"/>
              </p:ext>
            </p:extLst>
          </p:nvPr>
        </p:nvGraphicFramePr>
        <p:xfrm>
          <a:off x="13251" y="4061566"/>
          <a:ext cx="5589203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9203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242374">
                <a:tc>
                  <a:txBody>
                    <a:bodyPr/>
                    <a:lstStyle/>
                    <a:p>
                      <a:r>
                        <a:rPr lang="en-GB" sz="1600" dirty="0"/>
                        <a:t>MFL</a:t>
                      </a:r>
                    </a:p>
                  </a:txBody>
                  <a:tcPr>
                    <a:solidFill>
                      <a:srgbClr val="36E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Write this sentence in French</a:t>
                      </a:r>
                    </a:p>
                    <a:p>
                      <a:r>
                        <a:rPr lang="en-GB" sz="1600" baseline="0" dirty="0"/>
                        <a:t>I would go to Paris to see the Eiffel tower.</a:t>
                      </a:r>
                    </a:p>
                  </a:txBody>
                  <a:tcPr>
                    <a:solidFill>
                      <a:srgbClr val="94E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47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C4468E9971046AEE07BC0E8D43B50" ma:contentTypeVersion="" ma:contentTypeDescription="Create a new document." ma:contentTypeScope="" ma:versionID="0813e571073f04623e86630093519d62">
  <xsd:schema xmlns:xsd="http://www.w3.org/2001/XMLSchema" xmlns:xs="http://www.w3.org/2001/XMLSchema" xmlns:p="http://schemas.microsoft.com/office/2006/metadata/properties" xmlns:ns2="9cc22b87-2346-4de0-b904-6e681334ced1" xmlns:ns3="5f3f76cc-4177-4ae5-bc2c-8bd081ea60fc" targetNamespace="http://schemas.microsoft.com/office/2006/metadata/properties" ma:root="true" ma:fieldsID="70c74d03865ad5c6922a9d0c177b5456" ns2:_="" ns3:_="">
    <xsd:import namespace="9cc22b87-2346-4de0-b904-6e681334ced1"/>
    <xsd:import namespace="5f3f76cc-4177-4ae5-bc2c-8bd081ea60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2b87-2346-4de0-b904-6e681334c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3563DDF-8DF6-443D-B1CD-8C4D05697621}" ma:internalName="TaxCatchAll" ma:showField="CatchAllData" ma:web="{7c58a657-1b5a-4a44-ba6a-f97765f143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f76cc-4177-4ae5-bc2c-8bd081ea6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c22b87-2346-4de0-b904-6e681334ced1" xsi:nil="true"/>
    <lcf76f155ced4ddcb4097134ff3c332f xmlns="5f3f76cc-4177-4ae5-bc2c-8bd081ea60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A2C245-6538-4C10-A593-0EA169CDCD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64AB94-32EB-4E22-92A5-CB73A65FB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22b87-2346-4de0-b904-6e681334ced1"/>
    <ds:schemaRef ds:uri="5f3f76cc-4177-4ae5-bc2c-8bd081ea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86466C-1DDC-466E-A27F-05038FEA11F0}">
  <ds:schemaRefs>
    <ds:schemaRef ds:uri="http://schemas.microsoft.com/office/infopath/2007/PartnerControls"/>
    <ds:schemaRef ds:uri="9cc22b87-2346-4de0-b904-6e681334ced1"/>
    <ds:schemaRef ds:uri="http://www.w3.org/XML/1998/namespace"/>
    <ds:schemaRef ds:uri="http://schemas.openxmlformats.org/package/2006/metadata/core-properties"/>
    <ds:schemaRef ds:uri="5f3f76cc-4177-4ae5-bc2c-8bd081ea60fc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1054</Words>
  <Application>Microsoft Office PowerPoint</Application>
  <PresentationFormat>Widescreen</PresentationFormat>
  <Paragraphs>176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Knowledge Organiser – Spring 1 Mad Science Class 3</vt:lpstr>
      <vt:lpstr>PowerPoint Presentation</vt:lpstr>
      <vt:lpstr>Topic 20 Quiz  MAD SCIENCE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20 – Tomorrow’s World</dc:title>
  <dc:creator>atoon</dc:creator>
  <cp:lastModifiedBy>klitchfield</cp:lastModifiedBy>
  <cp:revision>106</cp:revision>
  <cp:lastPrinted>2023-01-03T15:52:36Z</cp:lastPrinted>
  <dcterms:created xsi:type="dcterms:W3CDTF">2021-06-17T12:54:55Z</dcterms:created>
  <dcterms:modified xsi:type="dcterms:W3CDTF">2023-01-03T15:55:01Z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0x0101005E8C4468E9971046AEE07BC0E8D43B50</vt:lpwstr>
  </property>
</Properties>
</file>