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257"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woodward" initials="j" lastIdx="1" clrIdx="0">
    <p:extLst>
      <p:ext uri="{19B8F6BF-5375-455C-9EA6-DF929625EA0E}">
        <p15:presenceInfo xmlns:p15="http://schemas.microsoft.com/office/powerpoint/2012/main" userId="jwoodw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6F8"/>
    <a:srgbClr val="5C5EC2"/>
    <a:srgbClr val="94ECAB"/>
    <a:srgbClr val="CEF8EE"/>
    <a:srgbClr val="36E860"/>
    <a:srgbClr val="FF9966"/>
    <a:srgbClr val="E85318"/>
    <a:srgbClr val="CCFCF1"/>
    <a:srgbClr val="1CE4D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1FEA9-5A55-9BE3-90B3-9CA7B75287B7}" v="1134" dt="2023-02-27T14:13:15.525"/>
    <p1510:client id="{A63FB422-E0B2-7154-09BC-FF345123FE8D}" v="1369" dt="2023-02-27T11:53:30.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270" autoAdjust="0"/>
  </p:normalViewPr>
  <p:slideViewPr>
    <p:cSldViewPr snapToGrid="0">
      <p:cViewPr varScale="1">
        <p:scale>
          <a:sx n="68" d="100"/>
          <a:sy n="68"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6E9BAF-1124-4040-8EFB-F11F69695584}" type="datetimeFigureOut">
              <a:rPr lang="en-GB" smtClean="0"/>
              <a:t>15/03/2023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C4EC15D-D516-4FA3-90E3-2444AFECC2A1}" type="slidenum">
              <a:rPr lang="en-GB" smtClean="0"/>
              <a:t>‹#›</a:t>
            </a:fld>
            <a:endParaRPr lang="en-GB"/>
          </a:p>
        </p:txBody>
      </p:sp>
    </p:spTree>
    <p:extLst>
      <p:ext uri="{BB962C8B-B14F-4D97-AF65-F5344CB8AC3E}">
        <p14:creationId xmlns:p14="http://schemas.microsoft.com/office/powerpoint/2010/main" val="100197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t>Healthy’Natural</a:t>
            </a:r>
            <a:endParaRPr lang="en-GB" dirty="0"/>
          </a:p>
        </p:txBody>
      </p:sp>
      <p:sp>
        <p:nvSpPr>
          <p:cNvPr id="4" name="Slide Number Placeholder 3"/>
          <p:cNvSpPr>
            <a:spLocks noGrp="1"/>
          </p:cNvSpPr>
          <p:nvPr>
            <p:ph type="sldNum" sz="quarter" idx="5"/>
          </p:nvPr>
        </p:nvSpPr>
        <p:spPr/>
        <p:txBody>
          <a:bodyPr/>
          <a:lstStyle/>
          <a:p>
            <a:fld id="{1C4EC15D-D516-4FA3-90E3-2444AFECC2A1}" type="slidenum">
              <a:rPr lang="en-GB" smtClean="0"/>
              <a:t>2</a:t>
            </a:fld>
            <a:endParaRPr lang="en-GB"/>
          </a:p>
        </p:txBody>
      </p:sp>
    </p:spTree>
    <p:extLst>
      <p:ext uri="{BB962C8B-B14F-4D97-AF65-F5344CB8AC3E}">
        <p14:creationId xmlns:p14="http://schemas.microsoft.com/office/powerpoint/2010/main" val="4549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15/03/2023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commons.wikimedia.org/wiki/File:India_and_Neighbouring_Countries_Map_(official_borders).png" TargetMode="External"/><Relationship Id="rId7" Type="http://schemas.openxmlformats.org/officeDocument/2006/relationships/hyperlink" Target="https://www.flickr.com/photos/charlestilford/8414916619/"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english4childrentoday.blogspot.com/2011/02/unit-7-forces.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eeksvgs.com/id/247449" TargetMode="External"/><Relationship Id="rId5" Type="http://schemas.openxmlformats.org/officeDocument/2006/relationships/image" Target="../media/image6.png"/><Relationship Id="rId4" Type="http://schemas.openxmlformats.org/officeDocument/2006/relationships/hyperlink" Target="https://www.weightymatters.ca/2013/03/what-reading-that-give-dieters-money-to.html"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7" y="2981222"/>
            <a:ext cx="12194429"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Spring 2 Class 3  - INDIA</a:t>
            </a:r>
          </a:p>
        </p:txBody>
      </p:sp>
      <p:graphicFrame>
        <p:nvGraphicFramePr>
          <p:cNvPr id="5" name="Table 4"/>
          <p:cNvGraphicFramePr>
            <a:graphicFrameLocks noGrp="1"/>
          </p:cNvGraphicFramePr>
          <p:nvPr>
            <p:extLst>
              <p:ext uri="{D42A27DB-BD31-4B8C-83A1-F6EECF244321}">
                <p14:modId xmlns:p14="http://schemas.microsoft.com/office/powerpoint/2010/main" val="2696573302"/>
              </p:ext>
            </p:extLst>
          </p:nvPr>
        </p:nvGraphicFramePr>
        <p:xfrm>
          <a:off x="10961" y="1529"/>
          <a:ext cx="5814654" cy="2962769"/>
        </p:xfrm>
        <a:graphic>
          <a:graphicData uri="http://schemas.openxmlformats.org/drawingml/2006/table">
            <a:tbl>
              <a:tblPr firstRow="1" bandRow="1">
                <a:tableStyleId>{93296810-A885-4BE3-A3E7-6D5BEEA58F35}</a:tableStyleId>
              </a:tblPr>
              <a:tblGrid>
                <a:gridCol w="2923933">
                  <a:extLst>
                    <a:ext uri="{9D8B030D-6E8A-4147-A177-3AD203B41FA5}">
                      <a16:colId xmlns:a16="http://schemas.microsoft.com/office/drawing/2014/main" val="3395121299"/>
                    </a:ext>
                  </a:extLst>
                </a:gridCol>
                <a:gridCol w="2890721">
                  <a:extLst>
                    <a:ext uri="{9D8B030D-6E8A-4147-A177-3AD203B41FA5}">
                      <a16:colId xmlns:a16="http://schemas.microsoft.com/office/drawing/2014/main" val="3945920250"/>
                    </a:ext>
                  </a:extLst>
                </a:gridCol>
              </a:tblGrid>
              <a:tr h="320619">
                <a:tc gridSpan="2">
                  <a:txBody>
                    <a:bodyPr/>
                    <a:lstStyle/>
                    <a:p>
                      <a:r>
                        <a:rPr lang="en-GB" sz="1600" dirty="0"/>
                        <a:t>Geography</a:t>
                      </a:r>
                    </a:p>
                  </a:txBody>
                  <a:tcPr/>
                </a:tc>
                <a:tc hMerge="1">
                  <a:txBody>
                    <a:bodyPr/>
                    <a:lstStyle/>
                    <a:p>
                      <a:endParaRPr lang="en-GB"/>
                    </a:p>
                  </a:txBody>
                  <a:tcPr/>
                </a:tc>
                <a:extLst>
                  <a:ext uri="{0D108BD9-81ED-4DB2-BD59-A6C34878D82A}">
                    <a16:rowId xmlns:a16="http://schemas.microsoft.com/office/drawing/2014/main" val="1370071295"/>
                  </a:ext>
                </a:extLst>
              </a:tr>
              <a:tr h="1316849">
                <a:tc>
                  <a:txBody>
                    <a:bodyPr/>
                    <a:lstStyle/>
                    <a:p>
                      <a:r>
                        <a:rPr lang="en-GB" sz="1000" u="sng" dirty="0">
                          <a:latin typeface="Calibri"/>
                        </a:rPr>
                        <a:t>What should I already know</a:t>
                      </a:r>
                    </a:p>
                    <a:p>
                      <a:r>
                        <a:rPr lang="en-GB" sz="1000" u="none" dirty="0">
                          <a:latin typeface="Calibri"/>
                        </a:rPr>
                        <a:t>Be able to describe and understand key aspects of  </a:t>
                      </a:r>
                    </a:p>
                    <a:p>
                      <a:r>
                        <a:rPr lang="en-GB" sz="1000" u="none" dirty="0">
                          <a:latin typeface="Calibri"/>
                        </a:rPr>
                        <a:t>physical geography:</a:t>
                      </a:r>
                    </a:p>
                    <a:p>
                      <a:pPr lvl="0">
                        <a:buNone/>
                      </a:pPr>
                      <a:r>
                        <a:rPr lang="en-GB" sz="1000" u="none" dirty="0">
                          <a:latin typeface="Calibri"/>
                        </a:rPr>
                        <a:t>climate zones, biomes and vegetation belts, rivers, mountains, volcanoes and earthquakes, and the water cycle.</a:t>
                      </a:r>
                      <a:endParaRPr lang="en-GB">
                        <a:latin typeface="Calibri"/>
                      </a:endParaRPr>
                    </a:p>
                    <a:p>
                      <a:endParaRPr lang="en-GB" sz="1000" u="none" dirty="0">
                        <a:latin typeface="Calibri"/>
                      </a:endParaRPr>
                    </a:p>
                  </a:txBody>
                  <a:tcPr/>
                </a:tc>
                <a:tc>
                  <a:txBody>
                    <a:bodyPr/>
                    <a:lstStyle/>
                    <a:p>
                      <a:r>
                        <a:rPr lang="en-GB" sz="1000" u="sng" dirty="0">
                          <a:latin typeface="Calibri"/>
                        </a:rPr>
                        <a:t>The Journey</a:t>
                      </a:r>
                    </a:p>
                    <a:p>
                      <a:r>
                        <a:rPr lang="en-GB" sz="1000" u="none" dirty="0">
                          <a:latin typeface="Calibri"/>
                        </a:rPr>
                        <a:t>To develop our understanding of India through atlas work-maps and research.</a:t>
                      </a:r>
                    </a:p>
                    <a:p>
                      <a:pPr lvl="0">
                        <a:buNone/>
                      </a:pPr>
                      <a:r>
                        <a:rPr lang="en-GB" sz="1000" u="none" dirty="0">
                          <a:latin typeface="Calibri"/>
                        </a:rPr>
                        <a:t>Identify main cities in India</a:t>
                      </a:r>
                    </a:p>
                    <a:p>
                      <a:pPr lvl="0">
                        <a:buNone/>
                      </a:pPr>
                      <a:endParaRPr lang="en-GB" sz="1000" u="none" dirty="0">
                        <a:latin typeface="Calibri"/>
                      </a:endParaRPr>
                    </a:p>
                    <a:p>
                      <a:pPr lvl="0">
                        <a:buNone/>
                      </a:pPr>
                      <a:r>
                        <a:rPr lang="en-GB" sz="1000" u="none" dirty="0">
                          <a:latin typeface="Calibri"/>
                        </a:rPr>
                        <a:t>Use their knowledge to produce a 2- page information text.</a:t>
                      </a:r>
                    </a:p>
                  </a:txBody>
                  <a:tcPr/>
                </a:tc>
                <a:extLst>
                  <a:ext uri="{0D108BD9-81ED-4DB2-BD59-A6C34878D82A}">
                    <a16:rowId xmlns:a16="http://schemas.microsoft.com/office/drawing/2014/main" val="3680738700"/>
                  </a:ext>
                </a:extLst>
              </a:tr>
              <a:tr h="1253331">
                <a:tc>
                  <a:txBody>
                    <a:bodyPr/>
                    <a:lstStyle/>
                    <a:p>
                      <a:r>
                        <a:rPr lang="en-GB" sz="1000" u="sng" dirty="0">
                          <a:latin typeface="Calibri"/>
                        </a:rPr>
                        <a:t>Key Vocabulary</a:t>
                      </a:r>
                    </a:p>
                    <a:p>
                      <a:r>
                        <a:rPr lang="en-GB" sz="1000" u="none" dirty="0">
                          <a:latin typeface="Calibri"/>
                        </a:rPr>
                        <a:t>New Delhi</a:t>
                      </a:r>
                    </a:p>
                    <a:p>
                      <a:r>
                        <a:rPr lang="en-GB" sz="1000" u="none" dirty="0">
                          <a:latin typeface="Calibri"/>
                        </a:rPr>
                        <a:t>Mumbai </a:t>
                      </a:r>
                    </a:p>
                    <a:p>
                      <a:r>
                        <a:rPr lang="en-GB" sz="1000" u="none" dirty="0">
                          <a:latin typeface="Calibri"/>
                        </a:rPr>
                        <a:t>Chennai</a:t>
                      </a:r>
                    </a:p>
                    <a:p>
                      <a:r>
                        <a:rPr lang="en-GB" sz="1000" u="none" dirty="0">
                          <a:latin typeface="Calibri"/>
                        </a:rPr>
                        <a:t>Bangalore</a:t>
                      </a:r>
                    </a:p>
                    <a:p>
                      <a:r>
                        <a:rPr lang="en-GB" sz="1000" u="none" dirty="0">
                          <a:latin typeface="Calibri"/>
                        </a:rPr>
                        <a:t>Hyderabad</a:t>
                      </a:r>
                    </a:p>
                    <a:p>
                      <a:endParaRPr lang="en-GB" sz="1000" u="sng" dirty="0">
                        <a:latin typeface="Calibri"/>
                      </a:endParaRPr>
                    </a:p>
                    <a:p>
                      <a:endParaRPr lang="en-GB" sz="1000" u="sng" dirty="0">
                        <a:latin typeface="Calibri"/>
                      </a:endParaRPr>
                    </a:p>
                  </a:txBody>
                  <a:tcPr/>
                </a:tc>
                <a:tc>
                  <a:txBody>
                    <a:bodyPr/>
                    <a:lstStyle/>
                    <a:p>
                      <a:r>
                        <a:rPr lang="en-GB" sz="1000" u="sng" dirty="0">
                          <a:latin typeface="Calibri"/>
                        </a:rPr>
                        <a:t>What I will know by the end of the unit</a:t>
                      </a:r>
                    </a:p>
                    <a:p>
                      <a:r>
                        <a:rPr lang="en-GB" sz="1000" u="none" dirty="0">
                          <a:latin typeface="Calibri"/>
                        </a:rPr>
                        <a:t>I will be able to construct a physical map of India,</a:t>
                      </a:r>
                    </a:p>
                    <a:p>
                      <a:r>
                        <a:rPr lang="en-GB" sz="1000" u="none" dirty="0">
                          <a:latin typeface="Calibri"/>
                        </a:rPr>
                        <a:t>outline main cities on map of India </a:t>
                      </a:r>
                    </a:p>
                    <a:p>
                      <a:r>
                        <a:rPr lang="en-GB" sz="1000" u="none" dirty="0">
                          <a:latin typeface="Calibri"/>
                        </a:rPr>
                        <a:t>Produce a mind map about India’s connection to the UK</a:t>
                      </a:r>
                    </a:p>
                    <a:p>
                      <a:pPr lvl="0">
                        <a:buNone/>
                      </a:pPr>
                      <a:r>
                        <a:rPr lang="en-GB" sz="1000" u="none" dirty="0">
                          <a:latin typeface="Calibri"/>
                        </a:rPr>
                        <a:t>I will be able to organise my knowledge and present it for sharing with class 2</a:t>
                      </a:r>
                    </a:p>
                    <a:p>
                      <a:endParaRPr lang="en-GB" sz="1000" u="sng" dirty="0">
                        <a:latin typeface="Calibri"/>
                      </a:endParaRPr>
                    </a:p>
                  </a:txBody>
                  <a:tcPr/>
                </a:tc>
                <a:extLst>
                  <a:ext uri="{0D108BD9-81ED-4DB2-BD59-A6C34878D82A}">
                    <a16:rowId xmlns:a16="http://schemas.microsoft.com/office/drawing/2014/main" val="3887261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42023484"/>
              </p:ext>
            </p:extLst>
          </p:nvPr>
        </p:nvGraphicFramePr>
        <p:xfrm>
          <a:off x="-17721" y="3366977"/>
          <a:ext cx="5772451" cy="3464227"/>
        </p:xfrm>
        <a:graphic>
          <a:graphicData uri="http://schemas.openxmlformats.org/drawingml/2006/table">
            <a:tbl>
              <a:tblPr firstRow="1" bandRow="1">
                <a:tableStyleId>{5C22544A-7EE6-4342-B048-85BDC9FD1C3A}</a:tableStyleId>
              </a:tblPr>
              <a:tblGrid>
                <a:gridCol w="2321441">
                  <a:extLst>
                    <a:ext uri="{9D8B030D-6E8A-4147-A177-3AD203B41FA5}">
                      <a16:colId xmlns:a16="http://schemas.microsoft.com/office/drawing/2014/main" val="4224780268"/>
                    </a:ext>
                  </a:extLst>
                </a:gridCol>
                <a:gridCol w="3451010">
                  <a:extLst>
                    <a:ext uri="{9D8B030D-6E8A-4147-A177-3AD203B41FA5}">
                      <a16:colId xmlns:a16="http://schemas.microsoft.com/office/drawing/2014/main" val="4242741618"/>
                    </a:ext>
                  </a:extLst>
                </a:gridCol>
              </a:tblGrid>
              <a:tr h="345512">
                <a:tc gridSpan="2">
                  <a:txBody>
                    <a:bodyPr/>
                    <a:lstStyle/>
                    <a:p>
                      <a:r>
                        <a:rPr lang="en-GB" sz="1600" dirty="0"/>
                        <a:t>Science</a:t>
                      </a:r>
                    </a:p>
                  </a:txBody>
                  <a:tcPr/>
                </a:tc>
                <a:tc hMerge="1">
                  <a:txBody>
                    <a:bodyPr/>
                    <a:lstStyle/>
                    <a:p>
                      <a:endParaRPr lang="en-GB"/>
                    </a:p>
                  </a:txBody>
                  <a:tcPr/>
                </a:tc>
                <a:extLst>
                  <a:ext uri="{0D108BD9-81ED-4DB2-BD59-A6C34878D82A}">
                    <a16:rowId xmlns:a16="http://schemas.microsoft.com/office/drawing/2014/main" val="3896154310"/>
                  </a:ext>
                </a:extLst>
              </a:tr>
              <a:tr h="1636643">
                <a:tc>
                  <a:txBody>
                    <a:bodyPr/>
                    <a:lstStyle/>
                    <a:p>
                      <a:r>
                        <a:rPr lang="en-GB" sz="1000" u="sng" dirty="0"/>
                        <a:t>What I should already know</a:t>
                      </a:r>
                    </a:p>
                    <a:p>
                      <a:r>
                        <a:rPr lang="en-GB" sz="1000" u="none" dirty="0"/>
                        <a:t>Electricity and forces.</a:t>
                      </a:r>
                    </a:p>
                  </a:txBody>
                  <a:tcPr/>
                </a:tc>
                <a:tc>
                  <a:txBody>
                    <a:bodyPr/>
                    <a:lstStyle/>
                    <a:p>
                      <a:r>
                        <a:rPr lang="en-GB" sz="1000" u="sng" dirty="0"/>
                        <a:t>The Journey</a:t>
                      </a:r>
                    </a:p>
                    <a:p>
                      <a:r>
                        <a:rPr lang="en-GB" sz="1000" u="none" dirty="0"/>
                        <a:t>To use retrieval and think about what you already know through KS1 and class 2</a:t>
                      </a:r>
                    </a:p>
                    <a:p>
                      <a:r>
                        <a:rPr lang="en-GB" sz="1000" u="none" dirty="0"/>
                        <a:t>To discuss and think about different forces and investigate them. </a:t>
                      </a:r>
                    </a:p>
                    <a:p>
                      <a:r>
                        <a:rPr lang="en-GB" sz="1000" u="none" dirty="0"/>
                        <a:t>Looking at air resistance and gravity. Making a parachute  and thinking about the rate of fall.</a:t>
                      </a:r>
                    </a:p>
                    <a:p>
                      <a:r>
                        <a:rPr lang="en-GB" sz="1000" u="none" dirty="0"/>
                        <a:t>Use a range of scientific equipment, with increasing accuracy and precision, taking repeat readings when appropriate</a:t>
                      </a:r>
                    </a:p>
                    <a:p>
                      <a:r>
                        <a:rPr lang="en-GB" sz="1000" u="none" dirty="0"/>
                        <a:t>recording data and results of increasing complexity </a:t>
                      </a:r>
                    </a:p>
                  </a:txBody>
                  <a:tcPr/>
                </a:tc>
                <a:extLst>
                  <a:ext uri="{0D108BD9-81ED-4DB2-BD59-A6C34878D82A}">
                    <a16:rowId xmlns:a16="http://schemas.microsoft.com/office/drawing/2014/main" val="2895203923"/>
                  </a:ext>
                </a:extLst>
              </a:tr>
              <a:tr h="1482072">
                <a:tc>
                  <a:txBody>
                    <a:bodyPr/>
                    <a:lstStyle/>
                    <a:p>
                      <a:r>
                        <a:rPr lang="en-GB" sz="1000" u="sng" dirty="0"/>
                        <a:t>Key Vocabulary</a:t>
                      </a:r>
                    </a:p>
                    <a:p>
                      <a:r>
                        <a:rPr lang="en-GB" sz="1000" u="none" dirty="0"/>
                        <a:t>Friction</a:t>
                      </a:r>
                    </a:p>
                    <a:p>
                      <a:pPr lvl="0">
                        <a:buNone/>
                      </a:pPr>
                      <a:r>
                        <a:rPr lang="en-GB" sz="1000" u="none" dirty="0"/>
                        <a:t>Air resistance</a:t>
                      </a:r>
                      <a:endParaRPr lang="en-GB" dirty="0"/>
                    </a:p>
                    <a:p>
                      <a:pPr lvl="0">
                        <a:buNone/>
                      </a:pPr>
                      <a:r>
                        <a:rPr lang="en-GB" sz="1000" u="none" dirty="0"/>
                        <a:t>Surface area</a:t>
                      </a:r>
                      <a:endParaRPr lang="en-GB" dirty="0"/>
                    </a:p>
                    <a:p>
                      <a:pPr lvl="0">
                        <a:buNone/>
                      </a:pPr>
                      <a:r>
                        <a:rPr lang="en-GB" sz="1000" u="none" dirty="0"/>
                        <a:t>Drag</a:t>
                      </a:r>
                      <a:endParaRPr lang="en-GB" dirty="0"/>
                    </a:p>
                    <a:p>
                      <a:pPr lvl="0">
                        <a:buNone/>
                      </a:pPr>
                      <a:r>
                        <a:rPr lang="en-GB" sz="1000" u="none" dirty="0"/>
                        <a:t>Gravity</a:t>
                      </a:r>
                      <a:endParaRPr lang="en-GB" dirty="0"/>
                    </a:p>
                    <a:p>
                      <a:pPr lvl="0">
                        <a:buNone/>
                      </a:pPr>
                      <a:r>
                        <a:rPr lang="en-GB" sz="1000" u="none" dirty="0"/>
                        <a:t>Push</a:t>
                      </a:r>
                      <a:endParaRPr lang="en-GB" dirty="0"/>
                    </a:p>
                    <a:p>
                      <a:pPr lvl="0">
                        <a:buNone/>
                      </a:pPr>
                      <a:r>
                        <a:rPr lang="en-GB" sz="1000" u="none" dirty="0"/>
                        <a:t>Pull</a:t>
                      </a:r>
                      <a:endParaRPr lang="en-GB" dirty="0"/>
                    </a:p>
                    <a:p>
                      <a:pPr lvl="0">
                        <a:buNone/>
                      </a:pPr>
                      <a:r>
                        <a:rPr lang="en-GB" sz="1000" u="none" dirty="0"/>
                        <a:t>Force </a:t>
                      </a:r>
                      <a:endParaRPr lang="en-GB" dirty="0"/>
                    </a:p>
                  </a:txBody>
                  <a:tcPr/>
                </a:tc>
                <a:tc>
                  <a:txBody>
                    <a:bodyPr/>
                    <a:lstStyle/>
                    <a:p>
                      <a:r>
                        <a:rPr lang="en-GB" sz="1000" u="sng" dirty="0"/>
                        <a:t>What I will know by the end of the unit</a:t>
                      </a:r>
                    </a:p>
                    <a:p>
                      <a:r>
                        <a:rPr lang="en-GB" sz="1000" dirty="0"/>
                        <a:t>To know that there are many different forces and familiarise ourselves with the vocabulary. </a:t>
                      </a:r>
                    </a:p>
                    <a:p>
                      <a:pPr lvl="0">
                        <a:buNone/>
                      </a:pPr>
                      <a:r>
                        <a:rPr lang="en-GB" sz="1000" dirty="0"/>
                        <a:t>To know that air resistance is a force that slows moving objects.</a:t>
                      </a:r>
                      <a:endParaRPr lang="en-GB"/>
                    </a:p>
                    <a:p>
                      <a:r>
                        <a:rPr lang="en-GB" sz="1000" dirty="0"/>
                        <a:t>To know that the smaller the surface area the less the amount of air resistance and the faster the rate of fall.</a:t>
                      </a:r>
                    </a:p>
                    <a:p>
                      <a:r>
                        <a:rPr lang="en-GB" sz="1000" dirty="0"/>
                        <a:t>To understand the effect of streamlining on air resistance.</a:t>
                      </a:r>
                    </a:p>
                  </a:txBody>
                  <a:tcPr/>
                </a:tc>
                <a:extLst>
                  <a:ext uri="{0D108BD9-81ED-4DB2-BD59-A6C34878D82A}">
                    <a16:rowId xmlns:a16="http://schemas.microsoft.com/office/drawing/2014/main" val="2982929837"/>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82693319"/>
              </p:ext>
            </p:extLst>
          </p:nvPr>
        </p:nvGraphicFramePr>
        <p:xfrm>
          <a:off x="5847906" y="-8860"/>
          <a:ext cx="6339798" cy="2953104"/>
        </p:xfrm>
        <a:graphic>
          <a:graphicData uri="http://schemas.openxmlformats.org/drawingml/2006/table">
            <a:tbl>
              <a:tblPr firstRow="1" bandRow="1">
                <a:tableStyleId>{5C22544A-7EE6-4342-B048-85BDC9FD1C3A}</a:tableStyleId>
              </a:tblPr>
              <a:tblGrid>
                <a:gridCol w="2994346">
                  <a:extLst>
                    <a:ext uri="{9D8B030D-6E8A-4147-A177-3AD203B41FA5}">
                      <a16:colId xmlns:a16="http://schemas.microsoft.com/office/drawing/2014/main" val="4224780268"/>
                    </a:ext>
                  </a:extLst>
                </a:gridCol>
                <a:gridCol w="3345452">
                  <a:extLst>
                    <a:ext uri="{9D8B030D-6E8A-4147-A177-3AD203B41FA5}">
                      <a16:colId xmlns:a16="http://schemas.microsoft.com/office/drawing/2014/main" val="1139352440"/>
                    </a:ext>
                  </a:extLst>
                </a:gridCol>
              </a:tblGrid>
              <a:tr h="324030">
                <a:tc gridSpan="2">
                  <a:txBody>
                    <a:bodyPr/>
                    <a:lstStyle/>
                    <a:p>
                      <a:r>
                        <a:rPr lang="en-GB" sz="1600" dirty="0"/>
                        <a:t>History</a:t>
                      </a:r>
                    </a:p>
                  </a:txBody>
                  <a:tcP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3896154310"/>
                  </a:ext>
                </a:extLst>
              </a:tr>
              <a:tr h="1244957">
                <a:tc>
                  <a:txBody>
                    <a:bodyPr/>
                    <a:lstStyle/>
                    <a:p>
                      <a:r>
                        <a:rPr lang="en-GB" sz="1000" b="0" u="sng" dirty="0">
                          <a:latin typeface="Calibri"/>
                        </a:rPr>
                        <a:t>What should I already know</a:t>
                      </a:r>
                    </a:p>
                    <a:p>
                      <a:endParaRPr lang="en-GB" sz="1000" b="0" u="none" dirty="0">
                        <a:latin typeface="Calibri"/>
                      </a:endParaRPr>
                    </a:p>
                    <a:p>
                      <a:r>
                        <a:rPr lang="en-GB" sz="1000" b="0" u="none" dirty="0">
                          <a:latin typeface="Calibri"/>
                        </a:rPr>
                        <a:t>Other ancient civilisation to make comparisons</a:t>
                      </a:r>
                    </a:p>
                    <a:p>
                      <a:r>
                        <a:rPr lang="en-GB" sz="1000" b="0" u="none" dirty="0">
                          <a:latin typeface="Calibri"/>
                        </a:rPr>
                        <a:t>Greeks</a:t>
                      </a:r>
                    </a:p>
                    <a:p>
                      <a:r>
                        <a:rPr lang="en-GB" sz="1000" b="0" u="none" dirty="0">
                          <a:latin typeface="Calibri"/>
                        </a:rPr>
                        <a:t>Romans</a:t>
                      </a:r>
                    </a:p>
                  </a:txBody>
                  <a:tcPr>
                    <a:solidFill>
                      <a:schemeClr val="accent4">
                        <a:lumMod val="40000"/>
                        <a:lumOff val="60000"/>
                      </a:schemeClr>
                    </a:solidFill>
                  </a:tcPr>
                </a:tc>
                <a:tc>
                  <a:txBody>
                    <a:bodyPr/>
                    <a:lstStyle/>
                    <a:p>
                      <a:r>
                        <a:rPr lang="en-GB" sz="1000" b="0" u="sng" dirty="0">
                          <a:latin typeface="Calibri"/>
                        </a:rPr>
                        <a:t>The Journey</a:t>
                      </a:r>
                    </a:p>
                    <a:p>
                      <a:r>
                        <a:rPr lang="en-GB" sz="1000" b="0" u="none" dirty="0">
                          <a:latin typeface="Calibri"/>
                        </a:rPr>
                        <a:t>The children will learn who the ancient Maya people were, where and when they lived.  </a:t>
                      </a:r>
                    </a:p>
                    <a:p>
                      <a:pPr lvl="0">
                        <a:buNone/>
                      </a:pPr>
                      <a:r>
                        <a:rPr lang="en-GB" sz="1000" b="0" u="none" dirty="0">
                          <a:latin typeface="Calibri"/>
                        </a:rPr>
                        <a:t>They will use  researching techniques to learn facts and answer questions.</a:t>
                      </a:r>
                      <a:endParaRPr lang="en-GB"/>
                    </a:p>
                    <a:p>
                      <a:pPr lvl="0">
                        <a:buNone/>
                      </a:pPr>
                      <a:r>
                        <a:rPr lang="en-GB" sz="1000" b="0" u="none" dirty="0">
                          <a:latin typeface="Calibri"/>
                        </a:rPr>
                        <a:t>They will understand the links between Mayan life and Indian life</a:t>
                      </a:r>
                    </a:p>
                  </a:txBody>
                  <a:tcPr>
                    <a:solidFill>
                      <a:schemeClr val="accent4">
                        <a:lumMod val="40000"/>
                        <a:lumOff val="60000"/>
                      </a:schemeClr>
                    </a:solidFill>
                  </a:tcPr>
                </a:tc>
                <a:extLst>
                  <a:ext uri="{0D108BD9-81ED-4DB2-BD59-A6C34878D82A}">
                    <a16:rowId xmlns:a16="http://schemas.microsoft.com/office/drawing/2014/main" val="2895203923"/>
                  </a:ext>
                </a:extLst>
              </a:tr>
              <a:tr h="1372867">
                <a:tc>
                  <a:txBody>
                    <a:bodyPr/>
                    <a:lstStyle/>
                    <a:p>
                      <a:r>
                        <a:rPr lang="en-GB" sz="1000" b="0" u="sng" dirty="0">
                          <a:latin typeface="Calibri"/>
                        </a:rPr>
                        <a:t>Key Vocabulary</a:t>
                      </a:r>
                    </a:p>
                    <a:p>
                      <a:r>
                        <a:rPr lang="en-GB" sz="1000" b="0" u="none" dirty="0">
                          <a:latin typeface="Calibri"/>
                        </a:rPr>
                        <a:t>Civilisation</a:t>
                      </a:r>
                    </a:p>
                    <a:p>
                      <a:pPr lvl="0">
                        <a:buNone/>
                      </a:pPr>
                      <a:r>
                        <a:rPr lang="en-GB" sz="1000" b="0" u="none" dirty="0">
                          <a:latin typeface="Calibri"/>
                        </a:rPr>
                        <a:t>Sacrifice</a:t>
                      </a:r>
                      <a:endParaRPr lang="en-GB" dirty="0"/>
                    </a:p>
                    <a:p>
                      <a:pPr lvl="0">
                        <a:buNone/>
                      </a:pPr>
                      <a:r>
                        <a:rPr lang="en-GB" sz="1000" b="0" u="none" dirty="0">
                          <a:latin typeface="Calibri"/>
                        </a:rPr>
                        <a:t>Worship</a:t>
                      </a:r>
                      <a:endParaRPr lang="en-GB" dirty="0"/>
                    </a:p>
                    <a:p>
                      <a:pPr lvl="0">
                        <a:buNone/>
                      </a:pPr>
                      <a:r>
                        <a:rPr lang="en-GB" sz="1000" b="0" u="none" dirty="0">
                          <a:latin typeface="Calibri"/>
                        </a:rPr>
                        <a:t>Bloodletting</a:t>
                      </a:r>
                      <a:endParaRPr lang="en-GB" dirty="0"/>
                    </a:p>
                    <a:p>
                      <a:r>
                        <a:rPr lang="en-GB" sz="1000" b="0" u="none" dirty="0">
                          <a:latin typeface="Calibri"/>
                        </a:rPr>
                        <a:t>Ritual</a:t>
                      </a:r>
                    </a:p>
                    <a:p>
                      <a:pPr lvl="0">
                        <a:buNone/>
                      </a:pPr>
                      <a:r>
                        <a:rPr lang="en-GB" sz="1000" b="0" u="none" dirty="0">
                          <a:latin typeface="Calibri"/>
                        </a:rPr>
                        <a:t>Xibalba</a:t>
                      </a:r>
                      <a:endParaRPr lang="en-GB" dirty="0"/>
                    </a:p>
                    <a:p>
                      <a:pPr lvl="0">
                        <a:buNone/>
                      </a:pPr>
                      <a:r>
                        <a:rPr lang="en-GB" sz="1000" b="0" u="none" dirty="0">
                          <a:latin typeface="Calibri"/>
                        </a:rPr>
                        <a:t>Upper world</a:t>
                      </a:r>
                      <a:endParaRPr lang="en-GB" dirty="0"/>
                    </a:p>
                  </a:txBody>
                  <a:tcPr>
                    <a:solidFill>
                      <a:schemeClr val="accent4">
                        <a:lumMod val="40000"/>
                        <a:lumOff val="60000"/>
                      </a:schemeClr>
                    </a:solidFill>
                  </a:tcPr>
                </a:tc>
                <a:tc>
                  <a:txBody>
                    <a:bodyPr/>
                    <a:lstStyle/>
                    <a:p>
                      <a:r>
                        <a:rPr lang="en-GB" sz="1000" b="0" u="sng" dirty="0">
                          <a:latin typeface="Calibri"/>
                        </a:rPr>
                        <a:t>What I will know by the end of the unit</a:t>
                      </a:r>
                    </a:p>
                    <a:p>
                      <a:r>
                        <a:rPr lang="en-GB" sz="1000" b="0" u="none" dirty="0">
                          <a:latin typeface="Calibri"/>
                        </a:rPr>
                        <a:t>They will use maps and atlases to locate Maya cities and identify countries in Mesoamerica.  They will learn about the religious beliefs and rituals of the ancient Maya people and find out more about some of the many</a:t>
                      </a:r>
                    </a:p>
                    <a:p>
                      <a:r>
                        <a:rPr lang="en-GB" sz="1000" b="0" u="none" dirty="0">
                          <a:latin typeface="Calibri"/>
                        </a:rPr>
                        <a:t>gods they worshipped. The children will also learn about the Maya number system.</a:t>
                      </a:r>
                    </a:p>
                    <a:p>
                      <a:endParaRPr lang="en-GB" sz="1000" b="0" u="none" dirty="0">
                        <a:latin typeface="Calibri"/>
                      </a:endParaRPr>
                    </a:p>
                  </a:txBody>
                  <a:tcPr>
                    <a:solidFill>
                      <a:schemeClr val="accent4">
                        <a:lumMod val="40000"/>
                        <a:lumOff val="60000"/>
                      </a:schemeClr>
                    </a:solidFill>
                  </a:tcPr>
                </a:tc>
                <a:extLst>
                  <a:ext uri="{0D108BD9-81ED-4DB2-BD59-A6C34878D82A}">
                    <a16:rowId xmlns:a16="http://schemas.microsoft.com/office/drawing/2014/main" val="2204512408"/>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2089154735"/>
              </p:ext>
            </p:extLst>
          </p:nvPr>
        </p:nvGraphicFramePr>
        <p:xfrm>
          <a:off x="5839046" y="3366976"/>
          <a:ext cx="6348661" cy="3450849"/>
        </p:xfrm>
        <a:graphic>
          <a:graphicData uri="http://schemas.openxmlformats.org/drawingml/2006/table">
            <a:tbl>
              <a:tblPr firstRow="1" bandRow="1">
                <a:tableStyleId>{5C22544A-7EE6-4342-B048-85BDC9FD1C3A}</a:tableStyleId>
              </a:tblPr>
              <a:tblGrid>
                <a:gridCol w="3076332">
                  <a:extLst>
                    <a:ext uri="{9D8B030D-6E8A-4147-A177-3AD203B41FA5}">
                      <a16:colId xmlns:a16="http://schemas.microsoft.com/office/drawing/2014/main" val="4224780268"/>
                    </a:ext>
                  </a:extLst>
                </a:gridCol>
                <a:gridCol w="3272329">
                  <a:extLst>
                    <a:ext uri="{9D8B030D-6E8A-4147-A177-3AD203B41FA5}">
                      <a16:colId xmlns:a16="http://schemas.microsoft.com/office/drawing/2014/main" val="1831508114"/>
                    </a:ext>
                  </a:extLst>
                </a:gridCol>
              </a:tblGrid>
              <a:tr h="322592">
                <a:tc gridSpan="2">
                  <a:txBody>
                    <a:bodyPr/>
                    <a:lstStyle/>
                    <a:p>
                      <a:r>
                        <a:rPr lang="en-GB" sz="1600" dirty="0"/>
                        <a:t>Computing</a:t>
                      </a:r>
                    </a:p>
                  </a:txBody>
                  <a:tcPr>
                    <a:solidFill>
                      <a:schemeClr val="bg1">
                        <a:lumMod val="65000"/>
                      </a:schemeClr>
                    </a:solidFill>
                  </a:tcPr>
                </a:tc>
                <a:tc hMerge="1">
                  <a:txBody>
                    <a:bodyPr/>
                    <a:lstStyle/>
                    <a:p>
                      <a:endParaRPr lang="en-GB"/>
                    </a:p>
                  </a:txBody>
                  <a:tcPr/>
                </a:tc>
                <a:extLst>
                  <a:ext uri="{0D108BD9-81ED-4DB2-BD59-A6C34878D82A}">
                    <a16:rowId xmlns:a16="http://schemas.microsoft.com/office/drawing/2014/main" val="3896154310"/>
                  </a:ext>
                </a:extLst>
              </a:tr>
              <a:tr h="1409221">
                <a:tc>
                  <a:txBody>
                    <a:bodyPr/>
                    <a:lstStyle/>
                    <a:p>
                      <a:pPr algn="l"/>
                      <a:r>
                        <a:rPr lang="en-GB" sz="1000" u="sng" dirty="0"/>
                        <a:t>What I should already know</a:t>
                      </a:r>
                      <a:endParaRPr lang="en-GB" sz="1000" u="none" dirty="0"/>
                    </a:p>
                    <a:p>
                      <a:pPr algn="l"/>
                      <a:endParaRPr lang="en-GB" sz="1000" u="none" dirty="0"/>
                    </a:p>
                    <a:p>
                      <a:pPr marL="171450" indent="-171450" algn="l">
                        <a:buFont typeface="Calibri"/>
                        <a:buChar char="-"/>
                      </a:pPr>
                      <a:r>
                        <a:rPr lang="en-GB" sz="1000" u="none" dirty="0"/>
                        <a:t>Safe use of the internet</a:t>
                      </a:r>
                    </a:p>
                    <a:p>
                      <a:pPr marL="171450" lvl="0" indent="-171450" algn="l">
                        <a:buFont typeface="Calibri"/>
                        <a:buChar char="-"/>
                      </a:pPr>
                      <a:r>
                        <a:rPr lang="en-GB" sz="1000" u="none" dirty="0"/>
                        <a:t>Internet research</a:t>
                      </a:r>
                      <a:endParaRPr lang="en-GB" dirty="0"/>
                    </a:p>
                    <a:p>
                      <a:pPr marL="171450" lvl="0" indent="-171450" algn="l">
                        <a:buFont typeface="Calibri"/>
                        <a:buChar char="-"/>
                      </a:pPr>
                      <a:r>
                        <a:rPr lang="en-GB" sz="1000" b="0" i="0" u="none" strike="noStrike" noProof="0" dirty="0">
                          <a:latin typeface="Calibri"/>
                        </a:rPr>
                        <a:t>Embed sound</a:t>
                      </a:r>
                      <a:endParaRPr lang="en-GB" sz="1000" u="none" dirty="0"/>
                    </a:p>
                    <a:p>
                      <a:pPr marL="171450" indent="-171450" algn="l">
                        <a:buFont typeface="Calibri"/>
                        <a:buChar char="-"/>
                      </a:pPr>
                      <a:r>
                        <a:rPr lang="en-GB" sz="1000" b="0" i="0" u="none" strike="noStrike" noProof="0" dirty="0">
                          <a:latin typeface="Calibri"/>
                        </a:rPr>
                        <a:t>Embed video</a:t>
                      </a:r>
                      <a:endParaRPr lang="en-GB" sz="1000" u="none" dirty="0"/>
                    </a:p>
                    <a:p>
                      <a:pPr marL="171450" indent="-171450" algn="l">
                        <a:buFont typeface="Calibri"/>
                        <a:buChar char="-"/>
                      </a:pPr>
                      <a:r>
                        <a:rPr lang="en-GB" sz="1000" b="0" i="0" u="none" strike="noStrike" noProof="0" dirty="0">
                          <a:latin typeface="Calibri"/>
                        </a:rPr>
                        <a:t>Set timing</a:t>
                      </a:r>
                      <a:endParaRPr lang="en-GB" sz="1000" u="none" dirty="0"/>
                    </a:p>
                    <a:p>
                      <a:pPr marL="171450" lvl="0" indent="-171450" algn="l">
                        <a:buFont typeface="Calibri"/>
                        <a:buChar char="-"/>
                      </a:pPr>
                      <a:r>
                        <a:rPr lang="en-GB" sz="1000" b="0" i="0" u="none" strike="noStrike" noProof="0" dirty="0"/>
                        <a:t>Transitions/design – effectiveness</a:t>
                      </a:r>
                    </a:p>
                  </a:txBody>
                  <a:tcPr>
                    <a:solidFill>
                      <a:schemeClr val="bg1">
                        <a:lumMod val="85000"/>
                      </a:schemeClr>
                    </a:solidFill>
                  </a:tcPr>
                </a:tc>
                <a:tc>
                  <a:txBody>
                    <a:bodyPr/>
                    <a:lstStyle/>
                    <a:p>
                      <a:r>
                        <a:rPr lang="en-GB" sz="1000" u="sng" dirty="0"/>
                        <a:t>The Journey</a:t>
                      </a:r>
                    </a:p>
                    <a:p>
                      <a:r>
                        <a:rPr lang="en-GB" sz="1000" u="none" dirty="0"/>
                        <a:t>We will introduce vector drawings and begin to understand that they are made up of simple shapes and lines. </a:t>
                      </a:r>
                    </a:p>
                    <a:p>
                      <a:pPr lvl="0">
                        <a:buNone/>
                      </a:pPr>
                      <a:r>
                        <a:rPr lang="en-GB" sz="1000" u="none" dirty="0"/>
                        <a:t>We will use the main drawing tools within the Google Drawings application to create their own vector drawings – including manipulation and layering. We will discuss how vector drawings differ from paper-based drawings.</a:t>
                      </a:r>
                      <a:endParaRPr lang="en-GB"/>
                    </a:p>
                  </a:txBody>
                  <a:tcPr>
                    <a:solidFill>
                      <a:schemeClr val="bg1">
                        <a:lumMod val="85000"/>
                      </a:schemeClr>
                    </a:solidFill>
                  </a:tcPr>
                </a:tc>
                <a:extLst>
                  <a:ext uri="{0D108BD9-81ED-4DB2-BD59-A6C34878D82A}">
                    <a16:rowId xmlns:a16="http://schemas.microsoft.com/office/drawing/2014/main" val="2895203923"/>
                  </a:ext>
                </a:extLst>
              </a:tr>
              <a:tr h="1706348">
                <a:tc>
                  <a:txBody>
                    <a:bodyPr/>
                    <a:lstStyle/>
                    <a:p>
                      <a:r>
                        <a:rPr lang="en-GB" sz="1000" u="sng" dirty="0"/>
                        <a:t>Key Vocabulary</a:t>
                      </a:r>
                    </a:p>
                    <a:p>
                      <a:endParaRPr lang="en-GB" sz="1000" u="sng" dirty="0"/>
                    </a:p>
                    <a:p>
                      <a:r>
                        <a:rPr lang="en-GB" sz="1000" u="none" dirty="0"/>
                        <a:t>Vector</a:t>
                      </a:r>
                    </a:p>
                    <a:p>
                      <a:pPr lvl="0">
                        <a:buNone/>
                      </a:pPr>
                      <a:r>
                        <a:rPr lang="en-GB" sz="1000" u="none" dirty="0"/>
                        <a:t>Drawing tools </a:t>
                      </a:r>
                      <a:endParaRPr lang="en-GB" dirty="0"/>
                    </a:p>
                    <a:p>
                      <a:pPr lvl="0">
                        <a:buNone/>
                      </a:pPr>
                      <a:r>
                        <a:rPr lang="en-GB" sz="1000" u="none" dirty="0"/>
                        <a:t>Object</a:t>
                      </a:r>
                      <a:endParaRPr lang="en-GB" dirty="0"/>
                    </a:p>
                    <a:p>
                      <a:pPr lvl="0">
                        <a:buNone/>
                      </a:pPr>
                      <a:r>
                        <a:rPr lang="en-GB" sz="1000" u="none" dirty="0"/>
                        <a:t>Toolbar</a:t>
                      </a:r>
                    </a:p>
                    <a:p>
                      <a:pPr lvl="0">
                        <a:buNone/>
                      </a:pPr>
                      <a:r>
                        <a:rPr lang="en-GB" sz="1000" u="none" dirty="0"/>
                        <a:t>Manipulate</a:t>
                      </a:r>
                    </a:p>
                    <a:p>
                      <a:pPr lvl="0">
                        <a:buNone/>
                      </a:pPr>
                      <a:r>
                        <a:rPr lang="en-GB" sz="1000" u="none" dirty="0"/>
                        <a:t>Layer</a:t>
                      </a:r>
                    </a:p>
                  </a:txBody>
                  <a:tcPr>
                    <a:solidFill>
                      <a:schemeClr val="bg1">
                        <a:lumMod val="85000"/>
                      </a:schemeClr>
                    </a:solidFill>
                  </a:tcPr>
                </a:tc>
                <a:tc>
                  <a:txBody>
                    <a:bodyPr/>
                    <a:lstStyle/>
                    <a:p>
                      <a:r>
                        <a:rPr lang="en-GB" sz="1000" u="sng" dirty="0"/>
                        <a:t>What will I know at the end of the unit</a:t>
                      </a:r>
                    </a:p>
                    <a:p>
                      <a:r>
                        <a:rPr lang="en-GB" sz="1000" u="none" dirty="0"/>
                        <a:t>How to create vector drawing, use different drawing tools to help  create images. </a:t>
                      </a:r>
                    </a:p>
                    <a:p>
                      <a:pPr lvl="0">
                        <a:buNone/>
                      </a:pPr>
                      <a:endParaRPr lang="en-GB" sz="1000" u="none" dirty="0"/>
                    </a:p>
                    <a:p>
                      <a:pPr lvl="0">
                        <a:buNone/>
                      </a:pPr>
                      <a:r>
                        <a:rPr lang="en-GB" sz="1000" u="none" dirty="0"/>
                        <a:t>I will be able to talk about and demonstrate how images in vector drawings are created using shapes and lines.</a:t>
                      </a:r>
                      <a:endParaRPr lang="en-GB" dirty="0"/>
                    </a:p>
                    <a:p>
                      <a:pPr lvl="0">
                        <a:buNone/>
                      </a:pPr>
                      <a:r>
                        <a:rPr lang="en-GB" sz="1000" u="none" dirty="0"/>
                        <a:t>I will be able to talk about each individual element in the drawing as an object.</a:t>
                      </a:r>
                      <a:endParaRPr lang="en-GB" dirty="0"/>
                    </a:p>
                  </a:txBody>
                  <a:tcPr>
                    <a:solidFill>
                      <a:schemeClr val="bg1">
                        <a:lumMod val="85000"/>
                      </a:schemeClr>
                    </a:solidFill>
                  </a:tcPr>
                </a:tc>
                <a:extLst>
                  <a:ext uri="{0D108BD9-81ED-4DB2-BD59-A6C34878D82A}">
                    <a16:rowId xmlns:a16="http://schemas.microsoft.com/office/drawing/2014/main" val="1445801757"/>
                  </a:ext>
                </a:extLst>
              </a:tr>
            </a:tbl>
          </a:graphicData>
        </a:graphic>
      </p:graphicFrame>
      <p:pic>
        <p:nvPicPr>
          <p:cNvPr id="3" name="Picture 2">
            <a:extLst>
              <a:ext uri="{FF2B5EF4-FFF2-40B4-BE49-F238E27FC236}">
                <a16:creationId xmlns:a16="http://schemas.microsoft.com/office/drawing/2014/main" id="{376EFF31-FB97-45EE-AAD8-0F43A35EC76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2987" y="1318795"/>
            <a:ext cx="1358092" cy="1417979"/>
          </a:xfrm>
          <a:prstGeom prst="rect">
            <a:avLst/>
          </a:prstGeom>
        </p:spPr>
      </p:pic>
      <p:pic>
        <p:nvPicPr>
          <p:cNvPr id="9" name="Picture 8">
            <a:extLst>
              <a:ext uri="{FF2B5EF4-FFF2-40B4-BE49-F238E27FC236}">
                <a16:creationId xmlns:a16="http://schemas.microsoft.com/office/drawing/2014/main" id="{B7165AED-E29D-49BF-83F7-B90B5D7C5C5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5191" y="4155791"/>
            <a:ext cx="1822492" cy="1050534"/>
          </a:xfrm>
          <a:prstGeom prst="rect">
            <a:avLst/>
          </a:prstGeom>
        </p:spPr>
      </p:pic>
      <p:pic>
        <p:nvPicPr>
          <p:cNvPr id="15" name="Picture 14">
            <a:extLst>
              <a:ext uri="{FF2B5EF4-FFF2-40B4-BE49-F238E27FC236}">
                <a16:creationId xmlns:a16="http://schemas.microsoft.com/office/drawing/2014/main" id="{8D09EAF1-3260-4557-B4B5-84C6D6B1032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16319" y="1078091"/>
            <a:ext cx="1184041" cy="1657076"/>
          </a:xfrm>
          <a:prstGeom prst="rect">
            <a:avLst/>
          </a:prstGeom>
        </p:spPr>
      </p:pic>
      <p:pic>
        <p:nvPicPr>
          <p:cNvPr id="2" name="Picture 6" descr="Icon&#10;&#10;Description automatically generated">
            <a:extLst>
              <a:ext uri="{FF2B5EF4-FFF2-40B4-BE49-F238E27FC236}">
                <a16:creationId xmlns:a16="http://schemas.microsoft.com/office/drawing/2014/main" id="{D08DE2E9-F5CD-0B35-6048-494D558F9D29}"/>
              </a:ext>
            </a:extLst>
          </p:cNvPr>
          <p:cNvPicPr>
            <a:picLocks noChangeAspect="1"/>
          </p:cNvPicPr>
          <p:nvPr/>
        </p:nvPicPr>
        <p:blipFill>
          <a:blip r:embed="rId8"/>
          <a:stretch>
            <a:fillRect/>
          </a:stretch>
        </p:blipFill>
        <p:spPr>
          <a:xfrm>
            <a:off x="6850912" y="5144740"/>
            <a:ext cx="2078666" cy="1459496"/>
          </a:xfrm>
          <a:prstGeom prst="rect">
            <a:avLst/>
          </a:prstGeom>
        </p:spPr>
      </p:pic>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8469652"/>
              </p:ext>
            </p:extLst>
          </p:nvPr>
        </p:nvGraphicFramePr>
        <p:xfrm>
          <a:off x="8397" y="3791082"/>
          <a:ext cx="4007281" cy="3056691"/>
        </p:xfrm>
        <a:graphic>
          <a:graphicData uri="http://schemas.openxmlformats.org/drawingml/2006/table">
            <a:tbl>
              <a:tblPr firstRow="1" bandRow="1">
                <a:tableStyleId>{21E4AEA4-8DFA-4A89-87EB-49C32662AFE0}</a:tableStyleId>
              </a:tblPr>
              <a:tblGrid>
                <a:gridCol w="1736651">
                  <a:extLst>
                    <a:ext uri="{9D8B030D-6E8A-4147-A177-3AD203B41FA5}">
                      <a16:colId xmlns:a16="http://schemas.microsoft.com/office/drawing/2014/main" val="1495017990"/>
                    </a:ext>
                  </a:extLst>
                </a:gridCol>
                <a:gridCol w="2270630">
                  <a:extLst>
                    <a:ext uri="{9D8B030D-6E8A-4147-A177-3AD203B41FA5}">
                      <a16:colId xmlns:a16="http://schemas.microsoft.com/office/drawing/2014/main" val="1992186232"/>
                    </a:ext>
                  </a:extLst>
                </a:gridCol>
              </a:tblGrid>
              <a:tr h="338691">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2718000">
                <a:tc>
                  <a:txBody>
                    <a:bodyPr/>
                    <a:lstStyle/>
                    <a:p>
                      <a:r>
                        <a:rPr lang="en-GB" sz="1000" u="sng" dirty="0"/>
                        <a:t>What I should already know</a:t>
                      </a:r>
                    </a:p>
                    <a:p>
                      <a:r>
                        <a:rPr lang="en-GB" sz="1000" u="none" dirty="0"/>
                        <a:t>To play and perform in solo and ensemble contexts, using your voices and playing musical instruments with increasing accuracy, fluency, control and expression</a:t>
                      </a:r>
                    </a:p>
                    <a:p>
                      <a:endParaRPr lang="en-GB" sz="1000" u="none" dirty="0"/>
                    </a:p>
                    <a:p>
                      <a:endParaRPr lang="en-GB" sz="1000" u="none" dirty="0"/>
                    </a:p>
                    <a:p>
                      <a:r>
                        <a:rPr lang="en-GB" sz="1000" u="sng" dirty="0"/>
                        <a:t>Key Vocabulary</a:t>
                      </a:r>
                    </a:p>
                    <a:p>
                      <a:r>
                        <a:rPr lang="en-GB" sz="1000" u="none" dirty="0"/>
                        <a:t>Recorder</a:t>
                      </a:r>
                    </a:p>
                    <a:p>
                      <a:pPr lvl="0">
                        <a:buNone/>
                      </a:pPr>
                      <a:r>
                        <a:rPr lang="en-GB" sz="1000" u="none" dirty="0"/>
                        <a:t>Descant</a:t>
                      </a:r>
                      <a:endParaRPr lang="en-GB" dirty="0"/>
                    </a:p>
                    <a:p>
                      <a:r>
                        <a:rPr lang="en-GB" sz="1000" u="none" dirty="0"/>
                        <a:t>Alto</a:t>
                      </a:r>
                    </a:p>
                    <a:p>
                      <a:r>
                        <a:rPr lang="en-GB" sz="1000" u="none" dirty="0"/>
                        <a:t>soprano</a:t>
                      </a:r>
                    </a:p>
                  </a:txBody>
                  <a:tcPr>
                    <a:solidFill>
                      <a:srgbClr val="CCFCF1"/>
                    </a:solidFill>
                  </a:tcPr>
                </a:tc>
                <a:tc>
                  <a:txBody>
                    <a:bodyPr/>
                    <a:lstStyle/>
                    <a:p>
                      <a:r>
                        <a:rPr lang="en-GB" sz="1000" u="sng" dirty="0"/>
                        <a:t>The Journey  </a:t>
                      </a:r>
                    </a:p>
                    <a:p>
                      <a:r>
                        <a:rPr lang="en-GB" sz="1000" u="none" dirty="0"/>
                        <a:t>To understand traditions through the ages of the recorder.</a:t>
                      </a:r>
                    </a:p>
                    <a:p>
                      <a:r>
                        <a:rPr lang="en-GB" sz="1000" u="none" dirty="0"/>
                        <a:t>Research composers/performers.</a:t>
                      </a:r>
                    </a:p>
                    <a:p>
                      <a:r>
                        <a:rPr lang="en-GB" sz="1000" u="none" dirty="0"/>
                        <a:t>To play the recorder looking at technique and continuing to develop the reading of music and notation.</a:t>
                      </a:r>
                    </a:p>
                    <a:p>
                      <a:r>
                        <a:rPr lang="en-GB" sz="1000" u="none" dirty="0"/>
                        <a:t>To perform to the school in an assembly</a:t>
                      </a:r>
                    </a:p>
                    <a:p>
                      <a:endParaRPr lang="en-GB" sz="1000" u="none" dirty="0"/>
                    </a:p>
                    <a:p>
                      <a:r>
                        <a:rPr lang="en-GB" sz="1000" u="sng" dirty="0"/>
                        <a:t>What I will know at the end of the unit</a:t>
                      </a:r>
                    </a:p>
                    <a:p>
                      <a:r>
                        <a:rPr lang="en-GB" sz="1000" u="none" dirty="0"/>
                        <a:t>To play a short piece together as a class with confident players soloing!</a:t>
                      </a:r>
                    </a:p>
                    <a:p>
                      <a:endParaRPr lang="en-GB" sz="1000" u="none" dirty="0"/>
                    </a:p>
                    <a:p>
                      <a:r>
                        <a:rPr lang="en-GB" sz="1000" u="none" dirty="0"/>
                        <a:t>Continue to develop our</a:t>
                      </a:r>
                    </a:p>
                    <a:p>
                      <a:pPr lvl="0">
                        <a:buNone/>
                      </a:pPr>
                      <a:r>
                        <a:rPr lang="en-GB" sz="1000" u="none" dirty="0"/>
                        <a:t>singing voices-stamina </a:t>
                      </a:r>
                      <a:endParaRPr lang="en-GB"/>
                    </a:p>
                    <a:p>
                      <a:r>
                        <a:rPr lang="en-GB" sz="1000" u="none" dirty="0"/>
                        <a:t>Alice Musical</a:t>
                      </a:r>
                    </a:p>
                  </a:txBody>
                  <a:tcPr>
                    <a:solidFill>
                      <a:srgbClr val="CCFCF1"/>
                    </a:solidFill>
                  </a:tcPr>
                </a:tc>
                <a:extLst>
                  <a:ext uri="{0D108BD9-81ED-4DB2-BD59-A6C34878D82A}">
                    <a16:rowId xmlns:a16="http://schemas.microsoft.com/office/drawing/2014/main" val="41750673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02306382"/>
              </p:ext>
            </p:extLst>
          </p:nvPr>
        </p:nvGraphicFramePr>
        <p:xfrm>
          <a:off x="5206" y="8863"/>
          <a:ext cx="5950919" cy="3349119"/>
        </p:xfrm>
        <a:graphic>
          <a:graphicData uri="http://schemas.openxmlformats.org/drawingml/2006/table">
            <a:tbl>
              <a:tblPr firstRow="1" bandRow="1">
                <a:tableStyleId>{00A15C55-8517-42AA-B614-E9B94910E393}</a:tableStyleId>
              </a:tblPr>
              <a:tblGrid>
                <a:gridCol w="2718477">
                  <a:extLst>
                    <a:ext uri="{9D8B030D-6E8A-4147-A177-3AD203B41FA5}">
                      <a16:colId xmlns:a16="http://schemas.microsoft.com/office/drawing/2014/main" val="855750989"/>
                    </a:ext>
                  </a:extLst>
                </a:gridCol>
                <a:gridCol w="3232442">
                  <a:extLst>
                    <a:ext uri="{9D8B030D-6E8A-4147-A177-3AD203B41FA5}">
                      <a16:colId xmlns:a16="http://schemas.microsoft.com/office/drawing/2014/main" val="3819702568"/>
                    </a:ext>
                  </a:extLst>
                </a:gridCol>
              </a:tblGrid>
              <a:tr h="357490">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1674557">
                <a:tc>
                  <a:txBody>
                    <a:bodyPr/>
                    <a:lstStyle/>
                    <a:p>
                      <a:r>
                        <a:rPr lang="en-GB" sz="1000" b="0" u="sng" dirty="0">
                          <a:latin typeface="Calibri"/>
                        </a:rPr>
                        <a:t>What I should already know</a:t>
                      </a:r>
                    </a:p>
                    <a:p>
                      <a:endParaRPr lang="en-GB" sz="1000" b="0" u="none" dirty="0">
                        <a:latin typeface="Calibri"/>
                      </a:endParaRPr>
                    </a:p>
                    <a:p>
                      <a:pPr lvl="0">
                        <a:buNone/>
                      </a:pPr>
                      <a:r>
                        <a:rPr lang="en-GB" sz="1000" b="0" u="none" dirty="0">
                          <a:latin typeface="Calibri"/>
                        </a:rPr>
                        <a:t>We have talked about money within maths lessons.  We have differing experiences of money from their homelives. </a:t>
                      </a:r>
                      <a:endParaRPr lang="en-GB" dirty="0"/>
                    </a:p>
                    <a:p>
                      <a:endParaRPr lang="en-GB" sz="1000" b="0" u="none" dirty="0">
                        <a:latin typeface="Calibri"/>
                      </a:endParaRPr>
                    </a:p>
                  </a:txBody>
                  <a:tcPr/>
                </a:tc>
                <a:tc>
                  <a:txBody>
                    <a:bodyPr/>
                    <a:lstStyle/>
                    <a:p>
                      <a:r>
                        <a:rPr lang="en-GB" sz="1000" b="0" u="sng" dirty="0">
                          <a:latin typeface="Calibri"/>
                        </a:rPr>
                        <a:t>The Journey </a:t>
                      </a:r>
                    </a:p>
                    <a:p>
                      <a:r>
                        <a:rPr lang="en-GB" sz="1000" b="0" u="none" dirty="0">
                          <a:latin typeface="Calibri"/>
                        </a:rPr>
                        <a:t>Children will explore how to see the real value of products by being critical consumers and also consider influences that advertisers try to use to encourage people to spend money and ways we can spend money; children will  learn about budgeting and will discuss how people may choose or need to prioritise spending. Look at impact money can have on people’s emotional wellbeing.</a:t>
                      </a:r>
                    </a:p>
                  </a:txBody>
                  <a:tcPr/>
                </a:tc>
                <a:extLst>
                  <a:ext uri="{0D108BD9-81ED-4DB2-BD59-A6C34878D82A}">
                    <a16:rowId xmlns:a16="http://schemas.microsoft.com/office/drawing/2014/main" val="4026175623"/>
                  </a:ext>
                </a:extLst>
              </a:tr>
              <a:tr h="1317072">
                <a:tc>
                  <a:txBody>
                    <a:bodyPr/>
                    <a:lstStyle/>
                    <a:p>
                      <a:r>
                        <a:rPr lang="en-GB" sz="1000" b="0" u="sng" dirty="0">
                          <a:latin typeface="Calibri"/>
                        </a:rPr>
                        <a:t>Key Vocabular</a:t>
                      </a:r>
                    </a:p>
                    <a:p>
                      <a:r>
                        <a:rPr lang="en-GB" sz="1000" b="0" u="none" dirty="0">
                          <a:latin typeface="Calibri"/>
                        </a:rPr>
                        <a:t>money, investment, gain, interest, risk, bankrupt, inflation, value, scam, steal, gamble, profit, save, future</a:t>
                      </a:r>
                    </a:p>
                  </a:txBody>
                  <a:tcPr/>
                </a:tc>
                <a:tc>
                  <a:txBody>
                    <a:bodyPr/>
                    <a:lstStyle/>
                    <a:p>
                      <a:r>
                        <a:rPr lang="en-GB" sz="1000" b="0" u="sng" dirty="0">
                          <a:latin typeface="Calibri"/>
                        </a:rPr>
                        <a:t>What I will know by the end of the unit</a:t>
                      </a:r>
                    </a:p>
                    <a:p>
                      <a:r>
                        <a:rPr lang="en-GB" sz="1000" b="0" u="none" dirty="0">
                          <a:latin typeface="Calibri"/>
                        </a:rPr>
                        <a:t>Talk about what financial risk is.</a:t>
                      </a:r>
                    </a:p>
                    <a:p>
                      <a:r>
                        <a:rPr lang="en-GB" sz="1000" b="0" u="none" dirty="0">
                          <a:latin typeface="Calibri"/>
                        </a:rPr>
                        <a:t>discuss the ways advertisers try to influence consumers. Describe what ‘value for money’ means. Talk about what it means to budget.</a:t>
                      </a:r>
                    </a:p>
                  </a:txBody>
                  <a:tcPr/>
                </a:tc>
                <a:extLst>
                  <a:ext uri="{0D108BD9-81ED-4DB2-BD59-A6C34878D82A}">
                    <a16:rowId xmlns:a16="http://schemas.microsoft.com/office/drawing/2014/main" val="339527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99273878"/>
              </p:ext>
            </p:extLst>
          </p:nvPr>
        </p:nvGraphicFramePr>
        <p:xfrm>
          <a:off x="4066953" y="3810000"/>
          <a:ext cx="4132945" cy="3065676"/>
        </p:xfrm>
        <a:graphic>
          <a:graphicData uri="http://schemas.openxmlformats.org/drawingml/2006/table">
            <a:tbl>
              <a:tblPr firstRow="1" bandRow="1">
                <a:tableStyleId>{F5AB1C69-6EDB-4FF4-983F-18BD219EF322}</a:tableStyleId>
              </a:tblPr>
              <a:tblGrid>
                <a:gridCol w="2268279">
                  <a:extLst>
                    <a:ext uri="{9D8B030D-6E8A-4147-A177-3AD203B41FA5}">
                      <a16:colId xmlns:a16="http://schemas.microsoft.com/office/drawing/2014/main" val="1195867810"/>
                    </a:ext>
                  </a:extLst>
                </a:gridCol>
                <a:gridCol w="1864666">
                  <a:extLst>
                    <a:ext uri="{9D8B030D-6E8A-4147-A177-3AD203B41FA5}">
                      <a16:colId xmlns:a16="http://schemas.microsoft.com/office/drawing/2014/main" val="2453771901"/>
                    </a:ext>
                  </a:extLst>
                </a:gridCol>
              </a:tblGrid>
              <a:tr h="342635">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253321">
                <a:tc>
                  <a:txBody>
                    <a:bodyPr/>
                    <a:lstStyle/>
                    <a:p>
                      <a:r>
                        <a:rPr lang="en-GB" sz="1000" u="sng" dirty="0"/>
                        <a:t>What I should already know</a:t>
                      </a:r>
                    </a:p>
                    <a:p>
                      <a:endParaRPr lang="en-GB" sz="1000" u="none" dirty="0"/>
                    </a:p>
                    <a:p>
                      <a:r>
                        <a:rPr lang="en-GB" sz="1000" u="none" dirty="0"/>
                        <a:t>Cooking and nutrition </a:t>
                      </a:r>
                    </a:p>
                    <a:p>
                      <a:r>
                        <a:rPr lang="en-GB" sz="1000" u="none" dirty="0"/>
                        <a:t>Healthy diet</a:t>
                      </a:r>
                    </a:p>
                    <a:p>
                      <a:r>
                        <a:rPr lang="en-GB" sz="1000" u="none" dirty="0"/>
                        <a:t>Varied diet</a:t>
                      </a:r>
                    </a:p>
                    <a:p>
                      <a:r>
                        <a:rPr lang="en-GB" sz="1000" u="none" dirty="0"/>
                        <a:t>Seasonality</a:t>
                      </a:r>
                    </a:p>
                    <a:p>
                      <a:endParaRPr lang="en-GB" sz="1000" u="none" dirty="0"/>
                    </a:p>
                  </a:txBody>
                  <a:tcPr/>
                </a:tc>
                <a:tc>
                  <a:txBody>
                    <a:bodyPr/>
                    <a:lstStyle/>
                    <a:p>
                      <a:r>
                        <a:rPr lang="en-GB" sz="1000" u="sng" dirty="0"/>
                        <a:t>The Journey</a:t>
                      </a:r>
                    </a:p>
                    <a:p>
                      <a:r>
                        <a:rPr lang="en-GB" sz="1000" u="none" dirty="0"/>
                        <a:t>To consolidate and understand the different food groups. </a:t>
                      </a:r>
                    </a:p>
                    <a:p>
                      <a:pPr lvl="0">
                        <a:buNone/>
                      </a:pPr>
                      <a:r>
                        <a:rPr lang="en-GB" sz="1000" u="none" dirty="0"/>
                        <a:t>To consider a balanced diet.</a:t>
                      </a:r>
                      <a:endParaRPr lang="en-GB" dirty="0"/>
                    </a:p>
                    <a:p>
                      <a:r>
                        <a:rPr lang="en-GB" sz="1000" u="none" dirty="0"/>
                        <a:t>To think about good sugars and  creating a healthy drink!</a:t>
                      </a:r>
                    </a:p>
                  </a:txBody>
                  <a:tcPr/>
                </a:tc>
                <a:extLst>
                  <a:ext uri="{0D108BD9-81ED-4DB2-BD59-A6C34878D82A}">
                    <a16:rowId xmlns:a16="http://schemas.microsoft.com/office/drawing/2014/main" val="1549424996"/>
                  </a:ext>
                </a:extLst>
              </a:tr>
              <a:tr h="1469720">
                <a:tc>
                  <a:txBody>
                    <a:bodyPr/>
                    <a:lstStyle/>
                    <a:p>
                      <a:r>
                        <a:rPr lang="en-GB" sz="1000" u="sng" dirty="0"/>
                        <a:t>Key Vocabulary</a:t>
                      </a:r>
                    </a:p>
                    <a:p>
                      <a:r>
                        <a:rPr lang="en-GB" sz="1000" u="none" dirty="0"/>
                        <a:t>Balanced  </a:t>
                      </a:r>
                    </a:p>
                    <a:p>
                      <a:pPr lvl="0">
                        <a:buNone/>
                      </a:pPr>
                      <a:r>
                        <a:rPr lang="en-GB" sz="1000" u="none" dirty="0"/>
                        <a:t>healthy</a:t>
                      </a:r>
                      <a:endParaRPr lang="en-GB" dirty="0"/>
                    </a:p>
                    <a:p>
                      <a:r>
                        <a:rPr lang="en-GB" sz="1000" u="none" dirty="0"/>
                        <a:t>Diet</a:t>
                      </a:r>
                    </a:p>
                    <a:p>
                      <a:pPr lvl="0">
                        <a:buNone/>
                      </a:pPr>
                      <a:r>
                        <a:rPr lang="en-GB" sz="1000" u="none" dirty="0"/>
                        <a:t>Natural</a:t>
                      </a:r>
                      <a:endParaRPr lang="en-GB" dirty="0"/>
                    </a:p>
                    <a:p>
                      <a:pPr lvl="0">
                        <a:buNone/>
                      </a:pPr>
                      <a:r>
                        <a:rPr lang="en-GB" sz="1000" u="none" dirty="0"/>
                        <a:t>Carbohydrates</a:t>
                      </a:r>
                    </a:p>
                    <a:p>
                      <a:pPr lvl="0">
                        <a:buNone/>
                      </a:pPr>
                      <a:r>
                        <a:rPr lang="en-GB" sz="1000" u="none" dirty="0"/>
                        <a:t>Fats</a:t>
                      </a:r>
                    </a:p>
                    <a:p>
                      <a:pPr lvl="0">
                        <a:buNone/>
                      </a:pPr>
                      <a:r>
                        <a:rPr lang="en-GB" sz="1000" u="none" dirty="0"/>
                        <a:t>Protein</a:t>
                      </a:r>
                    </a:p>
                    <a:p>
                      <a:pPr lvl="0">
                        <a:buNone/>
                      </a:pPr>
                      <a:r>
                        <a:rPr lang="en-GB" sz="1000" u="none" dirty="0"/>
                        <a:t>Dairy</a:t>
                      </a:r>
                    </a:p>
                  </a:txBody>
                  <a:tcPr/>
                </a:tc>
                <a:tc>
                  <a:txBody>
                    <a:bodyPr/>
                    <a:lstStyle/>
                    <a:p>
                      <a:pPr lvl="0" algn="l">
                        <a:buNone/>
                      </a:pPr>
                      <a:r>
                        <a:rPr lang="en-GB" sz="1000" u="sng" dirty="0"/>
                        <a:t>What I will know by the end of the unit</a:t>
                      </a:r>
                      <a:endParaRPr lang="en-GB" dirty="0"/>
                    </a:p>
                    <a:p>
                      <a:pPr algn="l"/>
                      <a:endParaRPr lang="en-GB" sz="1000" u="none" dirty="0"/>
                    </a:p>
                    <a:p>
                      <a:pPr lvl="0" algn="l">
                        <a:buNone/>
                      </a:pPr>
                      <a:r>
                        <a:rPr lang="en-GB" sz="1000" u="none" dirty="0"/>
                        <a:t>Food groups</a:t>
                      </a:r>
                    </a:p>
                    <a:p>
                      <a:pPr lvl="0" algn="l">
                        <a:buNone/>
                      </a:pPr>
                      <a:r>
                        <a:rPr lang="en-GB" sz="1000" u="none" dirty="0"/>
                        <a:t>Healthy alternatives</a:t>
                      </a:r>
                    </a:p>
                    <a:p>
                      <a:pPr algn="l"/>
                      <a:r>
                        <a:rPr lang="en-GB" sz="1000" u="none" dirty="0"/>
                        <a:t>Design-Make-Evaluate a smoothie</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3685272806"/>
              </p:ext>
            </p:extLst>
          </p:nvPr>
        </p:nvGraphicFramePr>
        <p:xfrm>
          <a:off x="6025116" y="17720"/>
          <a:ext cx="6134732" cy="3321900"/>
        </p:xfrm>
        <a:graphic>
          <a:graphicData uri="http://schemas.openxmlformats.org/drawingml/2006/table">
            <a:tbl>
              <a:tblPr firstRow="1" bandRow="1">
                <a:tableStyleId>{00A15C55-8517-42AA-B614-E9B94910E393}</a:tableStyleId>
              </a:tblPr>
              <a:tblGrid>
                <a:gridCol w="1984744">
                  <a:extLst>
                    <a:ext uri="{9D8B030D-6E8A-4147-A177-3AD203B41FA5}">
                      <a16:colId xmlns:a16="http://schemas.microsoft.com/office/drawing/2014/main" val="855750989"/>
                    </a:ext>
                  </a:extLst>
                </a:gridCol>
                <a:gridCol w="4149988">
                  <a:extLst>
                    <a:ext uri="{9D8B030D-6E8A-4147-A177-3AD203B41FA5}">
                      <a16:colId xmlns:a16="http://schemas.microsoft.com/office/drawing/2014/main" val="403854330"/>
                    </a:ext>
                  </a:extLst>
                </a:gridCol>
              </a:tblGrid>
              <a:tr h="366954">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1902368">
                <a:tc>
                  <a:txBody>
                    <a:bodyPr/>
                    <a:lstStyle/>
                    <a:p>
                      <a:r>
                        <a:rPr lang="en-GB" sz="1000" b="0" u="sng" dirty="0"/>
                        <a:t>What I should already know</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Big questions</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What do religions say when life gets hard?</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Define atheist/agnostic/theist</a:t>
                      </a:r>
                    </a:p>
                    <a:p>
                      <a:pPr>
                        <a:lnSpc>
                          <a:spcPct val="107000"/>
                        </a:lnSpc>
                        <a:spcAft>
                          <a:spcPts val="800"/>
                        </a:spcAft>
                      </a:pPr>
                      <a:r>
                        <a:rPr lang="en-GB" sz="1000" dirty="0">
                          <a:effectLst/>
                          <a:latin typeface="Calibri"/>
                          <a:ea typeface="Calibri" panose="020F0502020204030204" pitchFamily="34" charset="0"/>
                          <a:cs typeface="Times New Roman"/>
                        </a:rPr>
                        <a:t>Valuing good and debating and questioning</a:t>
                      </a:r>
                    </a:p>
                  </a:txBody>
                  <a:tcPr>
                    <a:solidFill>
                      <a:srgbClr val="FF9966">
                        <a:alpha val="63922"/>
                      </a:srgbClr>
                    </a:solidFill>
                  </a:tcPr>
                </a:tc>
                <a:tc>
                  <a:txBody>
                    <a:bodyPr/>
                    <a:lstStyle/>
                    <a:p>
                      <a:r>
                        <a:rPr lang="en-GB" sz="1000" u="sng" dirty="0"/>
                        <a:t>The journey</a:t>
                      </a:r>
                    </a:p>
                    <a:p>
                      <a:endParaRPr lang="en-GB" sz="1000" u="sng" dirty="0"/>
                    </a:p>
                    <a:p>
                      <a:r>
                        <a:rPr lang="en-GB" sz="1000" u="none" dirty="0"/>
                        <a:t>To be diving deeper with upper KS2 children using discussion evidence and them starting to form their own opinions. </a:t>
                      </a:r>
                    </a:p>
                    <a:p>
                      <a:endParaRPr lang="en-GB" sz="1000" u="none" dirty="0"/>
                    </a:p>
                    <a:p>
                      <a:r>
                        <a:rPr lang="en-GB" sz="1000" u="none" dirty="0"/>
                        <a:t>To be able to succinctly debate showing a clear understanding of their opinions with evidence from understanding the lessons to back views.</a:t>
                      </a:r>
                    </a:p>
                    <a:p>
                      <a:endParaRPr lang="en-GB" sz="1000" u="none" dirty="0"/>
                    </a:p>
                    <a:p>
                      <a:endParaRPr lang="en-GB" sz="1000" u="none" dirty="0"/>
                    </a:p>
                    <a:p>
                      <a:endParaRPr lang="en-GB" sz="1000" u="none" dirty="0"/>
                    </a:p>
                    <a:p>
                      <a:endParaRPr lang="en-GB" sz="1000" u="none" dirty="0"/>
                    </a:p>
                  </a:txBody>
                  <a:tcPr>
                    <a:solidFill>
                      <a:srgbClr val="FF9966">
                        <a:alpha val="63922"/>
                      </a:srgbClr>
                    </a:solidFill>
                  </a:tcPr>
                </a:tc>
                <a:extLst>
                  <a:ext uri="{0D108BD9-81ED-4DB2-BD59-A6C34878D82A}">
                    <a16:rowId xmlns:a16="http://schemas.microsoft.com/office/drawing/2014/main" val="4026175623"/>
                  </a:ext>
                </a:extLst>
              </a:tr>
              <a:tr h="1052578">
                <a:tc>
                  <a:txBody>
                    <a:bodyPr/>
                    <a:lstStyle/>
                    <a:p>
                      <a:r>
                        <a:rPr lang="en-GB" sz="1000" b="0" u="sng" dirty="0"/>
                        <a:t>Key Vocabulary</a:t>
                      </a:r>
                    </a:p>
                    <a:p>
                      <a:r>
                        <a:rPr lang="en-GB" sz="1000" b="0" u="none" dirty="0"/>
                        <a:t>Suffering</a:t>
                      </a:r>
                    </a:p>
                    <a:p>
                      <a:r>
                        <a:rPr lang="en-GB" sz="1000" b="0" u="none" dirty="0"/>
                        <a:t>Sensitivity</a:t>
                      </a:r>
                    </a:p>
                    <a:p>
                      <a:r>
                        <a:rPr lang="en-GB" sz="1000" b="0" u="none" dirty="0"/>
                        <a:t>Debate</a:t>
                      </a:r>
                    </a:p>
                    <a:p>
                      <a:r>
                        <a:rPr lang="en-GB" sz="1000" b="0" u="none" dirty="0"/>
                        <a:t>Empathy</a:t>
                      </a:r>
                    </a:p>
                  </a:txBody>
                  <a:tcPr>
                    <a:solidFill>
                      <a:srgbClr val="FF9966">
                        <a:alpha val="63922"/>
                      </a:srgbClr>
                    </a:solidFill>
                  </a:tcPr>
                </a:tc>
                <a:tc>
                  <a:txBody>
                    <a:bodyPr/>
                    <a:lstStyle/>
                    <a:p>
                      <a:pPr algn="l">
                        <a:lnSpc>
                          <a:spcPct val="107000"/>
                        </a:lnSpc>
                        <a:spcAft>
                          <a:spcPts val="0"/>
                        </a:spcAf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What I will know</a:t>
                      </a:r>
                    </a:p>
                    <a:p>
                      <a:pPr algn="l">
                        <a:lnSpc>
                          <a:spcPct val="107000"/>
                        </a:lnSpc>
                        <a:spcAft>
                          <a:spcPts val="0"/>
                        </a:spcAft>
                      </a:pPr>
                      <a:r>
                        <a:rPr lang="en-GB" sz="1100" u="sng" dirty="0">
                          <a:effectLst/>
                          <a:latin typeface="Calibri"/>
                          <a:ea typeface="Calibri" panose="020F0502020204030204" pitchFamily="34" charset="0"/>
                          <a:cs typeface="Times New Roman"/>
                        </a:rPr>
                        <a:t>by the end of the unit</a:t>
                      </a:r>
                    </a:p>
                    <a:p>
                      <a:pPr algn="l">
                        <a:lnSpc>
                          <a:spcPct val="107000"/>
                        </a:lnSpc>
                        <a:spcAft>
                          <a:spcPts val="0"/>
                        </a:spcAft>
                      </a:pPr>
                      <a:endParaRPr lang="en-GB" sz="1100" u="none" dirty="0">
                        <a:effectLst/>
                        <a:latin typeface="Calibri"/>
                        <a:ea typeface="Calibri" panose="020F0502020204030204" pitchFamily="34" charset="0"/>
                        <a:cs typeface="Times New Roman"/>
                      </a:endParaRPr>
                    </a:p>
                    <a:p>
                      <a:pPr lvl="0" algn="l">
                        <a:lnSpc>
                          <a:spcPct val="107000"/>
                        </a:lnSpc>
                        <a:spcAft>
                          <a:spcPts val="0"/>
                        </a:spcAft>
                        <a:buNone/>
                      </a:pPr>
                      <a:r>
                        <a:rPr lang="en-GB" sz="1100" u="none" dirty="0">
                          <a:effectLst/>
                          <a:latin typeface="Calibri"/>
                          <a:ea typeface="Calibri" panose="020F0502020204030204" pitchFamily="34" charset="0"/>
                          <a:cs typeface="Times New Roman"/>
                        </a:rPr>
                        <a:t>To learn about the moral and religious issues to suffering and develop key words and terminology.</a:t>
                      </a:r>
                      <a:endParaRPr lang="en-GB" dirty="0"/>
                    </a:p>
                  </a:txBody>
                  <a:tcPr marL="68580" marR="68580" marT="0" marB="0">
                    <a:solidFill>
                      <a:srgbClr val="FF9966">
                        <a:alpha val="63922"/>
                      </a:srgbClr>
                    </a:solidFill>
                  </a:tcPr>
                </a:tc>
                <a:extLst>
                  <a:ext uri="{0D108BD9-81ED-4DB2-BD59-A6C34878D82A}">
                    <a16:rowId xmlns:a16="http://schemas.microsoft.com/office/drawing/2014/main" val="3395270011"/>
                  </a:ext>
                </a:extLst>
              </a:tr>
            </a:tbl>
          </a:graphicData>
        </a:graphic>
      </p:graphicFrame>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1792873017"/>
              </p:ext>
            </p:extLst>
          </p:nvPr>
        </p:nvGraphicFramePr>
        <p:xfrm>
          <a:off x="8228116" y="4964125"/>
          <a:ext cx="3946160" cy="1936897"/>
        </p:xfrm>
        <a:graphic>
          <a:graphicData uri="http://schemas.openxmlformats.org/drawingml/2006/table">
            <a:tbl>
              <a:tblPr firstRow="1" bandRow="1">
                <a:tableStyleId>{21E4AEA4-8DFA-4A89-87EB-49C32662AFE0}</a:tableStyleId>
              </a:tblPr>
              <a:tblGrid>
                <a:gridCol w="3946160">
                  <a:extLst>
                    <a:ext uri="{9D8B030D-6E8A-4147-A177-3AD203B41FA5}">
                      <a16:colId xmlns:a16="http://schemas.microsoft.com/office/drawing/2014/main" val="1495017990"/>
                    </a:ext>
                  </a:extLst>
                </a:gridCol>
              </a:tblGrid>
              <a:tr h="336697">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967046">
                <a:tc>
                  <a:txBody>
                    <a:bodyPr/>
                    <a:lstStyle/>
                    <a:p>
                      <a:pPr lvl="0">
                        <a:buNone/>
                      </a:pPr>
                      <a:r>
                        <a:rPr lang="en-GB" sz="1100" b="1" i="0" u="none" strike="noStrike" baseline="0" noProof="0" dirty="0">
                          <a:latin typeface="Calibri"/>
                        </a:rPr>
                        <a:t>Days of the week</a:t>
                      </a:r>
                      <a:endParaRPr lang="en-GB" dirty="0"/>
                    </a:p>
                    <a:p>
                      <a:pPr lvl="0">
                        <a:buNone/>
                      </a:pPr>
                      <a:r>
                        <a:rPr lang="en-GB" sz="1100" b="0" i="0" u="none" strike="noStrike" baseline="0" noProof="0" dirty="0">
                          <a:latin typeface="Calibri"/>
                        </a:rPr>
                        <a:t>Lundi - Monday . Mardi - Tuesday . Mercredi - Wednesday . Jeudi - Thursday . </a:t>
                      </a:r>
                      <a:r>
                        <a:rPr lang="en-GB" sz="1100" b="0" i="0" u="none" strike="noStrike" baseline="0" noProof="0" dirty="0" err="1">
                          <a:latin typeface="Calibri"/>
                        </a:rPr>
                        <a:t>Vendredi</a:t>
                      </a:r>
                      <a:r>
                        <a:rPr lang="en-GB" sz="1100" b="0" i="0" u="none" strike="noStrike" baseline="0" noProof="0" dirty="0">
                          <a:latin typeface="Calibri"/>
                        </a:rPr>
                        <a:t> - Friday . Samedi - Saturday . Dimanche – Sunday</a:t>
                      </a:r>
                      <a:endParaRPr lang="en-GB" b="0" dirty="0"/>
                    </a:p>
                    <a:p>
                      <a:pPr lvl="0">
                        <a:buNone/>
                      </a:pPr>
                      <a:r>
                        <a:rPr lang="en-GB" sz="1100" b="1" i="0" u="none" strike="noStrike" baseline="0" noProof="0" dirty="0"/>
                        <a:t>Months of the year </a:t>
                      </a:r>
                      <a:endParaRPr lang="en-GB"/>
                    </a:p>
                    <a:p>
                      <a:pPr lvl="0">
                        <a:buNone/>
                      </a:pPr>
                      <a:r>
                        <a:rPr lang="en-GB" sz="1100" b="0" i="0" u="none" strike="noStrike" baseline="0" noProof="0" dirty="0" err="1"/>
                        <a:t>janvier</a:t>
                      </a:r>
                      <a:r>
                        <a:rPr lang="en-GB" sz="1100" b="0" i="0" u="none" strike="noStrike" baseline="0" noProof="0" dirty="0"/>
                        <a:t> – January, </a:t>
                      </a:r>
                      <a:r>
                        <a:rPr lang="en-GB" sz="1100" b="0" i="0" u="none" strike="noStrike" baseline="0" noProof="0" dirty="0" err="1"/>
                        <a:t>février</a:t>
                      </a:r>
                      <a:r>
                        <a:rPr lang="en-GB" sz="1100" b="0" i="0" u="none" strike="noStrike" baseline="0" noProof="0" dirty="0"/>
                        <a:t> – February, mars – March, </a:t>
                      </a:r>
                      <a:r>
                        <a:rPr lang="en-GB" sz="1100" b="0" i="0" u="none" strike="noStrike" baseline="0" noProof="0" dirty="0" err="1"/>
                        <a:t>avril</a:t>
                      </a:r>
                      <a:r>
                        <a:rPr lang="en-GB" sz="1100" b="0" i="0" u="none" strike="noStrike" baseline="0" noProof="0" dirty="0"/>
                        <a:t> – April, </a:t>
                      </a:r>
                      <a:r>
                        <a:rPr lang="en-GB" sz="1100" b="0" i="0" u="none" strike="noStrike" baseline="0" noProof="0" dirty="0" err="1"/>
                        <a:t>mai</a:t>
                      </a:r>
                      <a:r>
                        <a:rPr lang="en-GB" sz="1100" b="0" i="0" u="none" strike="noStrike" baseline="0" noProof="0" dirty="0"/>
                        <a:t> – May, </a:t>
                      </a:r>
                      <a:r>
                        <a:rPr lang="en-GB" sz="1100" b="0" i="0" u="none" strike="noStrike" baseline="0" noProof="0" dirty="0" err="1"/>
                        <a:t>juin</a:t>
                      </a:r>
                      <a:r>
                        <a:rPr lang="en-GB" sz="1100" b="0" i="0" u="none" strike="noStrike" baseline="0" noProof="0" dirty="0"/>
                        <a:t> – June, </a:t>
                      </a:r>
                      <a:r>
                        <a:rPr lang="en-GB" sz="1100" b="0" i="0" u="none" strike="noStrike" baseline="0" noProof="0" dirty="0" err="1"/>
                        <a:t>juillet</a:t>
                      </a:r>
                      <a:r>
                        <a:rPr lang="en-GB" sz="1100" b="0" i="0" u="none" strike="noStrike" baseline="0" noProof="0" dirty="0"/>
                        <a:t> – July, </a:t>
                      </a:r>
                      <a:r>
                        <a:rPr lang="en-GB" sz="1100" b="0" i="0" u="none" strike="noStrike" baseline="0" noProof="0" dirty="0" err="1"/>
                        <a:t>aout</a:t>
                      </a:r>
                      <a:r>
                        <a:rPr lang="en-GB" sz="1100" b="0" i="0" u="none" strike="noStrike" baseline="0" noProof="0" dirty="0"/>
                        <a:t> – August, </a:t>
                      </a:r>
                      <a:r>
                        <a:rPr lang="en-GB" sz="1100" b="0" i="0" u="none" strike="noStrike" baseline="0" noProof="0" dirty="0" err="1"/>
                        <a:t>septembre</a:t>
                      </a:r>
                      <a:r>
                        <a:rPr lang="en-GB" sz="1100" b="0" i="0" u="none" strike="noStrike" baseline="0" noProof="0" dirty="0"/>
                        <a:t> – September, </a:t>
                      </a:r>
                      <a:r>
                        <a:rPr lang="en-GB" sz="1100" b="0" i="0" u="none" strike="noStrike" baseline="0" noProof="0" dirty="0" err="1"/>
                        <a:t>octobre</a:t>
                      </a:r>
                      <a:r>
                        <a:rPr lang="en-GB" sz="1100" b="0" i="0" u="none" strike="noStrike" baseline="0" noProof="0" dirty="0"/>
                        <a:t> – October, </a:t>
                      </a:r>
                      <a:r>
                        <a:rPr lang="en-GB" sz="1100" b="0" i="0" u="none" strike="noStrike" baseline="0" noProof="0" dirty="0" err="1"/>
                        <a:t>novembre</a:t>
                      </a:r>
                      <a:r>
                        <a:rPr lang="en-GB" sz="1100" b="0" i="0" u="none" strike="noStrike" baseline="0" noProof="0" dirty="0"/>
                        <a:t> – November, </a:t>
                      </a:r>
                      <a:r>
                        <a:rPr lang="en-GB" sz="1100" b="0" i="0" u="none" strike="noStrike" baseline="0" noProof="0" dirty="0" err="1"/>
                        <a:t>décembre</a:t>
                      </a:r>
                      <a:r>
                        <a:rPr lang="en-GB" sz="1100" b="0" i="0" u="none" strike="noStrike" baseline="0" noProof="0" dirty="0"/>
                        <a:t> – December</a:t>
                      </a:r>
                      <a:endParaRPr lang="en-GB" dirty="0"/>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3703628381"/>
              </p:ext>
            </p:extLst>
          </p:nvPr>
        </p:nvGraphicFramePr>
        <p:xfrm>
          <a:off x="8222511" y="3783418"/>
          <a:ext cx="3915067" cy="1190137"/>
        </p:xfrm>
        <a:graphic>
          <a:graphicData uri="http://schemas.openxmlformats.org/drawingml/2006/table">
            <a:tbl>
              <a:tblPr firstRow="1" bandRow="1">
                <a:tableStyleId>{21E4AEA4-8DFA-4A89-87EB-49C32662AFE0}</a:tableStyleId>
              </a:tblPr>
              <a:tblGrid>
                <a:gridCol w="3915067">
                  <a:extLst>
                    <a:ext uri="{9D8B030D-6E8A-4147-A177-3AD203B41FA5}">
                      <a16:colId xmlns:a16="http://schemas.microsoft.com/office/drawing/2014/main" val="1495017990"/>
                    </a:ext>
                  </a:extLst>
                </a:gridCol>
              </a:tblGrid>
              <a:tr h="336697">
                <a:tc>
                  <a:txBody>
                    <a:bodyPr/>
                    <a:lstStyle/>
                    <a:p>
                      <a:r>
                        <a:rPr lang="en-GB" sz="1600" dirty="0"/>
                        <a:t>PE</a:t>
                      </a:r>
                    </a:p>
                  </a:txBody>
                  <a:tcPr>
                    <a:solidFill>
                      <a:srgbClr val="5C5EC2"/>
                    </a:solidFill>
                  </a:tcPr>
                </a:tc>
                <a:extLst>
                  <a:ext uri="{0D108BD9-81ED-4DB2-BD59-A6C34878D82A}">
                    <a16:rowId xmlns:a16="http://schemas.microsoft.com/office/drawing/2014/main" val="2994901590"/>
                  </a:ext>
                </a:extLst>
              </a:tr>
              <a:tr h="805659">
                <a:tc>
                  <a:txBody>
                    <a:bodyPr/>
                    <a:lstStyle/>
                    <a:p>
                      <a:r>
                        <a:rPr lang="en-GB" sz="1000" u="sng" baseline="0" dirty="0"/>
                        <a:t>Key skills - Netball</a:t>
                      </a:r>
                    </a:p>
                    <a:p>
                      <a:pPr lvl="0">
                        <a:buNone/>
                      </a:pPr>
                      <a:r>
                        <a:rPr lang="en-GB" sz="1000" b="0" i="0" u="none" strike="noStrike" baseline="0" noProof="0" dirty="0">
                          <a:latin typeface="Calibri"/>
                        </a:rPr>
                        <a:t>Passing, moving and to play within the footwork rule</a:t>
                      </a:r>
                    </a:p>
                    <a:p>
                      <a:pPr lvl="0">
                        <a:buNone/>
                      </a:pPr>
                      <a:r>
                        <a:rPr lang="en-GB" sz="1000" b="0" i="0" u="none" strike="noStrike" baseline="0" noProof="0" dirty="0">
                          <a:latin typeface="Calibri"/>
                        </a:rPr>
                        <a:t>Defending</a:t>
                      </a:r>
                    </a:p>
                    <a:p>
                      <a:pPr lvl="0">
                        <a:buNone/>
                      </a:pPr>
                      <a:r>
                        <a:rPr lang="en-GB" sz="1000" b="0" i="0" u="none" strike="noStrike" baseline="0" noProof="0" dirty="0">
                          <a:latin typeface="Calibri"/>
                        </a:rPr>
                        <a:t>Attacking</a:t>
                      </a:r>
                    </a:p>
                    <a:p>
                      <a:pPr lvl="0">
                        <a:buNone/>
                      </a:pPr>
                      <a:r>
                        <a:rPr lang="en-GB" sz="1000" b="0" i="0" u="none" strike="noStrike" baseline="0" noProof="0" dirty="0">
                          <a:latin typeface="Calibri"/>
                        </a:rPr>
                        <a:t>Shooting/scoring goals</a:t>
                      </a:r>
                    </a:p>
                  </a:txBody>
                  <a:tcPr>
                    <a:solidFill>
                      <a:srgbClr val="B2A6F8"/>
                    </a:solidFill>
                  </a:tcPr>
                </a:tc>
                <a:extLst>
                  <a:ext uri="{0D108BD9-81ED-4DB2-BD59-A6C34878D82A}">
                    <a16:rowId xmlns:a16="http://schemas.microsoft.com/office/drawing/2014/main" val="4175067309"/>
                  </a:ext>
                </a:extLst>
              </a:tr>
            </a:tbl>
          </a:graphicData>
        </a:graphic>
      </p:graphicFrame>
      <p:pic>
        <p:nvPicPr>
          <p:cNvPr id="3" name="Picture 2">
            <a:extLst>
              <a:ext uri="{FF2B5EF4-FFF2-40B4-BE49-F238E27FC236}">
                <a16:creationId xmlns:a16="http://schemas.microsoft.com/office/drawing/2014/main" id="{31BA2BC9-7ED4-42E4-BD60-C084CB5559E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83770" y="2566469"/>
            <a:ext cx="961067" cy="640712"/>
          </a:xfrm>
          <a:prstGeom prst="rect">
            <a:avLst/>
          </a:prstGeom>
        </p:spPr>
      </p:pic>
      <p:pic>
        <p:nvPicPr>
          <p:cNvPr id="14" name="Picture 13">
            <a:extLst>
              <a:ext uri="{FF2B5EF4-FFF2-40B4-BE49-F238E27FC236}">
                <a16:creationId xmlns:a16="http://schemas.microsoft.com/office/drawing/2014/main" id="{AB2E237E-7446-4E2A-90CC-8C0234D577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78237" y="5565219"/>
            <a:ext cx="425715" cy="774801"/>
          </a:xfrm>
          <a:prstGeom prst="rect">
            <a:avLst/>
          </a:prstGeom>
        </p:spPr>
      </p:pic>
      <p:sp>
        <p:nvSpPr>
          <p:cNvPr id="4" name="Title 3">
            <a:extLst>
              <a:ext uri="{FF2B5EF4-FFF2-40B4-BE49-F238E27FC236}">
                <a16:creationId xmlns:a16="http://schemas.microsoft.com/office/drawing/2014/main" id="{C379CB55-C2D8-0363-12A8-448242BDC1FA}"/>
              </a:ext>
            </a:extLst>
          </p:cNvPr>
          <p:cNvSpPr>
            <a:spLocks noGrp="1"/>
          </p:cNvSpPr>
          <p:nvPr>
            <p:ph type="title"/>
          </p:nvPr>
        </p:nvSpPr>
        <p:spPr>
          <a:xfrm>
            <a:off x="-4197" y="3433106"/>
            <a:ext cx="12194429"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Spring 2 Class 3  - INDIA</a:t>
            </a:r>
          </a:p>
        </p:txBody>
      </p:sp>
      <p:pic>
        <p:nvPicPr>
          <p:cNvPr id="2" name="Picture 4">
            <a:extLst>
              <a:ext uri="{FF2B5EF4-FFF2-40B4-BE49-F238E27FC236}">
                <a16:creationId xmlns:a16="http://schemas.microsoft.com/office/drawing/2014/main" id="{865DE3F8-246D-A44C-F7B2-1E1B3270ED2C}"/>
              </a:ext>
            </a:extLst>
          </p:cNvPr>
          <p:cNvPicPr>
            <a:picLocks noChangeAspect="1"/>
          </p:cNvPicPr>
          <p:nvPr/>
        </p:nvPicPr>
        <p:blipFill>
          <a:blip r:embed="rId7"/>
          <a:stretch>
            <a:fillRect/>
          </a:stretch>
        </p:blipFill>
        <p:spPr>
          <a:xfrm>
            <a:off x="3182678" y="6000306"/>
            <a:ext cx="749596" cy="749596"/>
          </a:xfrm>
          <a:prstGeom prst="rect">
            <a:avLst/>
          </a:prstGeom>
        </p:spPr>
      </p:pic>
      <p:pic>
        <p:nvPicPr>
          <p:cNvPr id="5" name="Picture 9" descr="Text&#10;&#10;Description automatically generated">
            <a:extLst>
              <a:ext uri="{FF2B5EF4-FFF2-40B4-BE49-F238E27FC236}">
                <a16:creationId xmlns:a16="http://schemas.microsoft.com/office/drawing/2014/main" id="{4BEFFEBA-D0A4-7C1A-8E86-8A7C98B5A1A3}"/>
              </a:ext>
            </a:extLst>
          </p:cNvPr>
          <p:cNvPicPr>
            <a:picLocks noChangeAspect="1"/>
          </p:cNvPicPr>
          <p:nvPr/>
        </p:nvPicPr>
        <p:blipFill>
          <a:blip r:embed="rId8"/>
          <a:stretch>
            <a:fillRect/>
          </a:stretch>
        </p:blipFill>
        <p:spPr>
          <a:xfrm>
            <a:off x="9331842" y="1484336"/>
            <a:ext cx="2636874" cy="1257771"/>
          </a:xfrm>
          <a:prstGeom prst="rect">
            <a:avLst/>
          </a:prstGeom>
        </p:spPr>
      </p:pic>
      <p:pic>
        <p:nvPicPr>
          <p:cNvPr id="10" name="Picture 10" descr="Diagram&#10;&#10;Description automatically generated">
            <a:extLst>
              <a:ext uri="{FF2B5EF4-FFF2-40B4-BE49-F238E27FC236}">
                <a16:creationId xmlns:a16="http://schemas.microsoft.com/office/drawing/2014/main" id="{6BB65C14-13C9-79D5-72BC-D212B479E3BF}"/>
              </a:ext>
            </a:extLst>
          </p:cNvPr>
          <p:cNvPicPr>
            <a:picLocks noChangeAspect="1"/>
          </p:cNvPicPr>
          <p:nvPr/>
        </p:nvPicPr>
        <p:blipFill>
          <a:blip r:embed="rId9"/>
          <a:stretch>
            <a:fillRect/>
          </a:stretch>
        </p:blipFill>
        <p:spPr>
          <a:xfrm>
            <a:off x="4971272" y="5134530"/>
            <a:ext cx="1336826" cy="1010318"/>
          </a:xfrm>
          <a:prstGeom prst="rect">
            <a:avLst/>
          </a:prstGeom>
        </p:spPr>
      </p:pic>
    </p:spTree>
    <p:extLst>
      <p:ext uri="{BB962C8B-B14F-4D97-AF65-F5344CB8AC3E}">
        <p14:creationId xmlns:p14="http://schemas.microsoft.com/office/powerpoint/2010/main" val="38958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21" y="30943"/>
            <a:ext cx="12058968" cy="413770"/>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Topic 20 Quiz India</a:t>
            </a:r>
            <a:endParaRPr lang="en-GB" sz="2400" b="1" dirty="0">
              <a:highlight>
                <a:srgbClr val="FFFF00"/>
              </a:highlight>
            </a:endParaRPr>
          </a:p>
        </p:txBody>
      </p:sp>
      <p:graphicFrame>
        <p:nvGraphicFramePr>
          <p:cNvPr id="5" name="Table 4"/>
          <p:cNvGraphicFramePr>
            <a:graphicFrameLocks noGrp="1"/>
          </p:cNvGraphicFramePr>
          <p:nvPr>
            <p:extLst>
              <p:ext uri="{D42A27DB-BD31-4B8C-83A1-F6EECF244321}">
                <p14:modId xmlns:p14="http://schemas.microsoft.com/office/powerpoint/2010/main" val="172362441"/>
              </p:ext>
            </p:extLst>
          </p:nvPr>
        </p:nvGraphicFramePr>
        <p:xfrm>
          <a:off x="0" y="590321"/>
          <a:ext cx="5584022" cy="1439249"/>
        </p:xfrm>
        <a:graphic>
          <a:graphicData uri="http://schemas.openxmlformats.org/drawingml/2006/table">
            <a:tbl>
              <a:tblPr firstRow="1" bandRow="1">
                <a:tableStyleId>{93296810-A885-4BE3-A3E7-6D5BEEA58F35}</a:tableStyleId>
              </a:tblPr>
              <a:tblGrid>
                <a:gridCol w="5584022">
                  <a:extLst>
                    <a:ext uri="{9D8B030D-6E8A-4147-A177-3AD203B41FA5}">
                      <a16:colId xmlns:a16="http://schemas.microsoft.com/office/drawing/2014/main" val="3395121299"/>
                    </a:ext>
                  </a:extLst>
                </a:gridCol>
              </a:tblGrid>
              <a:tr h="270650">
                <a:tc>
                  <a:txBody>
                    <a:bodyPr/>
                    <a:lstStyle/>
                    <a:p>
                      <a:r>
                        <a:rPr lang="en-GB" sz="1600" dirty="0"/>
                        <a:t>Geography/History</a:t>
                      </a:r>
                    </a:p>
                  </a:txBody>
                  <a:tcPr/>
                </a:tc>
                <a:extLst>
                  <a:ext uri="{0D108BD9-81ED-4DB2-BD59-A6C34878D82A}">
                    <a16:rowId xmlns:a16="http://schemas.microsoft.com/office/drawing/2014/main" val="1370071295"/>
                  </a:ext>
                </a:extLst>
              </a:tr>
              <a:tr h="1103969">
                <a:tc>
                  <a:txBody>
                    <a:bodyPr/>
                    <a:lstStyle/>
                    <a:p>
                      <a:r>
                        <a:rPr lang="en-GB" sz="1600" dirty="0"/>
                        <a:t>Write down three main cities in India</a:t>
                      </a:r>
                    </a:p>
                    <a:p>
                      <a:endParaRPr lang="en-GB" sz="1600" dirty="0"/>
                    </a:p>
                    <a:p>
                      <a:r>
                        <a:rPr lang="en-GB" sz="1600" dirty="0"/>
                        <a:t>What connection does India have to the UK and Maya?</a:t>
                      </a:r>
                    </a:p>
                  </a:txBody>
                  <a:tcPr/>
                </a:tc>
                <a:extLst>
                  <a:ext uri="{0D108BD9-81ED-4DB2-BD59-A6C34878D82A}">
                    <a16:rowId xmlns:a16="http://schemas.microsoft.com/office/drawing/2014/main" val="36807387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31276617"/>
              </p:ext>
            </p:extLst>
          </p:nvPr>
        </p:nvGraphicFramePr>
        <p:xfrm>
          <a:off x="5777023" y="3322674"/>
          <a:ext cx="6345084" cy="1598758"/>
        </p:xfrm>
        <a:graphic>
          <a:graphicData uri="http://schemas.openxmlformats.org/drawingml/2006/table">
            <a:tbl>
              <a:tblPr firstRow="1" bandRow="1">
                <a:tableStyleId>{21E4AEA4-8DFA-4A89-87EB-49C32662AFE0}</a:tableStyleId>
              </a:tblPr>
              <a:tblGrid>
                <a:gridCol w="6345084">
                  <a:extLst>
                    <a:ext uri="{9D8B030D-6E8A-4147-A177-3AD203B41FA5}">
                      <a16:colId xmlns:a16="http://schemas.microsoft.com/office/drawing/2014/main" val="1495017990"/>
                    </a:ext>
                  </a:extLst>
                </a:gridCol>
              </a:tblGrid>
              <a:tr h="383636">
                <a:tc>
                  <a:txBody>
                    <a:bodyPr/>
                    <a:lstStyle/>
                    <a:p>
                      <a:r>
                        <a:rPr lang="en-GB" sz="1600" dirty="0"/>
                        <a:t>Music</a:t>
                      </a:r>
                    </a:p>
                  </a:txBody>
                  <a:tcPr/>
                </a:tc>
                <a:extLst>
                  <a:ext uri="{0D108BD9-81ED-4DB2-BD59-A6C34878D82A}">
                    <a16:rowId xmlns:a16="http://schemas.microsoft.com/office/drawing/2014/main" val="2994901590"/>
                  </a:ext>
                </a:extLst>
              </a:tr>
              <a:tr h="392162">
                <a:tc>
                  <a:txBody>
                    <a:bodyPr/>
                    <a:lstStyle/>
                    <a:p>
                      <a:r>
                        <a:rPr lang="en-GB" sz="1600" baseline="0" dirty="0"/>
                        <a:t>What are the three different sizes of the recorder called?</a:t>
                      </a:r>
                    </a:p>
                  </a:txBody>
                  <a:tcPr/>
                </a:tc>
                <a:extLst>
                  <a:ext uri="{0D108BD9-81ED-4DB2-BD59-A6C34878D82A}">
                    <a16:rowId xmlns:a16="http://schemas.microsoft.com/office/drawing/2014/main" val="4175067309"/>
                  </a:ext>
                </a:extLst>
              </a:tr>
              <a:tr h="801374">
                <a:tc>
                  <a:txBody>
                    <a:bodyPr/>
                    <a:lstStyle/>
                    <a:p>
                      <a:r>
                        <a:rPr lang="en-GB" sz="1600" baseline="0" dirty="0"/>
                        <a:t>In which period did the recorder begin and develop?</a:t>
                      </a:r>
                    </a:p>
                    <a:p>
                      <a:endParaRPr lang="en-GB" sz="1600" baseline="0" dirty="0"/>
                    </a:p>
                    <a:p>
                      <a:pPr lvl="0">
                        <a:buNone/>
                      </a:pPr>
                      <a:r>
                        <a:rPr lang="en-GB" sz="1600" baseline="0" dirty="0"/>
                        <a:t>Who invented the recorder?</a:t>
                      </a:r>
                      <a:endParaRPr lang="en-GB" dirty="0"/>
                    </a:p>
                  </a:txBody>
                  <a:tcPr/>
                </a:tc>
                <a:extLst>
                  <a:ext uri="{0D108BD9-81ED-4DB2-BD59-A6C34878D82A}">
                    <a16:rowId xmlns:a16="http://schemas.microsoft.com/office/drawing/2014/main" val="16295678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5523965"/>
              </p:ext>
            </p:extLst>
          </p:nvPr>
        </p:nvGraphicFramePr>
        <p:xfrm>
          <a:off x="5778257" y="598818"/>
          <a:ext cx="6366826" cy="1810543"/>
        </p:xfrm>
        <a:graphic>
          <a:graphicData uri="http://schemas.openxmlformats.org/drawingml/2006/table">
            <a:tbl>
              <a:tblPr firstRow="1" bandRow="1">
                <a:tableStyleId>{00A15C55-8517-42AA-B614-E9B94910E393}</a:tableStyleId>
              </a:tblPr>
              <a:tblGrid>
                <a:gridCol w="6366826">
                  <a:extLst>
                    <a:ext uri="{9D8B030D-6E8A-4147-A177-3AD203B41FA5}">
                      <a16:colId xmlns:a16="http://schemas.microsoft.com/office/drawing/2014/main" val="855750989"/>
                    </a:ext>
                  </a:extLst>
                </a:gridCol>
              </a:tblGrid>
              <a:tr h="306339">
                <a:tc>
                  <a:txBody>
                    <a:bodyPr/>
                    <a:lstStyle/>
                    <a:p>
                      <a:r>
                        <a:rPr lang="en-GB" sz="1600" dirty="0"/>
                        <a:t>PSHE</a:t>
                      </a:r>
                    </a:p>
                  </a:txBody>
                  <a:tcPr/>
                </a:tc>
                <a:extLst>
                  <a:ext uri="{0D108BD9-81ED-4DB2-BD59-A6C34878D82A}">
                    <a16:rowId xmlns:a16="http://schemas.microsoft.com/office/drawing/2014/main" val="2164382239"/>
                  </a:ext>
                </a:extLst>
              </a:tr>
              <a:tr h="838401">
                <a:tc>
                  <a:txBody>
                    <a:bodyPr/>
                    <a:lstStyle/>
                    <a:p>
                      <a:r>
                        <a:rPr lang="en-GB" sz="1600" dirty="0"/>
                        <a:t>What is a consumer?</a:t>
                      </a:r>
                    </a:p>
                    <a:p>
                      <a:endParaRPr lang="en-GB" sz="1600" dirty="0"/>
                    </a:p>
                    <a:p>
                      <a:r>
                        <a:rPr lang="en-GB" sz="1600" dirty="0"/>
                        <a:t>What does it mean to balance a budget?</a:t>
                      </a:r>
                    </a:p>
                  </a:txBody>
                  <a:tcPr/>
                </a:tc>
                <a:extLst>
                  <a:ext uri="{0D108BD9-81ED-4DB2-BD59-A6C34878D82A}">
                    <a16:rowId xmlns:a16="http://schemas.microsoft.com/office/drawing/2014/main" val="4026175623"/>
                  </a:ext>
                </a:extLst>
              </a:tr>
              <a:tr h="636862">
                <a:tc>
                  <a:txBody>
                    <a:bodyPr/>
                    <a:lstStyle/>
                    <a:p>
                      <a:r>
                        <a:rPr lang="en-GB" sz="1600" baseline="0" dirty="0"/>
                        <a:t>How do advertisers try to influence customers to buy?</a:t>
                      </a:r>
                    </a:p>
                  </a:txBody>
                  <a:tcPr/>
                </a:tc>
                <a:extLst>
                  <a:ext uri="{0D108BD9-81ED-4DB2-BD59-A6C34878D82A}">
                    <a16:rowId xmlns:a16="http://schemas.microsoft.com/office/drawing/2014/main" val="339527001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52895651"/>
              </p:ext>
            </p:extLst>
          </p:nvPr>
        </p:nvGraphicFramePr>
        <p:xfrm>
          <a:off x="9058" y="2260035"/>
          <a:ext cx="5673187" cy="1572826"/>
        </p:xfrm>
        <a:graphic>
          <a:graphicData uri="http://schemas.openxmlformats.org/drawingml/2006/table">
            <a:tbl>
              <a:tblPr firstRow="1" bandRow="1">
                <a:tableStyleId>{5C22544A-7EE6-4342-B048-85BDC9FD1C3A}</a:tableStyleId>
              </a:tblPr>
              <a:tblGrid>
                <a:gridCol w="5673187">
                  <a:extLst>
                    <a:ext uri="{9D8B030D-6E8A-4147-A177-3AD203B41FA5}">
                      <a16:colId xmlns:a16="http://schemas.microsoft.com/office/drawing/2014/main" val="4224780268"/>
                    </a:ext>
                  </a:extLst>
                </a:gridCol>
              </a:tblGrid>
              <a:tr h="291075">
                <a:tc>
                  <a:txBody>
                    <a:bodyPr/>
                    <a:lstStyle/>
                    <a:p>
                      <a:r>
                        <a:rPr lang="en-GB" sz="1600" dirty="0"/>
                        <a:t>Science</a:t>
                      </a:r>
                    </a:p>
                  </a:txBody>
                  <a:tcPr/>
                </a:tc>
                <a:extLst>
                  <a:ext uri="{0D108BD9-81ED-4DB2-BD59-A6C34878D82A}">
                    <a16:rowId xmlns:a16="http://schemas.microsoft.com/office/drawing/2014/main" val="3896154310"/>
                  </a:ext>
                </a:extLst>
              </a:tr>
              <a:tr h="291075">
                <a:tc>
                  <a:txBody>
                    <a:bodyPr/>
                    <a:lstStyle/>
                    <a:p>
                      <a:r>
                        <a:rPr lang="en-GB" sz="1600" dirty="0"/>
                        <a:t>Can you name the different forces?</a:t>
                      </a:r>
                    </a:p>
                  </a:txBody>
                  <a:tcPr/>
                </a:tc>
                <a:extLst>
                  <a:ext uri="{0D108BD9-81ED-4DB2-BD59-A6C34878D82A}">
                    <a16:rowId xmlns:a16="http://schemas.microsoft.com/office/drawing/2014/main" val="2895203923"/>
                  </a:ext>
                </a:extLst>
              </a:tr>
              <a:tr h="291075">
                <a:tc>
                  <a:txBody>
                    <a:bodyPr/>
                    <a:lstStyle/>
                    <a:p>
                      <a:endParaRPr lang="en-GB" sz="1600" dirty="0"/>
                    </a:p>
                  </a:txBody>
                  <a:tcPr/>
                </a:tc>
                <a:extLst>
                  <a:ext uri="{0D108BD9-81ED-4DB2-BD59-A6C34878D82A}">
                    <a16:rowId xmlns:a16="http://schemas.microsoft.com/office/drawing/2014/main" val="2634294020"/>
                  </a:ext>
                </a:extLst>
              </a:tr>
              <a:tr h="566986">
                <a:tc>
                  <a:txBody>
                    <a:bodyPr/>
                    <a:lstStyle/>
                    <a:p>
                      <a:r>
                        <a:rPr lang="en-GB" sz="1600" dirty="0"/>
                        <a:t>Air resistance is a force that shows what?</a:t>
                      </a:r>
                    </a:p>
                  </a:txBody>
                  <a:tcPr/>
                </a:tc>
                <a:extLst>
                  <a:ext uri="{0D108BD9-81ED-4DB2-BD59-A6C34878D82A}">
                    <a16:rowId xmlns:a16="http://schemas.microsoft.com/office/drawing/2014/main" val="114238195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14455510"/>
              </p:ext>
            </p:extLst>
          </p:nvPr>
        </p:nvGraphicFramePr>
        <p:xfrm>
          <a:off x="-21102" y="5377977"/>
          <a:ext cx="5713967" cy="1399957"/>
        </p:xfrm>
        <a:graphic>
          <a:graphicData uri="http://schemas.openxmlformats.org/drawingml/2006/table">
            <a:tbl>
              <a:tblPr firstRow="1" bandRow="1">
                <a:tableStyleId>{F5AB1C69-6EDB-4FF4-983F-18BD219EF322}</a:tableStyleId>
              </a:tblPr>
              <a:tblGrid>
                <a:gridCol w="5713967">
                  <a:extLst>
                    <a:ext uri="{9D8B030D-6E8A-4147-A177-3AD203B41FA5}">
                      <a16:colId xmlns:a16="http://schemas.microsoft.com/office/drawing/2014/main" val="1195867810"/>
                    </a:ext>
                  </a:extLst>
                </a:gridCol>
              </a:tblGrid>
              <a:tr h="304583">
                <a:tc>
                  <a:txBody>
                    <a:bodyPr/>
                    <a:lstStyle/>
                    <a:p>
                      <a:r>
                        <a:rPr lang="en-GB" sz="1600" dirty="0"/>
                        <a:t>Computing</a:t>
                      </a:r>
                    </a:p>
                  </a:txBody>
                  <a:tcPr/>
                </a:tc>
                <a:extLst>
                  <a:ext uri="{0D108BD9-81ED-4DB2-BD59-A6C34878D82A}">
                    <a16:rowId xmlns:a16="http://schemas.microsoft.com/office/drawing/2014/main" val="1777106793"/>
                  </a:ext>
                </a:extLst>
              </a:tr>
              <a:tr h="304583">
                <a:tc>
                  <a:txBody>
                    <a:bodyPr/>
                    <a:lstStyle/>
                    <a:p>
                      <a:r>
                        <a:rPr lang="en-GB" sz="1600" dirty="0"/>
                        <a:t>What are vector drawings made up of?</a:t>
                      </a:r>
                    </a:p>
                  </a:txBody>
                  <a:tcPr/>
                </a:tc>
                <a:extLst>
                  <a:ext uri="{0D108BD9-81ED-4DB2-BD59-A6C34878D82A}">
                    <a16:rowId xmlns:a16="http://schemas.microsoft.com/office/drawing/2014/main" val="1549424996"/>
                  </a:ext>
                </a:extLst>
              </a:tr>
              <a:tr h="729397">
                <a:tc>
                  <a:txBody>
                    <a:bodyPr/>
                    <a:lstStyle/>
                    <a:p>
                      <a:r>
                        <a:rPr lang="en-GB" sz="1600" dirty="0"/>
                        <a:t>Can you explain how alignment grids and resize handles can be used to improve consistency?</a:t>
                      </a:r>
                    </a:p>
                  </a:txBody>
                  <a:tcPr/>
                </a:tc>
                <a:extLst>
                  <a:ext uri="{0D108BD9-81ED-4DB2-BD59-A6C34878D82A}">
                    <a16:rowId xmlns:a16="http://schemas.microsoft.com/office/drawing/2014/main" val="242321428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74794161"/>
              </p:ext>
            </p:extLst>
          </p:nvPr>
        </p:nvGraphicFramePr>
        <p:xfrm>
          <a:off x="5794744" y="4979581"/>
          <a:ext cx="6334361" cy="1789673"/>
        </p:xfrm>
        <a:graphic>
          <a:graphicData uri="http://schemas.openxmlformats.org/drawingml/2006/table">
            <a:tbl>
              <a:tblPr firstRow="1" bandRow="1">
                <a:tableStyleId>{5C22544A-7EE6-4342-B048-85BDC9FD1C3A}</a:tableStyleId>
              </a:tblPr>
              <a:tblGrid>
                <a:gridCol w="6334361">
                  <a:extLst>
                    <a:ext uri="{9D8B030D-6E8A-4147-A177-3AD203B41FA5}">
                      <a16:colId xmlns:a16="http://schemas.microsoft.com/office/drawing/2014/main" val="2809753482"/>
                    </a:ext>
                  </a:extLst>
                </a:gridCol>
              </a:tblGrid>
              <a:tr h="369297">
                <a:tc>
                  <a:txBody>
                    <a:bodyPr/>
                    <a:lstStyle/>
                    <a:p>
                      <a:r>
                        <a:rPr lang="en-GB" sz="1600" dirty="0"/>
                        <a:t>Vocabulary – define these</a:t>
                      </a:r>
                      <a:r>
                        <a:rPr lang="en-GB" sz="1600" baseline="0" dirty="0"/>
                        <a:t> words</a:t>
                      </a:r>
                      <a:endParaRPr lang="en-GB" sz="1600" dirty="0"/>
                    </a:p>
                  </a:txBody>
                  <a:tcPr>
                    <a:solidFill>
                      <a:srgbClr val="9933FF"/>
                    </a:solidFill>
                  </a:tcPr>
                </a:tc>
                <a:extLst>
                  <a:ext uri="{0D108BD9-81ED-4DB2-BD59-A6C34878D82A}">
                    <a16:rowId xmlns:a16="http://schemas.microsoft.com/office/drawing/2014/main" val="2802462903"/>
                  </a:ext>
                </a:extLst>
              </a:tr>
              <a:tr h="1420376">
                <a:tc>
                  <a:txBody>
                    <a:bodyPr/>
                    <a:lstStyle/>
                    <a:p>
                      <a:r>
                        <a:rPr lang="en-GB" sz="1600" dirty="0"/>
                        <a:t>Accuracy</a:t>
                      </a:r>
                    </a:p>
                    <a:p>
                      <a:r>
                        <a:rPr lang="en-GB" sz="1600" dirty="0"/>
                        <a:t>Precision</a:t>
                      </a:r>
                    </a:p>
                    <a:p>
                      <a:r>
                        <a:rPr lang="en-GB" sz="1600" dirty="0"/>
                        <a:t>Complexity</a:t>
                      </a:r>
                    </a:p>
                    <a:p>
                      <a:r>
                        <a:rPr lang="en-GB" sz="1600" dirty="0"/>
                        <a:t>Inflation</a:t>
                      </a:r>
                    </a:p>
                    <a:p>
                      <a:r>
                        <a:rPr lang="en-GB" sz="1600" dirty="0"/>
                        <a:t>Investment</a:t>
                      </a:r>
                    </a:p>
                  </a:txBody>
                  <a:tcPr>
                    <a:solidFill>
                      <a:srgbClr val="9999FF"/>
                    </a:solidFill>
                  </a:tcPr>
                </a:tc>
                <a:extLst>
                  <a:ext uri="{0D108BD9-81ED-4DB2-BD59-A6C34878D82A}">
                    <a16:rowId xmlns:a16="http://schemas.microsoft.com/office/drawing/2014/main" val="2536052135"/>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3314451751"/>
              </p:ext>
            </p:extLst>
          </p:nvPr>
        </p:nvGraphicFramePr>
        <p:xfrm>
          <a:off x="-12514" y="3944157"/>
          <a:ext cx="5719938" cy="1387077"/>
        </p:xfrm>
        <a:graphic>
          <a:graphicData uri="http://schemas.openxmlformats.org/drawingml/2006/table">
            <a:tbl>
              <a:tblPr firstRow="1" bandRow="1">
                <a:tableStyleId>{5C22544A-7EE6-4342-B048-85BDC9FD1C3A}</a:tableStyleId>
              </a:tblPr>
              <a:tblGrid>
                <a:gridCol w="5719938">
                  <a:extLst>
                    <a:ext uri="{9D8B030D-6E8A-4147-A177-3AD203B41FA5}">
                      <a16:colId xmlns:a16="http://schemas.microsoft.com/office/drawing/2014/main" val="4224780268"/>
                    </a:ext>
                  </a:extLst>
                </a:gridCol>
              </a:tblGrid>
              <a:tr h="212715">
                <a:tc>
                  <a:txBody>
                    <a:bodyPr/>
                    <a:lstStyle/>
                    <a:p>
                      <a:r>
                        <a:rPr lang="en-GB" sz="1600" dirty="0"/>
                        <a:t>Art and Design/ Design Technology</a:t>
                      </a:r>
                    </a:p>
                  </a:txBody>
                  <a:tcPr>
                    <a:solidFill>
                      <a:schemeClr val="accent4">
                        <a:lumMod val="75000"/>
                      </a:schemeClr>
                    </a:solidFill>
                  </a:tcPr>
                </a:tc>
                <a:extLst>
                  <a:ext uri="{0D108BD9-81ED-4DB2-BD59-A6C34878D82A}">
                    <a16:rowId xmlns:a16="http://schemas.microsoft.com/office/drawing/2014/main" val="3896154310"/>
                  </a:ext>
                </a:extLst>
              </a:tr>
              <a:tr h="240705">
                <a:tc>
                  <a:txBody>
                    <a:bodyPr/>
                    <a:lstStyle/>
                    <a:p>
                      <a:r>
                        <a:rPr lang="en-GB" sz="1600" dirty="0"/>
                        <a:t>Can you name the 7 different food groups?</a:t>
                      </a:r>
                    </a:p>
                  </a:txBody>
                  <a:tcPr>
                    <a:solidFill>
                      <a:schemeClr val="accent4">
                        <a:lumMod val="40000"/>
                        <a:lumOff val="60000"/>
                      </a:schemeClr>
                    </a:solidFill>
                  </a:tcPr>
                </a:tc>
                <a:extLst>
                  <a:ext uri="{0D108BD9-81ED-4DB2-BD59-A6C34878D82A}">
                    <a16:rowId xmlns:a16="http://schemas.microsoft.com/office/drawing/2014/main" val="2895203923"/>
                  </a:ext>
                </a:extLst>
              </a:tr>
              <a:tr h="716517">
                <a:tc>
                  <a:txBody>
                    <a:bodyPr/>
                    <a:lstStyle/>
                    <a:p>
                      <a:r>
                        <a:rPr lang="en-GB" sz="1600" dirty="0"/>
                        <a:t>What is a varied diet?</a:t>
                      </a:r>
                    </a:p>
                  </a:txBody>
                  <a:tcPr>
                    <a:solidFill>
                      <a:schemeClr val="accent4">
                        <a:lumMod val="60000"/>
                        <a:lumOff val="40000"/>
                      </a:schemeClr>
                    </a:solidFill>
                  </a:tcPr>
                </a:tc>
                <a:extLst>
                  <a:ext uri="{0D108BD9-81ED-4DB2-BD59-A6C34878D82A}">
                    <a16:rowId xmlns:a16="http://schemas.microsoft.com/office/drawing/2014/main" val="2634294020"/>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2433674155"/>
              </p:ext>
            </p:extLst>
          </p:nvPr>
        </p:nvGraphicFramePr>
        <p:xfrm>
          <a:off x="5783256" y="2486096"/>
          <a:ext cx="6355720" cy="773842"/>
        </p:xfrm>
        <a:graphic>
          <a:graphicData uri="http://schemas.openxmlformats.org/drawingml/2006/table">
            <a:tbl>
              <a:tblPr firstRow="1" bandRow="1">
                <a:tableStyleId>{00A15C55-8517-42AA-B614-E9B94910E393}</a:tableStyleId>
              </a:tblPr>
              <a:tblGrid>
                <a:gridCol w="6355720">
                  <a:extLst>
                    <a:ext uri="{9D8B030D-6E8A-4147-A177-3AD203B41FA5}">
                      <a16:colId xmlns:a16="http://schemas.microsoft.com/office/drawing/2014/main" val="855750989"/>
                    </a:ext>
                  </a:extLst>
                </a:gridCol>
              </a:tblGrid>
              <a:tr h="297595">
                <a:tc>
                  <a:txBody>
                    <a:bodyPr/>
                    <a:lstStyle/>
                    <a:p>
                      <a:r>
                        <a:rPr lang="en-GB" sz="1600" dirty="0"/>
                        <a:t>RE</a:t>
                      </a:r>
                    </a:p>
                  </a:txBody>
                  <a:tcPr>
                    <a:solidFill>
                      <a:srgbClr val="1CE4DF"/>
                    </a:solidFill>
                  </a:tcPr>
                </a:tc>
                <a:extLst>
                  <a:ext uri="{0D108BD9-81ED-4DB2-BD59-A6C34878D82A}">
                    <a16:rowId xmlns:a16="http://schemas.microsoft.com/office/drawing/2014/main" val="2164382239"/>
                  </a:ext>
                </a:extLst>
              </a:tr>
              <a:tr h="438562">
                <a:tc>
                  <a:txBody>
                    <a:bodyPr/>
                    <a:lstStyle/>
                    <a:p>
                      <a:r>
                        <a:rPr lang="en-GB" sz="1600" dirty="0"/>
                        <a:t>What are the moral and religious issues to suffering?</a:t>
                      </a:r>
                    </a:p>
                  </a:txBody>
                  <a:tcPr>
                    <a:solidFill>
                      <a:srgbClr val="93FBD3"/>
                    </a:solidFill>
                  </a:tcPr>
                </a:tc>
                <a:extLst>
                  <a:ext uri="{0D108BD9-81ED-4DB2-BD59-A6C34878D82A}">
                    <a16:rowId xmlns:a16="http://schemas.microsoft.com/office/drawing/2014/main" val="4026175623"/>
                  </a:ext>
                </a:extLst>
              </a:tr>
            </a:tbl>
          </a:graphicData>
        </a:graphic>
      </p:graphicFrame>
    </p:spTree>
    <p:extLst>
      <p:ext uri="{BB962C8B-B14F-4D97-AF65-F5344CB8AC3E}">
        <p14:creationId xmlns:p14="http://schemas.microsoft.com/office/powerpoint/2010/main" val="140447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C4468E9971046AEE07BC0E8D43B50" ma:contentTypeVersion="" ma:contentTypeDescription="Create a new document." ma:contentTypeScope="" ma:versionID="0813e571073f04623e86630093519d62">
  <xsd:schema xmlns:xsd="http://www.w3.org/2001/XMLSchema" xmlns:xs="http://www.w3.org/2001/XMLSchema" xmlns:p="http://schemas.microsoft.com/office/2006/metadata/properties" xmlns:ns2="9cc22b87-2346-4de0-b904-6e681334ced1" xmlns:ns3="5f3f76cc-4177-4ae5-bc2c-8bd081ea60fc" targetNamespace="http://schemas.microsoft.com/office/2006/metadata/properties" ma:root="true" ma:fieldsID="70c74d03865ad5c6922a9d0c177b5456" ns2:_="" ns3:_="">
    <xsd:import namespace="9cc22b87-2346-4de0-b904-6e681334ced1"/>
    <xsd:import namespace="5f3f76cc-4177-4ae5-bc2c-8bd081ea6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93563DDF-8DF6-443D-B1CD-8C4D05697621}" ma:internalName="TaxCatchAll" ma:showField="CatchAllData" ma:web="{7c58a657-1b5a-4a44-ba6a-f97765f143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f76cc-4177-4ae5-bc2c-8bd081ea6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5f3f76cc-4177-4ae5-bc2c-8bd081ea60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D136FF-C5E5-48FF-AFF5-DB72683BED21}">
  <ds:schemaRefs>
    <ds:schemaRef ds:uri="http://schemas.microsoft.com/sharepoint/v3/contenttype/forms"/>
  </ds:schemaRefs>
</ds:datastoreItem>
</file>

<file path=customXml/itemProps2.xml><?xml version="1.0" encoding="utf-8"?>
<ds:datastoreItem xmlns:ds="http://schemas.openxmlformats.org/officeDocument/2006/customXml" ds:itemID="{EA95EF87-A8B6-4D35-AC21-FDC6131AA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5f3f76cc-4177-4ae5-bc2c-8bd081ea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EC6C1-4D2B-4A24-9CD1-0F6E9EB3DD9D}">
  <ds:schemaRefs>
    <ds:schemaRef ds:uri="http://schemas.microsoft.com/office/2006/metadata/properties"/>
    <ds:schemaRef ds:uri="http://schemas.microsoft.com/office/infopath/2007/PartnerControls"/>
    <ds:schemaRef ds:uri="9cc22b87-2346-4de0-b904-6e681334ced1"/>
    <ds:schemaRef ds:uri="5f3f76cc-4177-4ae5-bc2c-8bd081ea60fc"/>
  </ds:schemaRefs>
</ds:datastoreItem>
</file>

<file path=docProps/app.xml><?xml version="1.0" encoding="utf-8"?>
<Properties xmlns="http://schemas.openxmlformats.org/officeDocument/2006/extended-properties" xmlns:vt="http://schemas.openxmlformats.org/officeDocument/2006/docPropsVTypes">
  <TotalTime>2485</TotalTime>
  <Words>1289</Words>
  <Application>Microsoft Office PowerPoint</Application>
  <PresentationFormat>Widescreen</PresentationFormat>
  <Paragraphs>192</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Knowledge Organiser – Spring 2 Class 3  - INDIA</vt:lpstr>
      <vt:lpstr>Knowledge Organiser – Spring 2 Class 3  - INDIA</vt:lpstr>
      <vt:lpstr>Topic 20 Quiz India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Joanna Woodward</cp:lastModifiedBy>
  <cp:revision>421</cp:revision>
  <cp:lastPrinted>2021-06-22T10:58:43Z</cp:lastPrinted>
  <dcterms:created xsi:type="dcterms:W3CDTF">2021-06-17T12:54:55Z</dcterms:created>
  <dcterms:modified xsi:type="dcterms:W3CDTF">2023-03-15T14:51:49Z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0x0101005E8C4468E9971046AEE07BC0E8D43B50</vt:lpwstr>
  </property>
  <property fmtid="{D5CDD505-2E9C-101B-9397-08002B2CF9AE}" pid="3" name="MediaServiceImageTags">
    <vt:lpwstr/>
  </property>
</Properties>
</file>