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A6F8"/>
    <a:srgbClr val="5C5EC2"/>
    <a:srgbClr val="94ECAB"/>
    <a:srgbClr val="CEF8EE"/>
    <a:srgbClr val="36E860"/>
    <a:srgbClr val="FF9966"/>
    <a:srgbClr val="E85318"/>
    <a:srgbClr val="CCFCF1"/>
    <a:srgbClr val="1CE4D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342119-E1D0-CBE9-9124-81911345F2E6}" v="126" dt="2023-01-03T07:24:47.180"/>
    <p1510:client id="{1E670E78-F046-6F4F-7A12-A2E74F608EB6}" v="5879" dt="2023-01-03T15:43:01.170"/>
    <p1510:client id="{24B43FA5-EC10-D393-378F-8FAA5018EC18}" v="60" dt="2023-01-02T11:09:50.020"/>
    <p1510:client id="{BAA777F4-E30C-7F21-FA17-98BE0CB0D4AE}" v="4" dt="2023-01-04T17:11:22.829"/>
    <p1510:client id="{C5C751A3-B5C7-8582-C3DB-0933DDBADD9E}" v="623" dt="2023-02-01T09:27:35.9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72019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37653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515154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1616434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0F8906-0DB4-404C-9C20-6B1176C018CF}"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4113319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0F8906-0DB4-404C-9C20-6B1176C018CF}"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117762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0F8906-0DB4-404C-9C20-6B1176C018CF}" type="datetimeFigureOut">
              <a:rPr lang="en-GB" smtClean="0"/>
              <a:t>15/03/2023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51552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0F8906-0DB4-404C-9C20-6B1176C018CF}" type="datetimeFigureOut">
              <a:rPr lang="en-GB" smtClean="0"/>
              <a:t>15/03/2023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2168780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F8906-0DB4-404C-9C20-6B1176C018CF}" type="datetimeFigureOut">
              <a:rPr lang="en-GB" smtClean="0"/>
              <a:t>15/03/2023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56235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0F8906-0DB4-404C-9C20-6B1176C018CF}"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19605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0F8906-0DB4-404C-9C20-6B1176C018CF}"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31141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F8906-0DB4-404C-9C20-6B1176C018CF}" type="datetimeFigureOut">
              <a:rPr lang="en-GB" smtClean="0"/>
              <a:t>15/03/2023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A1DC1-19FA-4B5C-A3F5-BFCC9AE59627}" type="slidenum">
              <a:rPr lang="en-GB" smtClean="0"/>
              <a:t>‹#›</a:t>
            </a:fld>
            <a:endParaRPr lang="en-GB"/>
          </a:p>
        </p:txBody>
      </p:sp>
    </p:spTree>
    <p:extLst>
      <p:ext uri="{BB962C8B-B14F-4D97-AF65-F5344CB8AC3E}">
        <p14:creationId xmlns:p14="http://schemas.microsoft.com/office/powerpoint/2010/main" val="4276114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59572614"/>
              </p:ext>
            </p:extLst>
          </p:nvPr>
        </p:nvGraphicFramePr>
        <p:xfrm>
          <a:off x="83126" y="131172"/>
          <a:ext cx="6012872" cy="3092279"/>
        </p:xfrm>
        <a:graphic>
          <a:graphicData uri="http://schemas.openxmlformats.org/drawingml/2006/table">
            <a:tbl>
              <a:tblPr firstRow="1" bandRow="1">
                <a:tableStyleId>{93296810-A885-4BE3-A3E7-6D5BEEA58F35}</a:tableStyleId>
              </a:tblPr>
              <a:tblGrid>
                <a:gridCol w="3006436">
                  <a:extLst>
                    <a:ext uri="{9D8B030D-6E8A-4147-A177-3AD203B41FA5}">
                      <a16:colId xmlns:a16="http://schemas.microsoft.com/office/drawing/2014/main" val="3395121299"/>
                    </a:ext>
                  </a:extLst>
                </a:gridCol>
                <a:gridCol w="3006436">
                  <a:extLst>
                    <a:ext uri="{9D8B030D-6E8A-4147-A177-3AD203B41FA5}">
                      <a16:colId xmlns:a16="http://schemas.microsoft.com/office/drawing/2014/main" val="3945920250"/>
                    </a:ext>
                  </a:extLst>
                </a:gridCol>
              </a:tblGrid>
              <a:tr h="470999">
                <a:tc gridSpan="2">
                  <a:txBody>
                    <a:bodyPr/>
                    <a:lstStyle/>
                    <a:p>
                      <a:r>
                        <a:rPr lang="en-GB" sz="1600"/>
                        <a:t>Geography</a:t>
                      </a:r>
                    </a:p>
                  </a:txBody>
                  <a:tcPr/>
                </a:tc>
                <a:tc hMerge="1">
                  <a:txBody>
                    <a:bodyPr/>
                    <a:lstStyle/>
                    <a:p>
                      <a:endParaRPr lang="en-GB"/>
                    </a:p>
                  </a:txBody>
                  <a:tcPr/>
                </a:tc>
                <a:extLst>
                  <a:ext uri="{0D108BD9-81ED-4DB2-BD59-A6C34878D82A}">
                    <a16:rowId xmlns:a16="http://schemas.microsoft.com/office/drawing/2014/main" val="1370071295"/>
                  </a:ext>
                </a:extLst>
              </a:tr>
              <a:tr h="954074">
                <a:tc>
                  <a:txBody>
                    <a:bodyPr/>
                    <a:lstStyle/>
                    <a:p>
                      <a:r>
                        <a:rPr lang="en-GB" sz="1000" u="sng"/>
                        <a:t>What I should already know</a:t>
                      </a:r>
                    </a:p>
                    <a:p>
                      <a:pPr lvl="0">
                        <a:buNone/>
                      </a:pPr>
                      <a:r>
                        <a:rPr lang="en-GB" sz="1000" u="none"/>
                        <a:t>Children are familiar with the term countryside and town. Children have a sense of their own locality. Children have experience of looking at ariel footage and are familiar with basic maps and atlas reading skills. </a:t>
                      </a:r>
                    </a:p>
                  </a:txBody>
                  <a:tcPr/>
                </a:tc>
                <a:tc>
                  <a:txBody>
                    <a:bodyPr/>
                    <a:lstStyle/>
                    <a:p>
                      <a:r>
                        <a:rPr lang="en-GB" sz="1000" u="sng"/>
                        <a:t>The Journey</a:t>
                      </a:r>
                    </a:p>
                    <a:p>
                      <a:pPr lvl="0">
                        <a:buNone/>
                      </a:pPr>
                      <a:r>
                        <a:rPr lang="en-GB" sz="1000" u="none"/>
                        <a:t>To compare and contrast rural and urban areas. Initially starting with Seagrave and Leicester and moving on to comparing rural and urban areas of Kenya. We will look at Atlases, aerial photographs, maps and photographs to look for similarities and differences between rural and urban areas. </a:t>
                      </a:r>
                    </a:p>
                  </a:txBody>
                  <a:tcPr/>
                </a:tc>
                <a:extLst>
                  <a:ext uri="{0D108BD9-81ED-4DB2-BD59-A6C34878D82A}">
                    <a16:rowId xmlns:a16="http://schemas.microsoft.com/office/drawing/2014/main" val="3680738700"/>
                  </a:ext>
                </a:extLst>
              </a:tr>
              <a:tr h="1425074">
                <a:tc>
                  <a:txBody>
                    <a:bodyPr/>
                    <a:lstStyle/>
                    <a:p>
                      <a:r>
                        <a:rPr lang="en-GB" sz="1000" u="sng"/>
                        <a:t>Key Vocabulary</a:t>
                      </a:r>
                    </a:p>
                    <a:p>
                      <a:r>
                        <a:rPr lang="en-GB" sz="1000" u="none"/>
                        <a:t>Compare</a:t>
                      </a:r>
                    </a:p>
                    <a:p>
                      <a:pPr lvl="0">
                        <a:buNone/>
                      </a:pPr>
                      <a:r>
                        <a:rPr lang="en-GB" sz="1000" u="none"/>
                        <a:t>Contrast                           </a:t>
                      </a:r>
                    </a:p>
                    <a:p>
                      <a:pPr lvl="0">
                        <a:buNone/>
                      </a:pPr>
                      <a:r>
                        <a:rPr lang="en-GB" sz="1000" u="none"/>
                        <a:t>Similarities</a:t>
                      </a:r>
                    </a:p>
                    <a:p>
                      <a:pPr lvl="0">
                        <a:buNone/>
                      </a:pPr>
                      <a:r>
                        <a:rPr lang="en-GB" sz="1000" u="none"/>
                        <a:t>Differences</a:t>
                      </a:r>
                    </a:p>
                    <a:p>
                      <a:pPr lvl="0">
                        <a:buNone/>
                      </a:pPr>
                      <a:r>
                        <a:rPr lang="en-GB" sz="1000" u="none"/>
                        <a:t>Rural</a:t>
                      </a:r>
                    </a:p>
                    <a:p>
                      <a:pPr lvl="0">
                        <a:buNone/>
                      </a:pPr>
                      <a:r>
                        <a:rPr lang="en-GB" sz="1000" u="none"/>
                        <a:t>Urban</a:t>
                      </a:r>
                    </a:p>
                    <a:p>
                      <a:pPr lvl="0">
                        <a:buNone/>
                      </a:pPr>
                      <a:r>
                        <a:rPr lang="en-GB" sz="1000" u="none"/>
                        <a:t>Features</a:t>
                      </a:r>
                    </a:p>
                    <a:p>
                      <a:pPr lvl="0">
                        <a:buNone/>
                      </a:pPr>
                      <a:r>
                        <a:rPr lang="en-GB" sz="1000" u="none"/>
                        <a:t>landmarks</a:t>
                      </a:r>
                    </a:p>
                  </a:txBody>
                  <a:tcPr/>
                </a:tc>
                <a:tc>
                  <a:txBody>
                    <a:bodyPr/>
                    <a:lstStyle/>
                    <a:p>
                      <a:pPr algn="l"/>
                      <a:r>
                        <a:rPr lang="en-GB" sz="1000" u="sng"/>
                        <a:t>What I will know by the end of the unit</a:t>
                      </a:r>
                      <a:r>
                        <a:rPr lang="en-GB" sz="1000" u="none"/>
                        <a:t>             </a:t>
                      </a:r>
                      <a:endParaRPr lang="en-US"/>
                    </a:p>
                    <a:p>
                      <a:pPr lvl="0" algn="l">
                        <a:buNone/>
                      </a:pPr>
                      <a:r>
                        <a:rPr lang="en-GB" sz="1000" u="none"/>
                        <a:t> The difference between a rural and urban area through understanding the features and landmarks typical of both. Experience of using a range or resources to aid research. Understand that rural and urban areas can look very differently in different countries compared to our local area. </a:t>
                      </a:r>
                    </a:p>
                  </a:txBody>
                  <a:tcPr/>
                </a:tc>
                <a:extLst>
                  <a:ext uri="{0D108BD9-81ED-4DB2-BD59-A6C34878D82A}">
                    <a16:rowId xmlns:a16="http://schemas.microsoft.com/office/drawing/2014/main" val="388726180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484558792"/>
              </p:ext>
            </p:extLst>
          </p:nvPr>
        </p:nvGraphicFramePr>
        <p:xfrm>
          <a:off x="83127" y="3359805"/>
          <a:ext cx="5854410" cy="3398085"/>
        </p:xfrm>
        <a:graphic>
          <a:graphicData uri="http://schemas.openxmlformats.org/drawingml/2006/table">
            <a:tbl>
              <a:tblPr firstRow="1" bandRow="1">
                <a:tableStyleId>{5C22544A-7EE6-4342-B048-85BDC9FD1C3A}</a:tableStyleId>
              </a:tblPr>
              <a:tblGrid>
                <a:gridCol w="2927205">
                  <a:extLst>
                    <a:ext uri="{9D8B030D-6E8A-4147-A177-3AD203B41FA5}">
                      <a16:colId xmlns:a16="http://schemas.microsoft.com/office/drawing/2014/main" val="4224780268"/>
                    </a:ext>
                  </a:extLst>
                </a:gridCol>
                <a:gridCol w="2927205">
                  <a:extLst>
                    <a:ext uri="{9D8B030D-6E8A-4147-A177-3AD203B41FA5}">
                      <a16:colId xmlns:a16="http://schemas.microsoft.com/office/drawing/2014/main" val="4242741618"/>
                    </a:ext>
                  </a:extLst>
                </a:gridCol>
              </a:tblGrid>
              <a:tr h="552870">
                <a:tc gridSpan="2">
                  <a:txBody>
                    <a:bodyPr/>
                    <a:lstStyle/>
                    <a:p>
                      <a:r>
                        <a:rPr lang="en-GB" sz="1600" dirty="0"/>
                        <a:t>Science</a:t>
                      </a:r>
                    </a:p>
                  </a:txBody>
                  <a:tcPr/>
                </a:tc>
                <a:tc hMerge="1">
                  <a:txBody>
                    <a:bodyPr/>
                    <a:lstStyle/>
                    <a:p>
                      <a:endParaRPr lang="en-GB"/>
                    </a:p>
                  </a:txBody>
                  <a:tcPr/>
                </a:tc>
                <a:extLst>
                  <a:ext uri="{0D108BD9-81ED-4DB2-BD59-A6C34878D82A}">
                    <a16:rowId xmlns:a16="http://schemas.microsoft.com/office/drawing/2014/main" val="3896154310"/>
                  </a:ext>
                </a:extLst>
              </a:tr>
              <a:tr h="1382175">
                <a:tc>
                  <a:txBody>
                    <a:bodyPr/>
                    <a:lstStyle/>
                    <a:p>
                      <a:r>
                        <a:rPr lang="en-GB" sz="1000" u="sng" dirty="0"/>
                        <a:t>What I should already know</a:t>
                      </a:r>
                    </a:p>
                    <a:p>
                      <a:pPr lvl="0">
                        <a:buNone/>
                      </a:pPr>
                      <a:r>
                        <a:rPr lang="en-GB" sz="1000" u="none" dirty="0"/>
                        <a:t>The name of a variety of materials in the contexts of fabrics.</a:t>
                      </a:r>
                    </a:p>
                    <a:p>
                      <a:pPr lvl="0">
                        <a:buNone/>
                      </a:pPr>
                      <a:r>
                        <a:rPr lang="en-GB" sz="1000" u="none" dirty="0"/>
                        <a:t>Have experience of carrying out investigations and sorting/classifying activities. Children will have experience of talking about the properties of some materials such as hard/soft, flexible/rigid. </a:t>
                      </a:r>
                    </a:p>
                  </a:txBody>
                  <a:tcPr/>
                </a:tc>
                <a:tc>
                  <a:txBody>
                    <a:bodyPr/>
                    <a:lstStyle/>
                    <a:p>
                      <a:r>
                        <a:rPr lang="en-GB" sz="1000" u="sng" dirty="0"/>
                        <a:t>The Journey</a:t>
                      </a:r>
                    </a:p>
                    <a:p>
                      <a:pPr lvl="0">
                        <a:buNone/>
                      </a:pPr>
                      <a:r>
                        <a:rPr lang="en-GB" sz="1000" u="none" dirty="0"/>
                        <a:t>Children will explore a range of materials through sorting, classifying, investigating and discussing their properties. </a:t>
                      </a:r>
                    </a:p>
                    <a:p>
                      <a:pPr lvl="0">
                        <a:buNone/>
                      </a:pPr>
                      <a:r>
                        <a:rPr lang="en-GB" sz="1000" u="none" dirty="0"/>
                        <a:t>Children will make predictions on whether certain materials will be strong or not. Children will then explore the use of a variety of materials to create houses for the Three Little Pigs and say if the material is appropriate for the design criteria. </a:t>
                      </a:r>
                    </a:p>
                  </a:txBody>
                  <a:tcPr/>
                </a:tc>
                <a:extLst>
                  <a:ext uri="{0D108BD9-81ED-4DB2-BD59-A6C34878D82A}">
                    <a16:rowId xmlns:a16="http://schemas.microsoft.com/office/drawing/2014/main" val="2895203923"/>
                  </a:ext>
                </a:extLst>
              </a:tr>
              <a:tr h="1382175">
                <a:tc>
                  <a:txBody>
                    <a:bodyPr/>
                    <a:lstStyle/>
                    <a:p>
                      <a:r>
                        <a:rPr lang="en-GB" sz="1000" u="sng" dirty="0"/>
                        <a:t>Key Vocabulary</a:t>
                      </a:r>
                    </a:p>
                    <a:p>
                      <a:pPr lvl="0">
                        <a:buNone/>
                      </a:pPr>
                      <a:r>
                        <a:rPr lang="en-GB" sz="1000" u="none" dirty="0"/>
                        <a:t>Investigation</a:t>
                      </a:r>
                    </a:p>
                    <a:p>
                      <a:pPr lvl="0">
                        <a:buNone/>
                      </a:pPr>
                      <a:r>
                        <a:rPr lang="en-GB" sz="1000" u="none" dirty="0"/>
                        <a:t>Sorting</a:t>
                      </a:r>
                    </a:p>
                    <a:p>
                      <a:pPr lvl="0">
                        <a:buNone/>
                      </a:pPr>
                      <a:r>
                        <a:rPr lang="en-GB" sz="1000" u="none" dirty="0"/>
                        <a:t>Classifying</a:t>
                      </a:r>
                    </a:p>
                    <a:p>
                      <a:pPr lvl="0">
                        <a:buNone/>
                      </a:pPr>
                      <a:r>
                        <a:rPr lang="en-GB" sz="1000" u="none" dirty="0"/>
                        <a:t>Identifying         </a:t>
                      </a:r>
                    </a:p>
                    <a:p>
                      <a:pPr lvl="0">
                        <a:buNone/>
                      </a:pPr>
                      <a:r>
                        <a:rPr lang="en-GB" sz="1000" u="none" dirty="0"/>
                        <a:t>Materials</a:t>
                      </a:r>
                    </a:p>
                    <a:p>
                      <a:pPr lvl="0">
                        <a:buNone/>
                      </a:pPr>
                      <a:r>
                        <a:rPr lang="en-GB" sz="1000" u="none" dirty="0"/>
                        <a:t>Properties</a:t>
                      </a:r>
                    </a:p>
                    <a:p>
                      <a:pPr lvl="0">
                        <a:buNone/>
                      </a:pPr>
                      <a:endParaRPr lang="en-GB" sz="1000" u="sng" dirty="0"/>
                    </a:p>
                  </a:txBody>
                  <a:tcPr/>
                </a:tc>
                <a:tc>
                  <a:txBody>
                    <a:bodyPr/>
                    <a:lstStyle/>
                    <a:p>
                      <a:r>
                        <a:rPr lang="en-GB" sz="1000" u="sng" dirty="0"/>
                        <a:t>                   What I will know by the end of the unit</a:t>
                      </a:r>
                    </a:p>
                    <a:p>
                      <a:pPr lvl="0">
                        <a:buNone/>
                      </a:pPr>
                      <a:r>
                        <a:rPr lang="en-GB" sz="1000" u="none" dirty="0"/>
                        <a:t>Children will be able to name a variety of different materials. Children will be able to sort objects according to their properties. Children will plan and create different houses with materials supplied and be able to talk about the properties of each material used and be able to say whether it is a good material for the job or not. </a:t>
                      </a:r>
                      <a:endParaRPr lang="en-GB" sz="1000" u="sng" dirty="0"/>
                    </a:p>
                  </a:txBody>
                  <a:tcPr/>
                </a:tc>
                <a:extLst>
                  <a:ext uri="{0D108BD9-81ED-4DB2-BD59-A6C34878D82A}">
                    <a16:rowId xmlns:a16="http://schemas.microsoft.com/office/drawing/2014/main" val="2982929837"/>
                  </a:ext>
                </a:extLst>
              </a:tr>
            </a:tbl>
          </a:graphicData>
        </a:graphic>
      </p:graphicFrame>
      <p:graphicFrame>
        <p:nvGraphicFramePr>
          <p:cNvPr id="11" name="Table 10">
            <a:extLst>
              <a:ext uri="{FF2B5EF4-FFF2-40B4-BE49-F238E27FC236}">
                <a16:creationId xmlns:a16="http://schemas.microsoft.com/office/drawing/2014/main" id="{55FD8431-10EB-42D2-89FE-4A6C5D20056C}"/>
              </a:ext>
            </a:extLst>
          </p:cNvPr>
          <p:cNvGraphicFramePr>
            <a:graphicFrameLocks noGrp="1"/>
          </p:cNvGraphicFramePr>
          <p:nvPr>
            <p:extLst>
              <p:ext uri="{D42A27DB-BD31-4B8C-83A1-F6EECF244321}">
                <p14:modId xmlns:p14="http://schemas.microsoft.com/office/powerpoint/2010/main" val="3658356407"/>
              </p:ext>
            </p:extLst>
          </p:nvPr>
        </p:nvGraphicFramePr>
        <p:xfrm>
          <a:off x="5977246" y="138545"/>
          <a:ext cx="5973170" cy="3644916"/>
        </p:xfrm>
        <a:graphic>
          <a:graphicData uri="http://schemas.openxmlformats.org/drawingml/2006/table">
            <a:tbl>
              <a:tblPr firstRow="1" bandRow="1">
                <a:tableStyleId>{5C22544A-7EE6-4342-B048-85BDC9FD1C3A}</a:tableStyleId>
              </a:tblPr>
              <a:tblGrid>
                <a:gridCol w="2986585">
                  <a:extLst>
                    <a:ext uri="{9D8B030D-6E8A-4147-A177-3AD203B41FA5}">
                      <a16:colId xmlns:a16="http://schemas.microsoft.com/office/drawing/2014/main" val="4224780268"/>
                    </a:ext>
                  </a:extLst>
                </a:gridCol>
                <a:gridCol w="2986585">
                  <a:extLst>
                    <a:ext uri="{9D8B030D-6E8A-4147-A177-3AD203B41FA5}">
                      <a16:colId xmlns:a16="http://schemas.microsoft.com/office/drawing/2014/main" val="1139352440"/>
                    </a:ext>
                  </a:extLst>
                </a:gridCol>
              </a:tblGrid>
              <a:tr h="508717">
                <a:tc gridSpan="2">
                  <a:txBody>
                    <a:bodyPr/>
                    <a:lstStyle/>
                    <a:p>
                      <a:r>
                        <a:rPr lang="en-GB" sz="1600" dirty="0"/>
                        <a:t>History</a:t>
                      </a:r>
                    </a:p>
                  </a:txBody>
                  <a:tcPr>
                    <a:solidFill>
                      <a:schemeClr val="accent4">
                        <a:lumMod val="75000"/>
                      </a:schemeClr>
                    </a:solidFill>
                  </a:tcPr>
                </a:tc>
                <a:tc hMerge="1">
                  <a:txBody>
                    <a:bodyPr/>
                    <a:lstStyle/>
                    <a:p>
                      <a:endParaRPr lang="en-GB"/>
                    </a:p>
                  </a:txBody>
                  <a:tcPr/>
                </a:tc>
                <a:extLst>
                  <a:ext uri="{0D108BD9-81ED-4DB2-BD59-A6C34878D82A}">
                    <a16:rowId xmlns:a16="http://schemas.microsoft.com/office/drawing/2014/main" val="3896154310"/>
                  </a:ext>
                </a:extLst>
              </a:tr>
              <a:tr h="1215959">
                <a:tc>
                  <a:txBody>
                    <a:bodyPr/>
                    <a:lstStyle/>
                    <a:p>
                      <a:r>
                        <a:rPr lang="en-GB" sz="1000" u="sng" dirty="0"/>
                        <a:t>What I should already know</a:t>
                      </a:r>
                    </a:p>
                    <a:p>
                      <a:pPr lvl="0">
                        <a:buNone/>
                      </a:pPr>
                      <a:r>
                        <a:rPr lang="en-GB" sz="1000" u="none" dirty="0"/>
                        <a:t>Children already know what a castle and some may have even visited one before. </a:t>
                      </a:r>
                    </a:p>
                    <a:p>
                      <a:pPr lvl="0">
                        <a:buNone/>
                      </a:pPr>
                      <a:r>
                        <a:rPr lang="en-GB" sz="1000" u="none" dirty="0"/>
                        <a:t>Children understand that castles are part of our British history. </a:t>
                      </a:r>
                    </a:p>
                    <a:p>
                      <a:pPr lvl="0">
                        <a:buNone/>
                      </a:pPr>
                      <a:endParaRPr lang="en-GB" sz="1000" u="none"/>
                    </a:p>
                    <a:p>
                      <a:pPr lvl="0">
                        <a:buNone/>
                      </a:pPr>
                      <a:endParaRPr lang="en-GB" sz="1000" u="none"/>
                    </a:p>
                  </a:txBody>
                  <a:tcPr>
                    <a:solidFill>
                      <a:schemeClr val="accent4">
                        <a:lumMod val="40000"/>
                        <a:lumOff val="60000"/>
                      </a:schemeClr>
                    </a:solidFill>
                  </a:tcPr>
                </a:tc>
                <a:tc>
                  <a:txBody>
                    <a:bodyPr/>
                    <a:lstStyle/>
                    <a:p>
                      <a:r>
                        <a:rPr lang="en-GB" sz="1000" u="sng" dirty="0"/>
                        <a:t>The Journey</a:t>
                      </a:r>
                    </a:p>
                    <a:p>
                      <a:pPr lvl="0">
                        <a:buNone/>
                      </a:pPr>
                      <a:r>
                        <a:rPr lang="en-GB" sz="1000" u="none" dirty="0"/>
                        <a:t>Children will learn about different types of castles and their features through research and junk modelling. Children will discover what like was like living in a medieval castle. Children will learn about methods of attacking and defending a Motte and Bailey castle. </a:t>
                      </a:r>
                    </a:p>
                  </a:txBody>
                  <a:tcPr>
                    <a:solidFill>
                      <a:schemeClr val="accent4">
                        <a:lumMod val="40000"/>
                        <a:lumOff val="60000"/>
                      </a:schemeClr>
                    </a:solidFill>
                  </a:tcPr>
                </a:tc>
                <a:extLst>
                  <a:ext uri="{0D108BD9-81ED-4DB2-BD59-A6C34878D82A}">
                    <a16:rowId xmlns:a16="http://schemas.microsoft.com/office/drawing/2014/main" val="2895203923"/>
                  </a:ext>
                </a:extLst>
              </a:tr>
              <a:tr h="1277997">
                <a:tc>
                  <a:txBody>
                    <a:bodyPr/>
                    <a:lstStyle/>
                    <a:p>
                      <a:r>
                        <a:rPr lang="en-GB" sz="1000" u="sng" dirty="0"/>
                        <a:t>Key Vocabulary  </a:t>
                      </a:r>
                      <a:r>
                        <a:rPr lang="en-GB" sz="1000" u="none" dirty="0"/>
                        <a:t>           </a:t>
                      </a:r>
                    </a:p>
                    <a:p>
                      <a:pPr lvl="0">
                        <a:buNone/>
                      </a:pPr>
                      <a:r>
                        <a:rPr lang="en-GB" sz="1000" u="none" dirty="0"/>
                        <a:t>Bailey     arrow loop </a:t>
                      </a:r>
                    </a:p>
                    <a:p>
                      <a:pPr lvl="0">
                        <a:buNone/>
                      </a:pPr>
                      <a:r>
                        <a:rPr lang="en-GB" sz="1000" u="none" dirty="0"/>
                        <a:t>Motte     battlements </a:t>
                      </a:r>
                    </a:p>
                    <a:p>
                      <a:pPr lvl="0">
                        <a:buNone/>
                      </a:pPr>
                      <a:r>
                        <a:rPr lang="en-GB" sz="1000" u="none" dirty="0"/>
                        <a:t>Moat       keep</a:t>
                      </a:r>
                    </a:p>
                    <a:p>
                      <a:pPr lvl="0">
                        <a:buNone/>
                      </a:pPr>
                      <a:r>
                        <a:rPr lang="en-GB" sz="1000" u="none" dirty="0"/>
                        <a:t>Drawbridge</a:t>
                      </a:r>
                    </a:p>
                    <a:p>
                      <a:pPr lvl="0">
                        <a:buNone/>
                      </a:pPr>
                      <a:r>
                        <a:rPr lang="en-GB" sz="1000" u="none" dirty="0"/>
                        <a:t>Medieval     </a:t>
                      </a:r>
                    </a:p>
                    <a:p>
                      <a:pPr lvl="0">
                        <a:buNone/>
                      </a:pPr>
                      <a:r>
                        <a:rPr lang="en-GB" sz="1000" u="none" dirty="0"/>
                        <a:t>Portcullis </a:t>
                      </a:r>
                    </a:p>
                    <a:p>
                      <a:pPr lvl="0">
                        <a:buNone/>
                      </a:pPr>
                      <a:r>
                        <a:rPr lang="en-GB" sz="1000" u="none" dirty="0"/>
                        <a:t>                                                                                                                                 </a:t>
                      </a:r>
                      <a:endParaRPr lang="en-GB"/>
                    </a:p>
                    <a:p>
                      <a:pPr lvl="0">
                        <a:buNone/>
                      </a:pPr>
                      <a:endParaRPr lang="en-GB" sz="1000" u="none" dirty="0"/>
                    </a:p>
                    <a:p>
                      <a:pPr lvl="0">
                        <a:buNone/>
                      </a:pPr>
                      <a:endParaRPr lang="en-GB" sz="1000" u="none" dirty="0"/>
                    </a:p>
                    <a:p>
                      <a:endParaRPr lang="en-GB" sz="1000" u="none"/>
                    </a:p>
                  </a:txBody>
                  <a:tcPr>
                    <a:solidFill>
                      <a:schemeClr val="accent4">
                        <a:lumMod val="40000"/>
                        <a:lumOff val="60000"/>
                      </a:schemeClr>
                    </a:solidFill>
                  </a:tcPr>
                </a:tc>
                <a:tc>
                  <a:txBody>
                    <a:bodyPr/>
                    <a:lstStyle/>
                    <a:p>
                      <a:r>
                        <a:rPr lang="en-GB" sz="1000" u="sng" dirty="0"/>
                        <a:t>What I will know by the end of the unit</a:t>
                      </a:r>
                    </a:p>
                    <a:p>
                      <a:pPr lvl="0">
                        <a:buNone/>
                      </a:pPr>
                      <a:r>
                        <a:rPr lang="en-GB" sz="1000" u="none" dirty="0"/>
                        <a:t>Children will be able to label the features of a castle. Children will be able to talk about what life was life for people living and working in a medieval castle. Children will have made their own castle using a variety of junk modelling materials and can plan for methods of defence and attack. </a:t>
                      </a:r>
                    </a:p>
                  </a:txBody>
                  <a:tcPr>
                    <a:solidFill>
                      <a:schemeClr val="accent4">
                        <a:lumMod val="40000"/>
                        <a:lumOff val="60000"/>
                      </a:schemeClr>
                    </a:solidFill>
                  </a:tcPr>
                </a:tc>
                <a:extLst>
                  <a:ext uri="{0D108BD9-81ED-4DB2-BD59-A6C34878D82A}">
                    <a16:rowId xmlns:a16="http://schemas.microsoft.com/office/drawing/2014/main" val="2204512408"/>
                  </a:ext>
                </a:extLst>
              </a:tr>
            </a:tbl>
          </a:graphicData>
        </a:graphic>
      </p:graphicFrame>
      <p:graphicFrame>
        <p:nvGraphicFramePr>
          <p:cNvPr id="13" name="Table 12">
            <a:extLst>
              <a:ext uri="{FF2B5EF4-FFF2-40B4-BE49-F238E27FC236}">
                <a16:creationId xmlns:a16="http://schemas.microsoft.com/office/drawing/2014/main" id="{90E3F66F-BBAE-4CE9-9C13-185CA0B452A6}"/>
              </a:ext>
            </a:extLst>
          </p:cNvPr>
          <p:cNvGraphicFramePr>
            <a:graphicFrameLocks noGrp="1"/>
          </p:cNvGraphicFramePr>
          <p:nvPr>
            <p:extLst>
              <p:ext uri="{D42A27DB-BD31-4B8C-83A1-F6EECF244321}">
                <p14:modId xmlns:p14="http://schemas.microsoft.com/office/powerpoint/2010/main" val="2918501116"/>
              </p:ext>
            </p:extLst>
          </p:nvPr>
        </p:nvGraphicFramePr>
        <p:xfrm>
          <a:off x="5947558" y="3364675"/>
          <a:ext cx="6082640" cy="3317219"/>
        </p:xfrm>
        <a:graphic>
          <a:graphicData uri="http://schemas.openxmlformats.org/drawingml/2006/table">
            <a:tbl>
              <a:tblPr firstRow="1" bandRow="1">
                <a:tableStyleId>{5C22544A-7EE6-4342-B048-85BDC9FD1C3A}</a:tableStyleId>
              </a:tblPr>
              <a:tblGrid>
                <a:gridCol w="3041320">
                  <a:extLst>
                    <a:ext uri="{9D8B030D-6E8A-4147-A177-3AD203B41FA5}">
                      <a16:colId xmlns:a16="http://schemas.microsoft.com/office/drawing/2014/main" val="4224780268"/>
                    </a:ext>
                  </a:extLst>
                </a:gridCol>
                <a:gridCol w="3041320">
                  <a:extLst>
                    <a:ext uri="{9D8B030D-6E8A-4147-A177-3AD203B41FA5}">
                      <a16:colId xmlns:a16="http://schemas.microsoft.com/office/drawing/2014/main" val="1831508114"/>
                    </a:ext>
                  </a:extLst>
                </a:gridCol>
              </a:tblGrid>
              <a:tr h="601595">
                <a:tc gridSpan="2">
                  <a:txBody>
                    <a:bodyPr/>
                    <a:lstStyle/>
                    <a:p>
                      <a:r>
                        <a:rPr lang="en-GB" sz="1600" dirty="0"/>
                        <a:t>Design Technology</a:t>
                      </a:r>
                    </a:p>
                  </a:txBody>
                  <a:tcPr>
                    <a:solidFill>
                      <a:schemeClr val="bg1">
                        <a:lumMod val="65000"/>
                      </a:schemeClr>
                    </a:solidFill>
                  </a:tcPr>
                </a:tc>
                <a:tc hMerge="1">
                  <a:txBody>
                    <a:bodyPr/>
                    <a:lstStyle/>
                    <a:p>
                      <a:endParaRPr lang="en-GB"/>
                    </a:p>
                  </a:txBody>
                  <a:tcPr/>
                </a:tc>
                <a:extLst>
                  <a:ext uri="{0D108BD9-81ED-4DB2-BD59-A6C34878D82A}">
                    <a16:rowId xmlns:a16="http://schemas.microsoft.com/office/drawing/2014/main" val="3896154310"/>
                  </a:ext>
                </a:extLst>
              </a:tr>
              <a:tr h="1357812">
                <a:tc>
                  <a:txBody>
                    <a:bodyPr/>
                    <a:lstStyle/>
                    <a:p>
                      <a:r>
                        <a:rPr lang="en-GB" sz="1000" u="sng" dirty="0"/>
                        <a:t>What I should already know</a:t>
                      </a:r>
                    </a:p>
                    <a:p>
                      <a:pPr lvl="0">
                        <a:buNone/>
                      </a:pPr>
                      <a:r>
                        <a:rPr lang="en-GB" sz="1000" u="none" dirty="0"/>
                        <a:t>How to use scissors confidently. </a:t>
                      </a:r>
                    </a:p>
                    <a:p>
                      <a:pPr lvl="0">
                        <a:buNone/>
                      </a:pPr>
                      <a:r>
                        <a:rPr lang="en-GB" sz="1000" u="none" dirty="0"/>
                        <a:t>Begin to manipulate materials to the desired effect. </a:t>
                      </a:r>
                    </a:p>
                    <a:p>
                      <a:pPr lvl="0">
                        <a:buNone/>
                      </a:pPr>
                      <a:r>
                        <a:rPr lang="en-GB" sz="1000" u="none" dirty="0"/>
                        <a:t>Have used lolly sticks before. </a:t>
                      </a:r>
                    </a:p>
                    <a:p>
                      <a:pPr lvl="0">
                        <a:buNone/>
                      </a:pPr>
                      <a:endParaRPr lang="en-GB" sz="1000" u="sng" dirty="0"/>
                    </a:p>
                  </a:txBody>
                  <a:tcPr>
                    <a:solidFill>
                      <a:schemeClr val="bg1">
                        <a:lumMod val="85000"/>
                      </a:schemeClr>
                    </a:solidFill>
                  </a:tcPr>
                </a:tc>
                <a:tc>
                  <a:txBody>
                    <a:bodyPr/>
                    <a:lstStyle/>
                    <a:p>
                      <a:r>
                        <a:rPr lang="en-GB" sz="1000" u="sng" dirty="0"/>
                        <a:t>The Journey</a:t>
                      </a:r>
                    </a:p>
                    <a:p>
                      <a:pPr lvl="0">
                        <a:buNone/>
                      </a:pPr>
                      <a:r>
                        <a:rPr lang="en-GB" sz="1000" u="none" dirty="0"/>
                        <a:t>Children will explore the use of mechanisms to create a moving picture. The children will develop skills in creating sliders, levers and wheel mechanisms. Children will design, create and evaluate their own moving pictures incorporating some of the mechanisms practised in previous lessons. </a:t>
                      </a:r>
                    </a:p>
                  </a:txBody>
                  <a:tcPr>
                    <a:solidFill>
                      <a:schemeClr val="bg1">
                        <a:lumMod val="85000"/>
                      </a:schemeClr>
                    </a:solidFill>
                  </a:tcPr>
                </a:tc>
                <a:extLst>
                  <a:ext uri="{0D108BD9-81ED-4DB2-BD59-A6C34878D82A}">
                    <a16:rowId xmlns:a16="http://schemas.microsoft.com/office/drawing/2014/main" val="2895203923"/>
                  </a:ext>
                </a:extLst>
              </a:tr>
              <a:tr h="1357812">
                <a:tc>
                  <a:txBody>
                    <a:bodyPr/>
                    <a:lstStyle/>
                    <a:p>
                      <a:endParaRPr lang="en-GB" sz="1000" u="sng"/>
                    </a:p>
                    <a:p>
                      <a:r>
                        <a:rPr lang="en-GB" sz="1000" u="sng" dirty="0"/>
                        <a:t>Key Vocabulary</a:t>
                      </a:r>
                    </a:p>
                    <a:p>
                      <a:pPr lvl="0">
                        <a:buNone/>
                      </a:pPr>
                      <a:r>
                        <a:rPr lang="en-GB" sz="1000" u="none" dirty="0"/>
                        <a:t>Moving picture</a:t>
                      </a:r>
                    </a:p>
                    <a:p>
                      <a:pPr lvl="0">
                        <a:buNone/>
                      </a:pPr>
                      <a:r>
                        <a:rPr lang="en-GB" sz="1000" u="none" dirty="0"/>
                        <a:t>Mechanism</a:t>
                      </a:r>
                    </a:p>
                    <a:p>
                      <a:pPr lvl="0">
                        <a:buNone/>
                      </a:pPr>
                      <a:r>
                        <a:rPr lang="en-GB" sz="1000" u="none" dirty="0"/>
                        <a:t>Lever</a:t>
                      </a:r>
                    </a:p>
                    <a:p>
                      <a:pPr lvl="0">
                        <a:buNone/>
                      </a:pPr>
                      <a:r>
                        <a:rPr lang="en-GB" sz="1000" u="none" dirty="0"/>
                        <a:t>Slider</a:t>
                      </a:r>
                    </a:p>
                    <a:p>
                      <a:pPr lvl="0">
                        <a:buNone/>
                      </a:pPr>
                      <a:r>
                        <a:rPr lang="en-GB" sz="1000" u="none" dirty="0"/>
                        <a:t>Wheel mechanism </a:t>
                      </a:r>
                    </a:p>
                    <a:p>
                      <a:pPr lvl="0">
                        <a:buNone/>
                      </a:pPr>
                      <a:r>
                        <a:rPr lang="en-GB" sz="1000" u="none" dirty="0"/>
                        <a:t>materials</a:t>
                      </a:r>
                    </a:p>
                  </a:txBody>
                  <a:tcPr>
                    <a:solidFill>
                      <a:schemeClr val="bg1">
                        <a:lumMod val="85000"/>
                      </a:schemeClr>
                    </a:solidFill>
                  </a:tcPr>
                </a:tc>
                <a:tc>
                  <a:txBody>
                    <a:bodyPr/>
                    <a:lstStyle/>
                    <a:p>
                      <a:r>
                        <a:rPr lang="en-GB" sz="1000" u="sng" dirty="0"/>
                        <a:t>What I will know by the end of the unit</a:t>
                      </a:r>
                    </a:p>
                    <a:p>
                      <a:pPr lvl="0">
                        <a:buNone/>
                      </a:pPr>
                      <a:r>
                        <a:rPr lang="en-GB" sz="1000" u="none" dirty="0"/>
                        <a:t>Children will know how to design and create a variety of mechanisms in order to successfully design, make and evaluate their own moving picture to the design criteria. Children can name the different types of mechanisms modelled and practised throughout the unit. </a:t>
                      </a:r>
                    </a:p>
                  </a:txBody>
                  <a:tcPr>
                    <a:solidFill>
                      <a:schemeClr val="bg1">
                        <a:lumMod val="85000"/>
                      </a:schemeClr>
                    </a:solidFill>
                  </a:tcPr>
                </a:tc>
                <a:extLst>
                  <a:ext uri="{0D108BD9-81ED-4DB2-BD59-A6C34878D82A}">
                    <a16:rowId xmlns:a16="http://schemas.microsoft.com/office/drawing/2014/main" val="1445801757"/>
                  </a:ext>
                </a:extLst>
              </a:tr>
            </a:tbl>
          </a:graphicData>
        </a:graphic>
      </p:graphicFrame>
      <p:sp>
        <p:nvSpPr>
          <p:cNvPr id="12" name="Title 3">
            <a:extLst>
              <a:ext uri="{FF2B5EF4-FFF2-40B4-BE49-F238E27FC236}">
                <a16:creationId xmlns:a16="http://schemas.microsoft.com/office/drawing/2014/main" id="{2274D37A-3B17-4DE9-ADB4-104A13BAD4FE}"/>
              </a:ext>
            </a:extLst>
          </p:cNvPr>
          <p:cNvSpPr txBox="1">
            <a:spLocks/>
          </p:cNvSpPr>
          <p:nvPr/>
        </p:nvSpPr>
        <p:spPr>
          <a:xfrm>
            <a:off x="1979612" y="3032349"/>
            <a:ext cx="8074313" cy="327456"/>
          </a:xfrm>
          <a:prstGeom prst="rect">
            <a:avLst/>
          </a:prstGeom>
          <a:solidFill>
            <a:schemeClr val="accent5">
              <a:lumMod val="40000"/>
              <a:lumOff val="60000"/>
            </a:schemeClr>
          </a:solidFill>
          <a:ln>
            <a:solidFill>
              <a:schemeClr val="accent5">
                <a:lumMod val="60000"/>
                <a:lumOff val="4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a:t>Knowledge Organiser – Spring 1 Fairy-tales  Class 1</a:t>
            </a:r>
          </a:p>
        </p:txBody>
      </p:sp>
      <p:pic>
        <p:nvPicPr>
          <p:cNvPr id="2" name="Picture 2" descr="A picture containing tree, outdoor, city, building&#10;&#10;Description automatically generated">
            <a:extLst>
              <a:ext uri="{FF2B5EF4-FFF2-40B4-BE49-F238E27FC236}">
                <a16:creationId xmlns:a16="http://schemas.microsoft.com/office/drawing/2014/main" id="{BFB2D9D3-6929-F608-F32D-ABECB3D61D08}"/>
              </a:ext>
            </a:extLst>
          </p:cNvPr>
          <p:cNvPicPr>
            <a:picLocks noChangeAspect="1"/>
          </p:cNvPicPr>
          <p:nvPr/>
        </p:nvPicPr>
        <p:blipFill>
          <a:blip r:embed="rId2"/>
          <a:stretch>
            <a:fillRect/>
          </a:stretch>
        </p:blipFill>
        <p:spPr>
          <a:xfrm>
            <a:off x="1099751" y="1555957"/>
            <a:ext cx="2022390" cy="1346815"/>
          </a:xfrm>
          <a:prstGeom prst="rect">
            <a:avLst/>
          </a:prstGeom>
        </p:spPr>
      </p:pic>
      <p:pic>
        <p:nvPicPr>
          <p:cNvPr id="3" name="Picture 3" descr="Diagram, engineering drawing&#10;&#10;Description automatically generated">
            <a:extLst>
              <a:ext uri="{FF2B5EF4-FFF2-40B4-BE49-F238E27FC236}">
                <a16:creationId xmlns:a16="http://schemas.microsoft.com/office/drawing/2014/main" id="{F768E276-4237-6182-FE91-E018C5F152F1}"/>
              </a:ext>
            </a:extLst>
          </p:cNvPr>
          <p:cNvPicPr>
            <a:picLocks noChangeAspect="1"/>
          </p:cNvPicPr>
          <p:nvPr/>
        </p:nvPicPr>
        <p:blipFill>
          <a:blip r:embed="rId3"/>
          <a:stretch>
            <a:fillRect/>
          </a:stretch>
        </p:blipFill>
        <p:spPr>
          <a:xfrm>
            <a:off x="7206049" y="1364402"/>
            <a:ext cx="1764956" cy="1266546"/>
          </a:xfrm>
          <a:prstGeom prst="rect">
            <a:avLst/>
          </a:prstGeom>
        </p:spPr>
      </p:pic>
      <p:pic>
        <p:nvPicPr>
          <p:cNvPr id="4" name="Picture 5">
            <a:extLst>
              <a:ext uri="{FF2B5EF4-FFF2-40B4-BE49-F238E27FC236}">
                <a16:creationId xmlns:a16="http://schemas.microsoft.com/office/drawing/2014/main" id="{FD85AE66-A391-749E-E6EB-9417496365FE}"/>
              </a:ext>
            </a:extLst>
          </p:cNvPr>
          <p:cNvPicPr>
            <a:picLocks noChangeAspect="1"/>
          </p:cNvPicPr>
          <p:nvPr/>
        </p:nvPicPr>
        <p:blipFill>
          <a:blip r:embed="rId4"/>
          <a:stretch>
            <a:fillRect/>
          </a:stretch>
        </p:blipFill>
        <p:spPr>
          <a:xfrm>
            <a:off x="7084785" y="4617357"/>
            <a:ext cx="1886858" cy="1415143"/>
          </a:xfrm>
          <a:prstGeom prst="rect">
            <a:avLst/>
          </a:prstGeom>
        </p:spPr>
      </p:pic>
      <p:pic>
        <p:nvPicPr>
          <p:cNvPr id="6" name="Picture 6">
            <a:extLst>
              <a:ext uri="{FF2B5EF4-FFF2-40B4-BE49-F238E27FC236}">
                <a16:creationId xmlns:a16="http://schemas.microsoft.com/office/drawing/2014/main" id="{008F11E2-E490-3C87-8B75-D5D4E237F4D0}"/>
              </a:ext>
            </a:extLst>
          </p:cNvPr>
          <p:cNvPicPr>
            <a:picLocks noChangeAspect="1"/>
          </p:cNvPicPr>
          <p:nvPr/>
        </p:nvPicPr>
        <p:blipFill>
          <a:blip r:embed="rId5"/>
          <a:stretch>
            <a:fillRect/>
          </a:stretch>
        </p:blipFill>
        <p:spPr>
          <a:xfrm>
            <a:off x="1096509" y="5120820"/>
            <a:ext cx="1798412" cy="1306286"/>
          </a:xfrm>
          <a:prstGeom prst="rect">
            <a:avLst/>
          </a:prstGeom>
        </p:spPr>
      </p:pic>
    </p:spTree>
    <p:extLst>
      <p:ext uri="{BB962C8B-B14F-4D97-AF65-F5344CB8AC3E}">
        <p14:creationId xmlns:p14="http://schemas.microsoft.com/office/powerpoint/2010/main" val="1699388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293397915"/>
              </p:ext>
            </p:extLst>
          </p:nvPr>
        </p:nvGraphicFramePr>
        <p:xfrm>
          <a:off x="-10297" y="3655352"/>
          <a:ext cx="3938142" cy="3326789"/>
        </p:xfrm>
        <a:graphic>
          <a:graphicData uri="http://schemas.openxmlformats.org/drawingml/2006/table">
            <a:tbl>
              <a:tblPr firstRow="1" bandRow="1">
                <a:tableStyleId>{21E4AEA4-8DFA-4A89-87EB-49C32662AFE0}</a:tableStyleId>
              </a:tblPr>
              <a:tblGrid>
                <a:gridCol w="1969071">
                  <a:extLst>
                    <a:ext uri="{9D8B030D-6E8A-4147-A177-3AD203B41FA5}">
                      <a16:colId xmlns:a16="http://schemas.microsoft.com/office/drawing/2014/main" val="1495017990"/>
                    </a:ext>
                  </a:extLst>
                </a:gridCol>
                <a:gridCol w="1969071">
                  <a:extLst>
                    <a:ext uri="{9D8B030D-6E8A-4147-A177-3AD203B41FA5}">
                      <a16:colId xmlns:a16="http://schemas.microsoft.com/office/drawing/2014/main" val="1992186232"/>
                    </a:ext>
                  </a:extLst>
                </a:gridCol>
              </a:tblGrid>
              <a:tr h="477300">
                <a:tc gridSpan="2">
                  <a:txBody>
                    <a:bodyPr/>
                    <a:lstStyle/>
                    <a:p>
                      <a:r>
                        <a:rPr lang="en-GB" sz="1600"/>
                        <a:t>Music</a:t>
                      </a:r>
                    </a:p>
                  </a:txBody>
                  <a:tcPr>
                    <a:solidFill>
                      <a:srgbClr val="1CE4DF"/>
                    </a:solidFill>
                  </a:tcPr>
                </a:tc>
                <a:tc hMerge="1">
                  <a:txBody>
                    <a:bodyPr/>
                    <a:lstStyle/>
                    <a:p>
                      <a:endParaRPr lang="en-GB"/>
                    </a:p>
                  </a:txBody>
                  <a:tcPr/>
                </a:tc>
                <a:extLst>
                  <a:ext uri="{0D108BD9-81ED-4DB2-BD59-A6C34878D82A}">
                    <a16:rowId xmlns:a16="http://schemas.microsoft.com/office/drawing/2014/main" val="2994901590"/>
                  </a:ext>
                </a:extLst>
              </a:tr>
              <a:tr h="1242257">
                <a:tc>
                  <a:txBody>
                    <a:bodyPr/>
                    <a:lstStyle/>
                    <a:p>
                      <a:r>
                        <a:rPr lang="en-GB" sz="1000" u="sng"/>
                        <a:t>What I should already know</a:t>
                      </a:r>
                    </a:p>
                    <a:p>
                      <a:pPr lvl="0">
                        <a:buNone/>
                      </a:pPr>
                      <a:r>
                        <a:rPr lang="en-GB" sz="1000" u="none"/>
                        <a:t> Children already have experience of listening to music from a variety of genre. </a:t>
                      </a:r>
                    </a:p>
                    <a:p>
                      <a:pPr lvl="0">
                        <a:buNone/>
                      </a:pPr>
                      <a:r>
                        <a:rPr lang="en-GB" sz="1000" u="none"/>
                        <a:t>Children have responded to music using movement and expressed likes and dislikes for a piece of music. </a:t>
                      </a:r>
                    </a:p>
                    <a:p>
                      <a:pPr lvl="0">
                        <a:buNone/>
                      </a:pPr>
                      <a:endParaRPr lang="en-GB" sz="1000" u="none"/>
                    </a:p>
                  </a:txBody>
                  <a:tcPr>
                    <a:solidFill>
                      <a:srgbClr val="CCFCF1"/>
                    </a:solidFill>
                  </a:tcPr>
                </a:tc>
                <a:tc>
                  <a:txBody>
                    <a:bodyPr/>
                    <a:lstStyle/>
                    <a:p>
                      <a:r>
                        <a:rPr lang="en-GB" sz="1000" u="sng"/>
                        <a:t>The Journey</a:t>
                      </a:r>
                    </a:p>
                    <a:p>
                      <a:pPr lvl="0">
                        <a:buNone/>
                      </a:pPr>
                      <a:r>
                        <a:rPr lang="en-GB" sz="1000" u="none"/>
                        <a:t>The children will listen to a variety of music genre and learn to respond to music in a variety of different ways such as movement, art, expressing feelings and discussing likes and dislikes,  </a:t>
                      </a:r>
                    </a:p>
                  </a:txBody>
                  <a:tcPr>
                    <a:solidFill>
                      <a:srgbClr val="CCFCF1"/>
                    </a:solidFill>
                  </a:tcPr>
                </a:tc>
                <a:extLst>
                  <a:ext uri="{0D108BD9-81ED-4DB2-BD59-A6C34878D82A}">
                    <a16:rowId xmlns:a16="http://schemas.microsoft.com/office/drawing/2014/main" val="4175067309"/>
                  </a:ext>
                </a:extLst>
              </a:tr>
              <a:tr h="1386449">
                <a:tc>
                  <a:txBody>
                    <a:bodyPr/>
                    <a:lstStyle/>
                    <a:p>
                      <a:r>
                        <a:rPr lang="en-GB" sz="1000" u="sng"/>
                        <a:t>Key Vocabulary</a:t>
                      </a:r>
                    </a:p>
                    <a:p>
                      <a:pPr lvl="0">
                        <a:buNone/>
                      </a:pPr>
                      <a:r>
                        <a:rPr lang="en-GB" sz="1000" u="none"/>
                        <a:t>Genre</a:t>
                      </a:r>
                    </a:p>
                    <a:p>
                      <a:pPr lvl="0">
                        <a:buNone/>
                      </a:pPr>
                      <a:r>
                        <a:rPr lang="en-GB" sz="1000" u="none"/>
                        <a:t>Movement</a:t>
                      </a:r>
                    </a:p>
                    <a:p>
                      <a:pPr lvl="0">
                        <a:buNone/>
                      </a:pPr>
                      <a:r>
                        <a:rPr lang="en-GB" sz="1000" u="none"/>
                        <a:t>Likes</a:t>
                      </a:r>
                    </a:p>
                    <a:p>
                      <a:pPr lvl="0">
                        <a:buNone/>
                      </a:pPr>
                      <a:r>
                        <a:rPr lang="en-GB" sz="1000" u="none"/>
                        <a:t>Dislike</a:t>
                      </a:r>
                    </a:p>
                    <a:p>
                      <a:pPr lvl="0">
                        <a:buNone/>
                      </a:pPr>
                      <a:r>
                        <a:rPr lang="en-GB" sz="1000" u="none"/>
                        <a:t>Emotion</a:t>
                      </a:r>
                    </a:p>
                    <a:p>
                      <a:pPr lvl="0">
                        <a:buNone/>
                      </a:pPr>
                      <a:r>
                        <a:rPr lang="en-GB" sz="1000" u="none"/>
                        <a:t>Opinion </a:t>
                      </a:r>
                    </a:p>
                    <a:p>
                      <a:pPr lvl="0">
                        <a:buNone/>
                      </a:pPr>
                      <a:r>
                        <a:rPr lang="en-GB" sz="1000" u="none"/>
                        <a:t>Respond </a:t>
                      </a:r>
                    </a:p>
                  </a:txBody>
                  <a:tcPr>
                    <a:solidFill>
                      <a:srgbClr val="CCFCF1"/>
                    </a:solidFill>
                  </a:tcPr>
                </a:tc>
                <a:tc>
                  <a:txBody>
                    <a:bodyPr/>
                    <a:lstStyle/>
                    <a:p>
                      <a:r>
                        <a:rPr lang="en-GB" sz="1000" u="sng"/>
                        <a:t>What I will know by the end of the unit</a:t>
                      </a:r>
                    </a:p>
                    <a:p>
                      <a:pPr lvl="0">
                        <a:buNone/>
                      </a:pPr>
                      <a:r>
                        <a:rPr lang="en-GB" sz="1000" u="none"/>
                        <a:t>Children will have listened to a variety of different music genre and are able to confidently respond to the music in a variety of different ways. </a:t>
                      </a:r>
                    </a:p>
                  </a:txBody>
                  <a:tcPr>
                    <a:solidFill>
                      <a:srgbClr val="CCFCF1"/>
                    </a:solidFill>
                  </a:tcPr>
                </a:tc>
                <a:extLst>
                  <a:ext uri="{0D108BD9-81ED-4DB2-BD59-A6C34878D82A}">
                    <a16:rowId xmlns:a16="http://schemas.microsoft.com/office/drawing/2014/main" val="1629567815"/>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08439222"/>
              </p:ext>
            </p:extLst>
          </p:nvPr>
        </p:nvGraphicFramePr>
        <p:xfrm>
          <a:off x="0" y="69272"/>
          <a:ext cx="3839180" cy="3596779"/>
        </p:xfrm>
        <a:graphic>
          <a:graphicData uri="http://schemas.openxmlformats.org/drawingml/2006/table">
            <a:tbl>
              <a:tblPr firstRow="1" bandRow="1">
                <a:tableStyleId>{00A15C55-8517-42AA-B614-E9B94910E393}</a:tableStyleId>
              </a:tblPr>
              <a:tblGrid>
                <a:gridCol w="1702191">
                  <a:extLst>
                    <a:ext uri="{9D8B030D-6E8A-4147-A177-3AD203B41FA5}">
                      <a16:colId xmlns:a16="http://schemas.microsoft.com/office/drawing/2014/main" val="855750989"/>
                    </a:ext>
                  </a:extLst>
                </a:gridCol>
                <a:gridCol w="2136989">
                  <a:extLst>
                    <a:ext uri="{9D8B030D-6E8A-4147-A177-3AD203B41FA5}">
                      <a16:colId xmlns:a16="http://schemas.microsoft.com/office/drawing/2014/main" val="3819702568"/>
                    </a:ext>
                  </a:extLst>
                </a:gridCol>
              </a:tblGrid>
              <a:tr h="518299">
                <a:tc gridSpan="2">
                  <a:txBody>
                    <a:bodyPr/>
                    <a:lstStyle/>
                    <a:p>
                      <a:r>
                        <a:rPr lang="en-GB" sz="1600"/>
                        <a:t>PSHE</a:t>
                      </a:r>
                    </a:p>
                  </a:txBody>
                  <a:tcPr/>
                </a:tc>
                <a:tc hMerge="1">
                  <a:txBody>
                    <a:bodyPr/>
                    <a:lstStyle/>
                    <a:p>
                      <a:endParaRPr lang="en-GB"/>
                    </a:p>
                  </a:txBody>
                  <a:tcPr/>
                </a:tc>
                <a:extLst>
                  <a:ext uri="{0D108BD9-81ED-4DB2-BD59-A6C34878D82A}">
                    <a16:rowId xmlns:a16="http://schemas.microsoft.com/office/drawing/2014/main" val="2164382239"/>
                  </a:ext>
                </a:extLst>
              </a:tr>
              <a:tr h="1349986">
                <a:tc>
                  <a:txBody>
                    <a:bodyPr/>
                    <a:lstStyle/>
                    <a:p>
                      <a:r>
                        <a:rPr lang="en-GB" sz="1000" u="sng"/>
                        <a:t>What I should already know</a:t>
                      </a:r>
                    </a:p>
                    <a:p>
                      <a:r>
                        <a:rPr lang="en-GB" sz="1000" u="none"/>
                        <a:t>The children have already touched on positive attitudes towards friendships and participating in teams. </a:t>
                      </a:r>
                    </a:p>
                  </a:txBody>
                  <a:tcPr/>
                </a:tc>
                <a:tc>
                  <a:txBody>
                    <a:bodyPr/>
                    <a:lstStyle/>
                    <a:p>
                      <a:r>
                        <a:rPr lang="en-GB" sz="1000" u="sng"/>
                        <a:t>The Journey</a:t>
                      </a:r>
                    </a:p>
                    <a:p>
                      <a:r>
                        <a:rPr lang="en-GB" sz="1000" u="none"/>
                        <a:t>The children will learn the qualities which are needed to become positive learners. They will learn about setting goals which will given them bright futures. During this unit they will also learn about changes and the relationship between change and positive attitudes. </a:t>
                      </a:r>
                    </a:p>
                  </a:txBody>
                  <a:tcPr/>
                </a:tc>
                <a:extLst>
                  <a:ext uri="{0D108BD9-81ED-4DB2-BD59-A6C34878D82A}">
                    <a16:rowId xmlns:a16="http://schemas.microsoft.com/office/drawing/2014/main" val="4026175623"/>
                  </a:ext>
                </a:extLst>
              </a:tr>
              <a:tr h="1349986">
                <a:tc>
                  <a:txBody>
                    <a:bodyPr/>
                    <a:lstStyle/>
                    <a:p>
                      <a:r>
                        <a:rPr lang="en-GB" sz="1000" u="sng"/>
                        <a:t>Key Vocabulary</a:t>
                      </a:r>
                    </a:p>
                    <a:p>
                      <a:r>
                        <a:rPr lang="en-GB" sz="1000" u="none"/>
                        <a:t>Goals </a:t>
                      </a:r>
                    </a:p>
                    <a:p>
                      <a:r>
                        <a:rPr lang="en-GB" sz="1000" u="none"/>
                        <a:t>Loss </a:t>
                      </a:r>
                    </a:p>
                    <a:p>
                      <a:r>
                        <a:rPr lang="en-GB" sz="1000" u="none"/>
                        <a:t>Attitude </a:t>
                      </a:r>
                    </a:p>
                    <a:p>
                      <a:r>
                        <a:rPr lang="en-GB" sz="1000" u="none"/>
                        <a:t>Positive </a:t>
                      </a:r>
                    </a:p>
                    <a:p>
                      <a:r>
                        <a:rPr lang="en-GB" sz="1000" u="none"/>
                        <a:t>Future </a:t>
                      </a:r>
                    </a:p>
                    <a:p>
                      <a:r>
                        <a:rPr lang="en-GB" sz="1000" u="none"/>
                        <a:t>Interests </a:t>
                      </a:r>
                    </a:p>
                    <a:p>
                      <a:r>
                        <a:rPr lang="en-GB" sz="1000" u="none"/>
                        <a:t>Skills </a:t>
                      </a:r>
                    </a:p>
                    <a:p>
                      <a:r>
                        <a:rPr lang="en-GB" sz="1000" u="none"/>
                        <a:t>Experiences </a:t>
                      </a:r>
                    </a:p>
                    <a:p>
                      <a:r>
                        <a:rPr lang="en-GB" sz="1000" u="none"/>
                        <a:t>Qualities </a:t>
                      </a:r>
                    </a:p>
                  </a:txBody>
                  <a:tcPr/>
                </a:tc>
                <a:tc>
                  <a:txBody>
                    <a:bodyPr/>
                    <a:lstStyle/>
                    <a:p>
                      <a:r>
                        <a:rPr lang="en-GB" sz="1000" u="sng"/>
                        <a:t>What I will know by the end of the unit</a:t>
                      </a:r>
                    </a:p>
                    <a:p>
                      <a:r>
                        <a:rPr lang="en-US" sz="1000"/>
                        <a:t>In this unit of work, children will learn about having high aspirations. They will start by discussing positive views of themselves and will then identify how having a positive learning attitude can help them tackle and achieve new learning challenges and improve learning outcomes</a:t>
                      </a:r>
                      <a:endParaRPr lang="en-GB" sz="1000" u="none"/>
                    </a:p>
                  </a:txBody>
                  <a:tcPr/>
                </a:tc>
                <a:extLst>
                  <a:ext uri="{0D108BD9-81ED-4DB2-BD59-A6C34878D82A}">
                    <a16:rowId xmlns:a16="http://schemas.microsoft.com/office/drawing/2014/main" val="339527001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203612606"/>
              </p:ext>
            </p:extLst>
          </p:nvPr>
        </p:nvGraphicFramePr>
        <p:xfrm>
          <a:off x="3938142" y="3811553"/>
          <a:ext cx="4223465" cy="3114005"/>
        </p:xfrm>
        <a:graphic>
          <a:graphicData uri="http://schemas.openxmlformats.org/drawingml/2006/table">
            <a:tbl>
              <a:tblPr firstRow="1" bandRow="1">
                <a:tableStyleId>{F5AB1C69-6EDB-4FF4-983F-18BD219EF322}</a:tableStyleId>
              </a:tblPr>
              <a:tblGrid>
                <a:gridCol w="1787409">
                  <a:extLst>
                    <a:ext uri="{9D8B030D-6E8A-4147-A177-3AD203B41FA5}">
                      <a16:colId xmlns:a16="http://schemas.microsoft.com/office/drawing/2014/main" val="1195867810"/>
                    </a:ext>
                  </a:extLst>
                </a:gridCol>
                <a:gridCol w="2436056">
                  <a:extLst>
                    <a:ext uri="{9D8B030D-6E8A-4147-A177-3AD203B41FA5}">
                      <a16:colId xmlns:a16="http://schemas.microsoft.com/office/drawing/2014/main" val="2453771901"/>
                    </a:ext>
                  </a:extLst>
                </a:gridCol>
              </a:tblGrid>
              <a:tr h="463691">
                <a:tc gridSpan="2">
                  <a:txBody>
                    <a:bodyPr/>
                    <a:lstStyle/>
                    <a:p>
                      <a:r>
                        <a:rPr lang="en-GB" sz="1600"/>
                        <a:t>Computing</a:t>
                      </a:r>
                    </a:p>
                  </a:txBody>
                  <a:tcPr/>
                </a:tc>
                <a:tc hMerge="1">
                  <a:txBody>
                    <a:bodyPr/>
                    <a:lstStyle/>
                    <a:p>
                      <a:endParaRPr lang="en-GB"/>
                    </a:p>
                  </a:txBody>
                  <a:tcPr/>
                </a:tc>
                <a:extLst>
                  <a:ext uri="{0D108BD9-81ED-4DB2-BD59-A6C34878D82A}">
                    <a16:rowId xmlns:a16="http://schemas.microsoft.com/office/drawing/2014/main" val="1777106793"/>
                  </a:ext>
                </a:extLst>
              </a:tr>
              <a:tr h="1362417">
                <a:tc>
                  <a:txBody>
                    <a:bodyPr/>
                    <a:lstStyle/>
                    <a:p>
                      <a:r>
                        <a:rPr lang="en-GB" sz="1000" u="sng"/>
                        <a:t>What I should already know</a:t>
                      </a:r>
                    </a:p>
                    <a:p>
                      <a:r>
                        <a:rPr lang="en-GB" sz="1000" u="none"/>
                        <a:t> The children have played programming games on IPADs and have explored Beebots independently during provisional learning. The children have created oral programming algorithms. </a:t>
                      </a:r>
                    </a:p>
                  </a:txBody>
                  <a:tcPr/>
                </a:tc>
                <a:tc>
                  <a:txBody>
                    <a:bodyPr/>
                    <a:lstStyle/>
                    <a:p>
                      <a:r>
                        <a:rPr lang="en-GB" sz="1000" u="sng"/>
                        <a:t>The Journey</a:t>
                      </a:r>
                    </a:p>
                    <a:p>
                      <a:r>
                        <a:rPr lang="en-US" sz="1100" b="0" i="0" kern="1200">
                          <a:solidFill>
                            <a:schemeClr val="dk1"/>
                          </a:solidFill>
                          <a:effectLst/>
                          <a:latin typeface="+mn-lt"/>
                          <a:ea typeface="+mn-ea"/>
                          <a:cs typeface="+mn-cs"/>
                        </a:rPr>
                        <a:t>Learners will explore using individual commands, both with other learners and as part of a computer program. They will identify what each floor robot command does and use that knowledge to start predicting the outcome of programs. </a:t>
                      </a:r>
                      <a:endParaRPr lang="en-GB" sz="600" u="sng"/>
                    </a:p>
                  </a:txBody>
                  <a:tcPr/>
                </a:tc>
                <a:extLst>
                  <a:ext uri="{0D108BD9-81ED-4DB2-BD59-A6C34878D82A}">
                    <a16:rowId xmlns:a16="http://schemas.microsoft.com/office/drawing/2014/main" val="1549424996"/>
                  </a:ext>
                </a:extLst>
              </a:tr>
              <a:tr h="1232994">
                <a:tc>
                  <a:txBody>
                    <a:bodyPr/>
                    <a:lstStyle/>
                    <a:p>
                      <a:r>
                        <a:rPr lang="en-GB" sz="1000" u="sng"/>
                        <a:t>Key Vocabulary</a:t>
                      </a:r>
                    </a:p>
                    <a:p>
                      <a:r>
                        <a:rPr lang="en-GB" sz="1000" u="sng"/>
                        <a:t>A</a:t>
                      </a:r>
                      <a:r>
                        <a:rPr lang="en-GB" sz="1000" u="none"/>
                        <a:t>lgorithm </a:t>
                      </a:r>
                    </a:p>
                    <a:p>
                      <a:r>
                        <a:rPr lang="en-GB" sz="1000" u="none"/>
                        <a:t>Programming </a:t>
                      </a:r>
                    </a:p>
                    <a:p>
                      <a:r>
                        <a:rPr lang="en-GB" sz="1000" u="none"/>
                        <a:t>Buttons </a:t>
                      </a:r>
                    </a:p>
                    <a:p>
                      <a:r>
                        <a:rPr lang="en-GB" sz="1000" u="none"/>
                        <a:t>Directions </a:t>
                      </a:r>
                    </a:p>
                    <a:p>
                      <a:r>
                        <a:rPr lang="en-GB" sz="1000" u="none"/>
                        <a:t>Commands </a:t>
                      </a:r>
                    </a:p>
                    <a:p>
                      <a:r>
                        <a:rPr lang="en-GB" sz="1000" u="none"/>
                        <a:t>Movements </a:t>
                      </a:r>
                    </a:p>
                  </a:txBody>
                  <a:tcPr/>
                </a:tc>
                <a:tc>
                  <a:txBody>
                    <a:bodyPr/>
                    <a:lstStyle/>
                    <a:p>
                      <a:r>
                        <a:rPr lang="en-GB" sz="1000" u="sng"/>
                        <a:t>What I will know by the end of the unit</a:t>
                      </a:r>
                    </a:p>
                    <a:p>
                      <a:r>
                        <a:rPr lang="en-US" sz="1000" b="0" i="0" kern="1200">
                          <a:solidFill>
                            <a:schemeClr val="dk1"/>
                          </a:solidFill>
                          <a:effectLst/>
                          <a:latin typeface="+mn-lt"/>
                          <a:ea typeface="+mn-ea"/>
                          <a:cs typeface="+mn-cs"/>
                        </a:rPr>
                        <a:t>This unit introduces learners to early programming concepts. </a:t>
                      </a:r>
                    </a:p>
                    <a:p>
                      <a:r>
                        <a:rPr lang="en-US" sz="1000" b="0" i="0" kern="1200">
                          <a:solidFill>
                            <a:schemeClr val="dk1"/>
                          </a:solidFill>
                          <a:effectLst/>
                          <a:latin typeface="+mn-lt"/>
                          <a:ea typeface="+mn-ea"/>
                          <a:cs typeface="+mn-cs"/>
                        </a:rPr>
                        <a:t>Learners are also introduced to the early stages of program design through the introduction of algorithms.</a:t>
                      </a:r>
                      <a:endParaRPr lang="en-GB" sz="1000" u="sng"/>
                    </a:p>
                  </a:txBody>
                  <a:tcPr/>
                </a:tc>
                <a:extLst>
                  <a:ext uri="{0D108BD9-81ED-4DB2-BD59-A6C34878D82A}">
                    <a16:rowId xmlns:a16="http://schemas.microsoft.com/office/drawing/2014/main" val="2423214281"/>
                  </a:ext>
                </a:extLst>
              </a:tr>
            </a:tbl>
          </a:graphicData>
        </a:graphic>
      </p:graphicFrame>
      <p:graphicFrame>
        <p:nvGraphicFramePr>
          <p:cNvPr id="12" name="Table 11">
            <a:extLst>
              <a:ext uri="{FF2B5EF4-FFF2-40B4-BE49-F238E27FC236}">
                <a16:creationId xmlns:a16="http://schemas.microsoft.com/office/drawing/2014/main" id="{1A7D5D24-9056-42B2-AC49-0C381487D977}"/>
              </a:ext>
            </a:extLst>
          </p:cNvPr>
          <p:cNvGraphicFramePr>
            <a:graphicFrameLocks noGrp="1"/>
          </p:cNvGraphicFramePr>
          <p:nvPr>
            <p:extLst>
              <p:ext uri="{D42A27DB-BD31-4B8C-83A1-F6EECF244321}">
                <p14:modId xmlns:p14="http://schemas.microsoft.com/office/powerpoint/2010/main" val="2536579854"/>
              </p:ext>
            </p:extLst>
          </p:nvPr>
        </p:nvGraphicFramePr>
        <p:xfrm>
          <a:off x="3839179" y="69272"/>
          <a:ext cx="4718052" cy="3341640"/>
        </p:xfrm>
        <a:graphic>
          <a:graphicData uri="http://schemas.openxmlformats.org/drawingml/2006/table">
            <a:tbl>
              <a:tblPr firstRow="1" bandRow="1">
                <a:tableStyleId>{00A15C55-8517-42AA-B614-E9B94910E393}</a:tableStyleId>
              </a:tblPr>
              <a:tblGrid>
                <a:gridCol w="2359026">
                  <a:extLst>
                    <a:ext uri="{9D8B030D-6E8A-4147-A177-3AD203B41FA5}">
                      <a16:colId xmlns:a16="http://schemas.microsoft.com/office/drawing/2014/main" val="855750989"/>
                    </a:ext>
                  </a:extLst>
                </a:gridCol>
                <a:gridCol w="2359026">
                  <a:extLst>
                    <a:ext uri="{9D8B030D-6E8A-4147-A177-3AD203B41FA5}">
                      <a16:colId xmlns:a16="http://schemas.microsoft.com/office/drawing/2014/main" val="403854330"/>
                    </a:ext>
                  </a:extLst>
                </a:gridCol>
              </a:tblGrid>
              <a:tr h="353933">
                <a:tc gridSpan="2">
                  <a:txBody>
                    <a:bodyPr/>
                    <a:lstStyle/>
                    <a:p>
                      <a:r>
                        <a:rPr lang="en-GB" sz="1600"/>
                        <a:t>RE</a:t>
                      </a:r>
                    </a:p>
                  </a:txBody>
                  <a:tcPr>
                    <a:solidFill>
                      <a:srgbClr val="E85318"/>
                    </a:solidFill>
                  </a:tcPr>
                </a:tc>
                <a:tc hMerge="1">
                  <a:txBody>
                    <a:bodyPr/>
                    <a:lstStyle/>
                    <a:p>
                      <a:endParaRPr lang="en-GB"/>
                    </a:p>
                  </a:txBody>
                  <a:tcPr/>
                </a:tc>
                <a:extLst>
                  <a:ext uri="{0D108BD9-81ED-4DB2-BD59-A6C34878D82A}">
                    <a16:rowId xmlns:a16="http://schemas.microsoft.com/office/drawing/2014/main" val="2164382239"/>
                  </a:ext>
                </a:extLst>
              </a:tr>
              <a:tr h="1512987">
                <a:tc>
                  <a:txBody>
                    <a:bodyPr/>
                    <a:lstStyle/>
                    <a:p>
                      <a:r>
                        <a:rPr lang="en-GB" sz="1000" u="sng"/>
                        <a:t>What I should already know</a:t>
                      </a:r>
                    </a:p>
                    <a:p>
                      <a:r>
                        <a:rPr lang="en-GB" sz="1000" u="none"/>
                        <a:t>The children should already know about different religions and being part of religious communities. They are already aware of the religion Christianity and the place of worship. All children have been to the church and know about key stories such as the birth of Jesus and the Easter story. </a:t>
                      </a:r>
                    </a:p>
                  </a:txBody>
                  <a:tcPr>
                    <a:solidFill>
                      <a:srgbClr val="FF9966">
                        <a:alpha val="63922"/>
                      </a:srgbClr>
                    </a:solidFill>
                  </a:tcPr>
                </a:tc>
                <a:tc>
                  <a:txBody>
                    <a:bodyPr/>
                    <a:lstStyle/>
                    <a:p>
                      <a:r>
                        <a:rPr lang="en-GB" sz="1000" u="sng"/>
                        <a:t>The Journey</a:t>
                      </a:r>
                    </a:p>
                    <a:p>
                      <a:r>
                        <a:rPr lang="en-GB" sz="1000" u="none"/>
                        <a:t>The children will hear different stories through the unit and will reflect on the messages which Jesus was trying to send to his followers. The children will be completing role play and storyboard retellings of each story, using accurate vocabulary. </a:t>
                      </a:r>
                    </a:p>
                  </a:txBody>
                  <a:tcPr>
                    <a:solidFill>
                      <a:srgbClr val="FF9966">
                        <a:alpha val="63922"/>
                      </a:srgbClr>
                    </a:solidFill>
                  </a:tcPr>
                </a:tc>
                <a:extLst>
                  <a:ext uri="{0D108BD9-81ED-4DB2-BD59-A6C34878D82A}">
                    <a16:rowId xmlns:a16="http://schemas.microsoft.com/office/drawing/2014/main" val="4026175623"/>
                  </a:ext>
                </a:extLst>
              </a:tr>
              <a:tr h="1474720">
                <a:tc>
                  <a:txBody>
                    <a:bodyPr/>
                    <a:lstStyle/>
                    <a:p>
                      <a:r>
                        <a:rPr lang="en-GB" sz="1000" u="sng"/>
                        <a:t>Key </a:t>
                      </a:r>
                    </a:p>
                    <a:p>
                      <a:r>
                        <a:rPr lang="en-GB" sz="1000" u="sng"/>
                        <a:t>Vocabulary</a:t>
                      </a:r>
                    </a:p>
                    <a:p>
                      <a:r>
                        <a:rPr lang="en-GB" sz="1000" u="none"/>
                        <a:t>Samaritan </a:t>
                      </a:r>
                    </a:p>
                    <a:p>
                      <a:r>
                        <a:rPr lang="en-GB" sz="1000" u="none"/>
                        <a:t>Parables </a:t>
                      </a:r>
                    </a:p>
                    <a:p>
                      <a:r>
                        <a:rPr lang="en-GB" sz="1000" u="none"/>
                        <a:t>Morel</a:t>
                      </a:r>
                    </a:p>
                    <a:p>
                      <a:r>
                        <a:rPr lang="en-GB" sz="1000" u="none"/>
                        <a:t>Jesus </a:t>
                      </a:r>
                    </a:p>
                    <a:p>
                      <a:r>
                        <a:rPr lang="en-GB" sz="1000" u="none"/>
                        <a:t>Bible </a:t>
                      </a:r>
                    </a:p>
                    <a:p>
                      <a:r>
                        <a:rPr lang="en-GB" sz="1000" u="none"/>
                        <a:t>Sower </a:t>
                      </a:r>
                    </a:p>
                  </a:txBody>
                  <a:tcPr>
                    <a:solidFill>
                      <a:srgbClr val="FF9966">
                        <a:alpha val="63922"/>
                      </a:srgbClr>
                    </a:solidFill>
                  </a:tcPr>
                </a:tc>
                <a:tc>
                  <a:txBody>
                    <a:bodyPr/>
                    <a:lstStyle/>
                    <a:p>
                      <a:r>
                        <a:rPr lang="en-GB" sz="1000" u="sng"/>
                        <a:t>What I will know by the end of the unit</a:t>
                      </a:r>
                    </a:p>
                    <a:p>
                      <a:r>
                        <a:rPr lang="en-GB" sz="1000" u="none"/>
                        <a:t>They will know the importance of parables in the Bible and the messages which Jesus was sending to his followers through the parables. </a:t>
                      </a:r>
                    </a:p>
                  </a:txBody>
                  <a:tcPr>
                    <a:solidFill>
                      <a:srgbClr val="FF9966">
                        <a:alpha val="63922"/>
                      </a:srgbClr>
                    </a:solidFill>
                  </a:tcPr>
                </a:tc>
                <a:extLst>
                  <a:ext uri="{0D108BD9-81ED-4DB2-BD59-A6C34878D82A}">
                    <a16:rowId xmlns:a16="http://schemas.microsoft.com/office/drawing/2014/main" val="3395270011"/>
                  </a:ext>
                </a:extLst>
              </a:tr>
            </a:tbl>
          </a:graphicData>
        </a:graphic>
      </p:graphicFrame>
      <p:graphicFrame>
        <p:nvGraphicFramePr>
          <p:cNvPr id="16" name="Table 15">
            <a:extLst>
              <a:ext uri="{FF2B5EF4-FFF2-40B4-BE49-F238E27FC236}">
                <a16:creationId xmlns:a16="http://schemas.microsoft.com/office/drawing/2014/main" id="{99BDB7FC-2C81-401F-840A-D5FA77DED5ED}"/>
              </a:ext>
            </a:extLst>
          </p:cNvPr>
          <p:cNvGraphicFramePr>
            <a:graphicFrameLocks noGrp="1"/>
          </p:cNvGraphicFramePr>
          <p:nvPr>
            <p:extLst>
              <p:ext uri="{D42A27DB-BD31-4B8C-83A1-F6EECF244321}">
                <p14:modId xmlns:p14="http://schemas.microsoft.com/office/powerpoint/2010/main" val="1788179120"/>
              </p:ext>
            </p:extLst>
          </p:nvPr>
        </p:nvGraphicFramePr>
        <p:xfrm>
          <a:off x="10137913" y="3563739"/>
          <a:ext cx="1957961" cy="3234886"/>
        </p:xfrm>
        <a:graphic>
          <a:graphicData uri="http://schemas.openxmlformats.org/drawingml/2006/table">
            <a:tbl>
              <a:tblPr firstRow="1" bandRow="1">
                <a:tableStyleId>{21E4AEA4-8DFA-4A89-87EB-49C32662AFE0}</a:tableStyleId>
              </a:tblPr>
              <a:tblGrid>
                <a:gridCol w="1957961">
                  <a:extLst>
                    <a:ext uri="{9D8B030D-6E8A-4147-A177-3AD203B41FA5}">
                      <a16:colId xmlns:a16="http://schemas.microsoft.com/office/drawing/2014/main" val="1495017990"/>
                    </a:ext>
                  </a:extLst>
                </a:gridCol>
              </a:tblGrid>
              <a:tr h="449635">
                <a:tc>
                  <a:txBody>
                    <a:bodyPr/>
                    <a:lstStyle/>
                    <a:p>
                      <a:r>
                        <a:rPr lang="en-GB" sz="1600"/>
                        <a:t>MFL</a:t>
                      </a:r>
                    </a:p>
                  </a:txBody>
                  <a:tcPr>
                    <a:solidFill>
                      <a:srgbClr val="36E860"/>
                    </a:solidFill>
                  </a:tcPr>
                </a:tc>
                <a:extLst>
                  <a:ext uri="{0D108BD9-81ED-4DB2-BD59-A6C34878D82A}">
                    <a16:rowId xmlns:a16="http://schemas.microsoft.com/office/drawing/2014/main" val="2994901590"/>
                  </a:ext>
                </a:extLst>
              </a:tr>
              <a:tr h="2785251">
                <a:tc>
                  <a:txBody>
                    <a:bodyPr/>
                    <a:lstStyle/>
                    <a:p>
                      <a:r>
                        <a:rPr lang="en-GB" sz="1200" u="sng" baseline="0"/>
                        <a:t>Key Phrases</a:t>
                      </a:r>
                    </a:p>
                    <a:p>
                      <a:r>
                        <a:rPr lang="en-GB" sz="1200" u="none" baseline="0"/>
                        <a:t>Jaune </a:t>
                      </a:r>
                    </a:p>
                    <a:p>
                      <a:r>
                        <a:rPr lang="en-GB" sz="1200" u="none" baseline="0"/>
                        <a:t>Rose </a:t>
                      </a:r>
                    </a:p>
                    <a:p>
                      <a:r>
                        <a:rPr lang="en-GB" sz="1200" u="none" baseline="0"/>
                        <a:t>Gris </a:t>
                      </a:r>
                    </a:p>
                    <a:p>
                      <a:r>
                        <a:rPr lang="en-GB" sz="1200" u="none" baseline="0"/>
                        <a:t>Blanc </a:t>
                      </a:r>
                    </a:p>
                    <a:p>
                      <a:r>
                        <a:rPr lang="en-GB" sz="1200" u="none" baseline="0"/>
                        <a:t>La piscine </a:t>
                      </a:r>
                    </a:p>
                    <a:p>
                      <a:r>
                        <a:rPr lang="en-GB" sz="1200" u="none" baseline="0"/>
                        <a:t>Le </a:t>
                      </a:r>
                      <a:r>
                        <a:rPr lang="en-GB" sz="1200" u="none" baseline="0" err="1"/>
                        <a:t>stade</a:t>
                      </a:r>
                      <a:r>
                        <a:rPr lang="en-GB" sz="1200" u="none" baseline="0"/>
                        <a:t> </a:t>
                      </a:r>
                    </a:p>
                    <a:p>
                      <a:r>
                        <a:rPr lang="en-GB" sz="1200" u="none" baseline="0"/>
                        <a:t>Le café </a:t>
                      </a:r>
                    </a:p>
                    <a:p>
                      <a:r>
                        <a:rPr lang="en-GB" sz="1200" u="none" baseline="0"/>
                        <a:t>La </a:t>
                      </a:r>
                      <a:r>
                        <a:rPr lang="en-GB" sz="1200" u="none" baseline="0" err="1"/>
                        <a:t>neige</a:t>
                      </a:r>
                      <a:r>
                        <a:rPr lang="en-GB" sz="1200" u="none" baseline="0"/>
                        <a:t> </a:t>
                      </a:r>
                    </a:p>
                    <a:p>
                      <a:r>
                        <a:rPr lang="en-GB" sz="1200" u="none" baseline="0" err="1"/>
                        <a:t>L’orage</a:t>
                      </a:r>
                      <a:r>
                        <a:rPr lang="en-GB" sz="1200" u="none" baseline="0"/>
                        <a:t> </a:t>
                      </a:r>
                    </a:p>
                    <a:p>
                      <a:r>
                        <a:rPr lang="en-GB" sz="1200" u="none" baseline="0"/>
                        <a:t>Le vent </a:t>
                      </a:r>
                    </a:p>
                    <a:p>
                      <a:r>
                        <a:rPr lang="en-GB" sz="1200" u="none" baseline="0"/>
                        <a:t>Le soleil </a:t>
                      </a:r>
                    </a:p>
                  </a:txBody>
                  <a:tcPr>
                    <a:solidFill>
                      <a:srgbClr val="94ECAB"/>
                    </a:solidFill>
                  </a:tcPr>
                </a:tc>
                <a:extLst>
                  <a:ext uri="{0D108BD9-81ED-4DB2-BD59-A6C34878D82A}">
                    <a16:rowId xmlns:a16="http://schemas.microsoft.com/office/drawing/2014/main" val="4175067309"/>
                  </a:ext>
                </a:extLst>
              </a:tr>
            </a:tbl>
          </a:graphicData>
        </a:graphic>
      </p:graphicFrame>
      <p:graphicFrame>
        <p:nvGraphicFramePr>
          <p:cNvPr id="17" name="Table 16">
            <a:extLst>
              <a:ext uri="{FF2B5EF4-FFF2-40B4-BE49-F238E27FC236}">
                <a16:creationId xmlns:a16="http://schemas.microsoft.com/office/drawing/2014/main" id="{6D5FC636-08CB-4F0D-87B4-F9E245B2C08D}"/>
              </a:ext>
            </a:extLst>
          </p:cNvPr>
          <p:cNvGraphicFramePr>
            <a:graphicFrameLocks noGrp="1"/>
          </p:cNvGraphicFramePr>
          <p:nvPr>
            <p:extLst>
              <p:ext uri="{D42A27DB-BD31-4B8C-83A1-F6EECF244321}">
                <p14:modId xmlns:p14="http://schemas.microsoft.com/office/powerpoint/2010/main" val="2567654264"/>
              </p:ext>
            </p:extLst>
          </p:nvPr>
        </p:nvGraphicFramePr>
        <p:xfrm>
          <a:off x="8557231" y="59376"/>
          <a:ext cx="3534284" cy="3504363"/>
        </p:xfrm>
        <a:graphic>
          <a:graphicData uri="http://schemas.openxmlformats.org/drawingml/2006/table">
            <a:tbl>
              <a:tblPr firstRow="1" bandRow="1">
                <a:tableStyleId>{21E4AEA4-8DFA-4A89-87EB-49C32662AFE0}</a:tableStyleId>
              </a:tblPr>
              <a:tblGrid>
                <a:gridCol w="1767142">
                  <a:extLst>
                    <a:ext uri="{9D8B030D-6E8A-4147-A177-3AD203B41FA5}">
                      <a16:colId xmlns:a16="http://schemas.microsoft.com/office/drawing/2014/main" val="1495017990"/>
                    </a:ext>
                  </a:extLst>
                </a:gridCol>
                <a:gridCol w="1767142">
                  <a:extLst>
                    <a:ext uri="{9D8B030D-6E8A-4147-A177-3AD203B41FA5}">
                      <a16:colId xmlns:a16="http://schemas.microsoft.com/office/drawing/2014/main" val="1855451359"/>
                    </a:ext>
                  </a:extLst>
                </a:gridCol>
              </a:tblGrid>
              <a:tr h="492318">
                <a:tc gridSpan="2">
                  <a:txBody>
                    <a:bodyPr/>
                    <a:lstStyle/>
                    <a:p>
                      <a:r>
                        <a:rPr lang="en-GB" sz="1600"/>
                        <a:t>Art</a:t>
                      </a:r>
                    </a:p>
                  </a:txBody>
                  <a:tcPr>
                    <a:solidFill>
                      <a:srgbClr val="7030A0"/>
                    </a:solidFill>
                  </a:tcPr>
                </a:tc>
                <a:tc hMerge="1">
                  <a:txBody>
                    <a:bodyPr/>
                    <a:lstStyle/>
                    <a:p>
                      <a:endParaRPr lang="en-GB"/>
                    </a:p>
                  </a:txBody>
                  <a:tcPr/>
                </a:tc>
                <a:extLst>
                  <a:ext uri="{0D108BD9-81ED-4DB2-BD59-A6C34878D82A}">
                    <a16:rowId xmlns:a16="http://schemas.microsoft.com/office/drawing/2014/main" val="2994901590"/>
                  </a:ext>
                </a:extLst>
              </a:tr>
              <a:tr h="1188767">
                <a:tc>
                  <a:txBody>
                    <a:bodyPr/>
                    <a:lstStyle/>
                    <a:p>
                      <a:r>
                        <a:rPr lang="en-GB" sz="1000" u="sng"/>
                        <a:t>What I should already know</a:t>
                      </a:r>
                    </a:p>
                    <a:p>
                      <a:r>
                        <a:rPr lang="en-GB" sz="1000" u="none"/>
                        <a:t>The children should already know how to create simple collages by layering materials. They already know about creating textures using different materials. </a:t>
                      </a:r>
                    </a:p>
                  </a:txBody>
                  <a:tcPr>
                    <a:solidFill>
                      <a:srgbClr val="FFCCFF"/>
                    </a:solidFill>
                  </a:tcPr>
                </a:tc>
                <a:tc>
                  <a:txBody>
                    <a:bodyPr/>
                    <a:lstStyle/>
                    <a:p>
                      <a:r>
                        <a:rPr lang="en-GB" sz="1000" u="sng"/>
                        <a:t>The Journey</a:t>
                      </a:r>
                    </a:p>
                    <a:p>
                      <a:r>
                        <a:rPr lang="en-GB" sz="1000" u="none"/>
                        <a:t>The children will be using different materials to create different elements of a collage. The children will then be attaching the different parts to create an overall piece of art using the collaging technique. </a:t>
                      </a:r>
                    </a:p>
                  </a:txBody>
                  <a:tcPr>
                    <a:solidFill>
                      <a:srgbClr val="FFCCFF"/>
                    </a:solidFill>
                  </a:tcPr>
                </a:tc>
                <a:extLst>
                  <a:ext uri="{0D108BD9-81ED-4DB2-BD59-A6C34878D82A}">
                    <a16:rowId xmlns:a16="http://schemas.microsoft.com/office/drawing/2014/main" val="4175067309"/>
                  </a:ext>
                </a:extLst>
              </a:tr>
              <a:tr h="1549005">
                <a:tc>
                  <a:txBody>
                    <a:bodyPr/>
                    <a:lstStyle/>
                    <a:p>
                      <a:r>
                        <a:rPr lang="en-GB" sz="1000" u="sng"/>
                        <a:t>Key Vocabulary</a:t>
                      </a:r>
                    </a:p>
                    <a:p>
                      <a:r>
                        <a:rPr lang="en-GB" sz="1000" u="none"/>
                        <a:t>Texture </a:t>
                      </a:r>
                    </a:p>
                    <a:p>
                      <a:r>
                        <a:rPr lang="en-GB" sz="1000" u="none"/>
                        <a:t>Collage </a:t>
                      </a:r>
                    </a:p>
                    <a:p>
                      <a:r>
                        <a:rPr lang="en-GB" sz="1000" u="none"/>
                        <a:t>Soft </a:t>
                      </a:r>
                    </a:p>
                    <a:p>
                      <a:r>
                        <a:rPr lang="en-GB" sz="1000" u="none"/>
                        <a:t>Bumpy </a:t>
                      </a:r>
                    </a:p>
                    <a:p>
                      <a:r>
                        <a:rPr lang="en-GB" sz="1000" u="none"/>
                        <a:t>Rough </a:t>
                      </a:r>
                    </a:p>
                    <a:p>
                      <a:r>
                        <a:rPr lang="en-GB" sz="1000" u="none"/>
                        <a:t>Uneven </a:t>
                      </a:r>
                    </a:p>
                    <a:p>
                      <a:r>
                        <a:rPr lang="en-GB" sz="1000" u="none"/>
                        <a:t>Smooth </a:t>
                      </a:r>
                    </a:p>
                    <a:p>
                      <a:r>
                        <a:rPr lang="en-GB" sz="1000" u="none"/>
                        <a:t>Glossy </a:t>
                      </a:r>
                    </a:p>
                  </a:txBody>
                  <a:tcPr>
                    <a:solidFill>
                      <a:srgbClr val="FFCCFF"/>
                    </a:solidFill>
                  </a:tcPr>
                </a:tc>
                <a:tc>
                  <a:txBody>
                    <a:bodyPr/>
                    <a:lstStyle/>
                    <a:p>
                      <a:r>
                        <a:rPr lang="en-GB" sz="1000" u="sng"/>
                        <a:t>What I will know by the end of the unit</a:t>
                      </a:r>
                    </a:p>
                    <a:p>
                      <a:r>
                        <a:rPr lang="en-GB" sz="1000" u="none"/>
                        <a:t>The children will know the correct materials and tools which are used to create textures. They will know how to attach different parts to create an overall collage piece of work. </a:t>
                      </a:r>
                    </a:p>
                  </a:txBody>
                  <a:tcPr>
                    <a:solidFill>
                      <a:srgbClr val="FFCCFF"/>
                    </a:solidFill>
                  </a:tcPr>
                </a:tc>
                <a:extLst>
                  <a:ext uri="{0D108BD9-81ED-4DB2-BD59-A6C34878D82A}">
                    <a16:rowId xmlns:a16="http://schemas.microsoft.com/office/drawing/2014/main" val="1629567815"/>
                  </a:ext>
                </a:extLst>
              </a:tr>
            </a:tbl>
          </a:graphicData>
        </a:graphic>
      </p:graphicFrame>
      <p:graphicFrame>
        <p:nvGraphicFramePr>
          <p:cNvPr id="18" name="Table 17">
            <a:extLst>
              <a:ext uri="{FF2B5EF4-FFF2-40B4-BE49-F238E27FC236}">
                <a16:creationId xmlns:a16="http://schemas.microsoft.com/office/drawing/2014/main" id="{B1FDAF75-245D-4454-B58D-8EC8CB1AA667}"/>
              </a:ext>
            </a:extLst>
          </p:cNvPr>
          <p:cNvGraphicFramePr>
            <a:graphicFrameLocks noGrp="1"/>
          </p:cNvGraphicFramePr>
          <p:nvPr>
            <p:extLst>
              <p:ext uri="{D42A27DB-BD31-4B8C-83A1-F6EECF244321}">
                <p14:modId xmlns:p14="http://schemas.microsoft.com/office/powerpoint/2010/main" val="791342218"/>
              </p:ext>
            </p:extLst>
          </p:nvPr>
        </p:nvGraphicFramePr>
        <p:xfrm>
          <a:off x="8164285" y="3811552"/>
          <a:ext cx="1970952" cy="3016749"/>
        </p:xfrm>
        <a:graphic>
          <a:graphicData uri="http://schemas.openxmlformats.org/drawingml/2006/table">
            <a:tbl>
              <a:tblPr firstRow="1" bandRow="1">
                <a:tableStyleId>{21E4AEA4-8DFA-4A89-87EB-49C32662AFE0}</a:tableStyleId>
              </a:tblPr>
              <a:tblGrid>
                <a:gridCol w="1970952">
                  <a:extLst>
                    <a:ext uri="{9D8B030D-6E8A-4147-A177-3AD203B41FA5}">
                      <a16:colId xmlns:a16="http://schemas.microsoft.com/office/drawing/2014/main" val="1495017990"/>
                    </a:ext>
                  </a:extLst>
                </a:gridCol>
              </a:tblGrid>
              <a:tr h="485454">
                <a:tc>
                  <a:txBody>
                    <a:bodyPr/>
                    <a:lstStyle/>
                    <a:p>
                      <a:r>
                        <a:rPr lang="en-GB" sz="1600"/>
                        <a:t>PE</a:t>
                      </a:r>
                    </a:p>
                  </a:txBody>
                  <a:tcPr>
                    <a:solidFill>
                      <a:srgbClr val="5C5EC2"/>
                    </a:solidFill>
                  </a:tcPr>
                </a:tc>
                <a:extLst>
                  <a:ext uri="{0D108BD9-81ED-4DB2-BD59-A6C34878D82A}">
                    <a16:rowId xmlns:a16="http://schemas.microsoft.com/office/drawing/2014/main" val="2994901590"/>
                  </a:ext>
                </a:extLst>
              </a:tr>
              <a:tr h="2531295">
                <a:tc>
                  <a:txBody>
                    <a:bodyPr/>
                    <a:lstStyle/>
                    <a:p>
                      <a:r>
                        <a:rPr lang="en-GB" sz="1000" u="sng" baseline="0"/>
                        <a:t>Key skills</a:t>
                      </a:r>
                    </a:p>
                    <a:p>
                      <a:endParaRPr lang="en-GB" sz="1000" u="sng" baseline="0"/>
                    </a:p>
                    <a:p>
                      <a:r>
                        <a:rPr lang="en-GB" sz="1600" baseline="0"/>
                        <a:t>Dance</a:t>
                      </a:r>
                    </a:p>
                    <a:p>
                      <a:pPr lvl="0">
                        <a:buNone/>
                      </a:pPr>
                      <a:endParaRPr lang="en-GB"/>
                    </a:p>
                    <a:p>
                      <a:pPr lvl="0">
                        <a:buNone/>
                      </a:pPr>
                      <a:r>
                        <a:rPr lang="en-GB"/>
                        <a:t>Team </a:t>
                      </a:r>
                    </a:p>
                    <a:p>
                      <a:pPr lvl="0">
                        <a:buNone/>
                      </a:pPr>
                      <a:r>
                        <a:rPr lang="en-GB"/>
                        <a:t>Building</a:t>
                      </a:r>
                    </a:p>
                    <a:p>
                      <a:pPr lvl="0">
                        <a:buNone/>
                      </a:pPr>
                      <a:r>
                        <a:rPr lang="en-GB"/>
                        <a:t>Games</a:t>
                      </a:r>
                    </a:p>
                    <a:p>
                      <a:pPr lvl="0">
                        <a:buNone/>
                      </a:pPr>
                      <a:endParaRPr lang="en-GB"/>
                    </a:p>
                  </a:txBody>
                  <a:tcPr>
                    <a:solidFill>
                      <a:srgbClr val="B2A6F8"/>
                    </a:solidFill>
                  </a:tcPr>
                </a:tc>
                <a:extLst>
                  <a:ext uri="{0D108BD9-81ED-4DB2-BD59-A6C34878D82A}">
                    <a16:rowId xmlns:a16="http://schemas.microsoft.com/office/drawing/2014/main" val="4175067309"/>
                  </a:ext>
                </a:extLst>
              </a:tr>
            </a:tbl>
          </a:graphicData>
        </a:graphic>
      </p:graphicFrame>
      <p:sp>
        <p:nvSpPr>
          <p:cNvPr id="19" name="Title 3">
            <a:extLst>
              <a:ext uri="{FF2B5EF4-FFF2-40B4-BE49-F238E27FC236}">
                <a16:creationId xmlns:a16="http://schemas.microsoft.com/office/drawing/2014/main" id="{4F5C1AB2-8864-4547-90B5-A502D0996E52}"/>
              </a:ext>
            </a:extLst>
          </p:cNvPr>
          <p:cNvSpPr txBox="1">
            <a:spLocks/>
          </p:cNvSpPr>
          <p:nvPr/>
        </p:nvSpPr>
        <p:spPr>
          <a:xfrm>
            <a:off x="3311574" y="3447088"/>
            <a:ext cx="6819303" cy="322111"/>
          </a:xfrm>
          <a:prstGeom prst="rect">
            <a:avLst/>
          </a:prstGeom>
          <a:solidFill>
            <a:schemeClr val="accent5">
              <a:lumMod val="40000"/>
              <a:lumOff val="60000"/>
            </a:schemeClr>
          </a:solidFill>
          <a:ln>
            <a:solidFill>
              <a:schemeClr val="accent5">
                <a:lumMod val="60000"/>
                <a:lumOff val="4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a:t>Knowledge Organiser – Spring 1 Fairy-tales  Class 1</a:t>
            </a:r>
          </a:p>
        </p:txBody>
      </p:sp>
      <p:pic>
        <p:nvPicPr>
          <p:cNvPr id="10" name="Picture 9">
            <a:extLst>
              <a:ext uri="{FF2B5EF4-FFF2-40B4-BE49-F238E27FC236}">
                <a16:creationId xmlns:a16="http://schemas.microsoft.com/office/drawing/2014/main" id="{05530366-D6F0-4990-8449-5BE52BFB6F4D}"/>
              </a:ext>
            </a:extLst>
          </p:cNvPr>
          <p:cNvPicPr>
            <a:picLocks noChangeAspect="1"/>
          </p:cNvPicPr>
          <p:nvPr/>
        </p:nvPicPr>
        <p:blipFill>
          <a:blip r:embed="rId2"/>
          <a:stretch>
            <a:fillRect/>
          </a:stretch>
        </p:blipFill>
        <p:spPr>
          <a:xfrm>
            <a:off x="10820366" y="5533500"/>
            <a:ext cx="1247775" cy="1066800"/>
          </a:xfrm>
          <a:prstGeom prst="rect">
            <a:avLst/>
          </a:prstGeom>
        </p:spPr>
      </p:pic>
      <p:pic>
        <p:nvPicPr>
          <p:cNvPr id="11" name="Picture 10">
            <a:extLst>
              <a:ext uri="{FF2B5EF4-FFF2-40B4-BE49-F238E27FC236}">
                <a16:creationId xmlns:a16="http://schemas.microsoft.com/office/drawing/2014/main" id="{86A8FADA-419C-486F-B67A-54BCAE84FF5A}"/>
              </a:ext>
            </a:extLst>
          </p:cNvPr>
          <p:cNvPicPr>
            <a:picLocks noChangeAspect="1"/>
          </p:cNvPicPr>
          <p:nvPr/>
        </p:nvPicPr>
        <p:blipFill>
          <a:blip r:embed="rId3"/>
          <a:stretch>
            <a:fillRect/>
          </a:stretch>
        </p:blipFill>
        <p:spPr>
          <a:xfrm rot="16200000">
            <a:off x="10716995" y="3889995"/>
            <a:ext cx="1707812" cy="1055299"/>
          </a:xfrm>
          <a:prstGeom prst="rect">
            <a:avLst/>
          </a:prstGeom>
        </p:spPr>
      </p:pic>
      <p:pic>
        <p:nvPicPr>
          <p:cNvPr id="14" name="Picture 13">
            <a:extLst>
              <a:ext uri="{FF2B5EF4-FFF2-40B4-BE49-F238E27FC236}">
                <a16:creationId xmlns:a16="http://schemas.microsoft.com/office/drawing/2014/main" id="{7EA077E6-DCD6-4D67-BB1E-0D532780658C}"/>
              </a:ext>
            </a:extLst>
          </p:cNvPr>
          <p:cNvPicPr>
            <a:picLocks noChangeAspect="1"/>
          </p:cNvPicPr>
          <p:nvPr/>
        </p:nvPicPr>
        <p:blipFill>
          <a:blip r:embed="rId4"/>
          <a:stretch>
            <a:fillRect/>
          </a:stretch>
        </p:blipFill>
        <p:spPr>
          <a:xfrm>
            <a:off x="4532235" y="1757386"/>
            <a:ext cx="1678925" cy="1478184"/>
          </a:xfrm>
          <a:prstGeom prst="rect">
            <a:avLst/>
          </a:prstGeom>
        </p:spPr>
      </p:pic>
      <p:pic>
        <p:nvPicPr>
          <p:cNvPr id="15" name="Picture 14">
            <a:extLst>
              <a:ext uri="{FF2B5EF4-FFF2-40B4-BE49-F238E27FC236}">
                <a16:creationId xmlns:a16="http://schemas.microsoft.com/office/drawing/2014/main" id="{FF9A00A3-9646-4C6B-9E5E-59CB8B93C75E}"/>
              </a:ext>
            </a:extLst>
          </p:cNvPr>
          <p:cNvPicPr>
            <a:picLocks noChangeAspect="1"/>
          </p:cNvPicPr>
          <p:nvPr/>
        </p:nvPicPr>
        <p:blipFill rotWithShape="1">
          <a:blip r:embed="rId5"/>
          <a:srcRect l="42534"/>
          <a:stretch/>
        </p:blipFill>
        <p:spPr>
          <a:xfrm>
            <a:off x="9060797" y="4327329"/>
            <a:ext cx="1070080" cy="1713471"/>
          </a:xfrm>
          <a:prstGeom prst="rect">
            <a:avLst/>
          </a:prstGeom>
        </p:spPr>
      </p:pic>
      <p:pic>
        <p:nvPicPr>
          <p:cNvPr id="2" name="Picture 2">
            <a:extLst>
              <a:ext uri="{FF2B5EF4-FFF2-40B4-BE49-F238E27FC236}">
                <a16:creationId xmlns:a16="http://schemas.microsoft.com/office/drawing/2014/main" id="{A12B196F-828F-282D-71A5-D9DE65B1CF81}"/>
              </a:ext>
            </a:extLst>
          </p:cNvPr>
          <p:cNvPicPr>
            <a:picLocks noChangeAspect="1"/>
          </p:cNvPicPr>
          <p:nvPr/>
        </p:nvPicPr>
        <p:blipFill>
          <a:blip r:embed="rId6"/>
          <a:stretch>
            <a:fillRect/>
          </a:stretch>
        </p:blipFill>
        <p:spPr>
          <a:xfrm>
            <a:off x="869043" y="5264525"/>
            <a:ext cx="1164773" cy="837448"/>
          </a:xfrm>
          <a:prstGeom prst="rect">
            <a:avLst/>
          </a:prstGeom>
        </p:spPr>
      </p:pic>
    </p:spTree>
    <p:extLst>
      <p:ext uri="{BB962C8B-B14F-4D97-AF65-F5344CB8AC3E}">
        <p14:creationId xmlns:p14="http://schemas.microsoft.com/office/powerpoint/2010/main" val="389580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509443606"/>
              </p:ext>
            </p:extLst>
          </p:nvPr>
        </p:nvGraphicFramePr>
        <p:xfrm>
          <a:off x="244415" y="405485"/>
          <a:ext cx="4953416" cy="1125961"/>
        </p:xfrm>
        <a:graphic>
          <a:graphicData uri="http://schemas.openxmlformats.org/drawingml/2006/table">
            <a:tbl>
              <a:tblPr firstRow="1" bandRow="1">
                <a:tableStyleId>{93296810-A885-4BE3-A3E7-6D5BEEA58F35}</a:tableStyleId>
              </a:tblPr>
              <a:tblGrid>
                <a:gridCol w="4953416">
                  <a:extLst>
                    <a:ext uri="{9D8B030D-6E8A-4147-A177-3AD203B41FA5}">
                      <a16:colId xmlns:a16="http://schemas.microsoft.com/office/drawing/2014/main" val="3395121299"/>
                    </a:ext>
                  </a:extLst>
                </a:gridCol>
              </a:tblGrid>
              <a:tr h="411065">
                <a:tc>
                  <a:txBody>
                    <a:bodyPr/>
                    <a:lstStyle/>
                    <a:p>
                      <a:r>
                        <a:rPr lang="en-GB" sz="1600" dirty="0"/>
                        <a:t>Geography</a:t>
                      </a:r>
                    </a:p>
                  </a:txBody>
                  <a:tcPr/>
                </a:tc>
                <a:extLst>
                  <a:ext uri="{0D108BD9-81ED-4DB2-BD59-A6C34878D82A}">
                    <a16:rowId xmlns:a16="http://schemas.microsoft.com/office/drawing/2014/main" val="1370071295"/>
                  </a:ext>
                </a:extLst>
              </a:tr>
              <a:tr h="714896">
                <a:tc>
                  <a:txBody>
                    <a:bodyPr/>
                    <a:lstStyle/>
                    <a:p>
                      <a:r>
                        <a:rPr lang="en-GB" sz="1800" dirty="0"/>
                        <a:t>1. Name three features of an urban area.</a:t>
                      </a:r>
                    </a:p>
                    <a:p>
                      <a:pPr lvl="0">
                        <a:buNone/>
                      </a:pPr>
                      <a:r>
                        <a:rPr lang="en-GB" sz="1800" dirty="0"/>
                        <a:t>2. Name three features of a rural area. </a:t>
                      </a:r>
                    </a:p>
                  </a:txBody>
                  <a:tcPr/>
                </a:tc>
                <a:extLst>
                  <a:ext uri="{0D108BD9-81ED-4DB2-BD59-A6C34878D82A}">
                    <a16:rowId xmlns:a16="http://schemas.microsoft.com/office/drawing/2014/main" val="36807387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51831737"/>
              </p:ext>
            </p:extLst>
          </p:nvPr>
        </p:nvGraphicFramePr>
        <p:xfrm>
          <a:off x="6096000" y="5461986"/>
          <a:ext cx="2063262" cy="950855"/>
        </p:xfrm>
        <a:graphic>
          <a:graphicData uri="http://schemas.openxmlformats.org/drawingml/2006/table">
            <a:tbl>
              <a:tblPr firstRow="1" bandRow="1">
                <a:tableStyleId>{21E4AEA4-8DFA-4A89-87EB-49C32662AFE0}</a:tableStyleId>
              </a:tblPr>
              <a:tblGrid>
                <a:gridCol w="2063262">
                  <a:extLst>
                    <a:ext uri="{9D8B030D-6E8A-4147-A177-3AD203B41FA5}">
                      <a16:colId xmlns:a16="http://schemas.microsoft.com/office/drawing/2014/main" val="1495017990"/>
                    </a:ext>
                  </a:extLst>
                </a:gridCol>
              </a:tblGrid>
              <a:tr h="248389">
                <a:tc>
                  <a:txBody>
                    <a:bodyPr/>
                    <a:lstStyle/>
                    <a:p>
                      <a:r>
                        <a:rPr lang="en-GB" sz="1600" dirty="0"/>
                        <a:t>Music</a:t>
                      </a:r>
                    </a:p>
                  </a:txBody>
                  <a:tcPr/>
                </a:tc>
                <a:extLst>
                  <a:ext uri="{0D108BD9-81ED-4DB2-BD59-A6C34878D82A}">
                    <a16:rowId xmlns:a16="http://schemas.microsoft.com/office/drawing/2014/main" val="2994901590"/>
                  </a:ext>
                </a:extLst>
              </a:tr>
              <a:tr h="615575">
                <a:tc>
                  <a:txBody>
                    <a:bodyPr/>
                    <a:lstStyle/>
                    <a:p>
                      <a:r>
                        <a:rPr lang="en-GB" sz="1600" baseline="0" dirty="0"/>
                        <a:t>What is your favourite </a:t>
                      </a:r>
                    </a:p>
                    <a:p>
                      <a:r>
                        <a:rPr lang="en-GB" sz="1600" baseline="0" dirty="0"/>
                        <a:t>artist and why?</a:t>
                      </a:r>
                    </a:p>
                  </a:txBody>
                  <a:tcPr/>
                </a:tc>
                <a:extLst>
                  <a:ext uri="{0D108BD9-81ED-4DB2-BD59-A6C34878D82A}">
                    <a16:rowId xmlns:a16="http://schemas.microsoft.com/office/drawing/2014/main" val="417506730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67517922"/>
              </p:ext>
            </p:extLst>
          </p:nvPr>
        </p:nvGraphicFramePr>
        <p:xfrm>
          <a:off x="6096000" y="3645803"/>
          <a:ext cx="5698802" cy="1149908"/>
        </p:xfrm>
        <a:graphic>
          <a:graphicData uri="http://schemas.openxmlformats.org/drawingml/2006/table">
            <a:tbl>
              <a:tblPr firstRow="1" bandRow="1">
                <a:tableStyleId>{00A15C55-8517-42AA-B614-E9B94910E393}</a:tableStyleId>
              </a:tblPr>
              <a:tblGrid>
                <a:gridCol w="5698802">
                  <a:extLst>
                    <a:ext uri="{9D8B030D-6E8A-4147-A177-3AD203B41FA5}">
                      <a16:colId xmlns:a16="http://schemas.microsoft.com/office/drawing/2014/main" val="855750989"/>
                    </a:ext>
                  </a:extLst>
                </a:gridCol>
              </a:tblGrid>
              <a:tr h="298697">
                <a:tc>
                  <a:txBody>
                    <a:bodyPr/>
                    <a:lstStyle/>
                    <a:p>
                      <a:r>
                        <a:rPr lang="en-GB" sz="1600" dirty="0"/>
                        <a:t>PSHE</a:t>
                      </a:r>
                    </a:p>
                  </a:txBody>
                  <a:tcPr/>
                </a:tc>
                <a:extLst>
                  <a:ext uri="{0D108BD9-81ED-4DB2-BD59-A6C34878D82A}">
                    <a16:rowId xmlns:a16="http://schemas.microsoft.com/office/drawing/2014/main" val="2164382239"/>
                  </a:ext>
                </a:extLst>
              </a:tr>
              <a:tr h="814628">
                <a:tc>
                  <a:txBody>
                    <a:bodyPr/>
                    <a:lstStyle/>
                    <a:p>
                      <a:pPr marL="342900" indent="-342900">
                        <a:buAutoNum type="arabicPeriod"/>
                      </a:pPr>
                      <a:r>
                        <a:rPr lang="en-US" dirty="0"/>
                        <a:t>What is a goal? </a:t>
                      </a:r>
                    </a:p>
                    <a:p>
                      <a:pPr marL="342900" indent="-342900">
                        <a:buAutoNum type="arabicPeriod"/>
                      </a:pPr>
                      <a:r>
                        <a:rPr lang="en-US" dirty="0"/>
                        <a:t>Write 2 positive learning phrase. </a:t>
                      </a:r>
                    </a:p>
                  </a:txBody>
                  <a:tcPr/>
                </a:tc>
                <a:extLst>
                  <a:ext uri="{0D108BD9-81ED-4DB2-BD59-A6C34878D82A}">
                    <a16:rowId xmlns:a16="http://schemas.microsoft.com/office/drawing/2014/main" val="402617562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732586478"/>
              </p:ext>
            </p:extLst>
          </p:nvPr>
        </p:nvGraphicFramePr>
        <p:xfrm>
          <a:off x="244415" y="1643236"/>
          <a:ext cx="4900603" cy="1005840"/>
        </p:xfrm>
        <a:graphic>
          <a:graphicData uri="http://schemas.openxmlformats.org/drawingml/2006/table">
            <a:tbl>
              <a:tblPr firstRow="1" bandRow="1">
                <a:tableStyleId>{5C22544A-7EE6-4342-B048-85BDC9FD1C3A}</a:tableStyleId>
              </a:tblPr>
              <a:tblGrid>
                <a:gridCol w="4900603">
                  <a:extLst>
                    <a:ext uri="{9D8B030D-6E8A-4147-A177-3AD203B41FA5}">
                      <a16:colId xmlns:a16="http://schemas.microsoft.com/office/drawing/2014/main" val="4224780268"/>
                    </a:ext>
                  </a:extLst>
                </a:gridCol>
              </a:tblGrid>
              <a:tr h="271847">
                <a:tc>
                  <a:txBody>
                    <a:bodyPr/>
                    <a:lstStyle/>
                    <a:p>
                      <a:r>
                        <a:rPr lang="en-GB" sz="1600" dirty="0"/>
                        <a:t>Science</a:t>
                      </a:r>
                    </a:p>
                  </a:txBody>
                  <a:tcPr/>
                </a:tc>
                <a:extLst>
                  <a:ext uri="{0D108BD9-81ED-4DB2-BD59-A6C34878D82A}">
                    <a16:rowId xmlns:a16="http://schemas.microsoft.com/office/drawing/2014/main" val="3896154310"/>
                  </a:ext>
                </a:extLst>
              </a:tr>
              <a:tr h="271847">
                <a:tc>
                  <a:txBody>
                    <a:bodyPr/>
                    <a:lstStyle/>
                    <a:p>
                      <a:r>
                        <a:rPr lang="en-GB" sz="1600" dirty="0"/>
                        <a:t>1. Describe 3 different properties of wood. </a:t>
                      </a:r>
                    </a:p>
                  </a:txBody>
                  <a:tcPr/>
                </a:tc>
                <a:extLst>
                  <a:ext uri="{0D108BD9-81ED-4DB2-BD59-A6C34878D82A}">
                    <a16:rowId xmlns:a16="http://schemas.microsoft.com/office/drawing/2014/main" val="2895203923"/>
                  </a:ext>
                </a:extLst>
              </a:tr>
              <a:tr h="271847">
                <a:tc>
                  <a:txBody>
                    <a:bodyPr/>
                    <a:lstStyle/>
                    <a:p>
                      <a:r>
                        <a:rPr lang="en-GB" sz="1600" dirty="0"/>
                        <a:t>2. Is it a natural or man-made material?</a:t>
                      </a:r>
                    </a:p>
                  </a:txBody>
                  <a:tcPr/>
                </a:tc>
                <a:extLst>
                  <a:ext uri="{0D108BD9-81ED-4DB2-BD59-A6C34878D82A}">
                    <a16:rowId xmlns:a16="http://schemas.microsoft.com/office/drawing/2014/main" val="72582648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024999646"/>
              </p:ext>
            </p:extLst>
          </p:nvPr>
        </p:nvGraphicFramePr>
        <p:xfrm>
          <a:off x="6096000" y="531054"/>
          <a:ext cx="5698802" cy="2890398"/>
        </p:xfrm>
        <a:graphic>
          <a:graphicData uri="http://schemas.openxmlformats.org/drawingml/2006/table">
            <a:tbl>
              <a:tblPr firstRow="1" bandRow="1">
                <a:tableStyleId>{F5AB1C69-6EDB-4FF4-983F-18BD219EF322}</a:tableStyleId>
              </a:tblPr>
              <a:tblGrid>
                <a:gridCol w="5698802">
                  <a:extLst>
                    <a:ext uri="{9D8B030D-6E8A-4147-A177-3AD203B41FA5}">
                      <a16:colId xmlns:a16="http://schemas.microsoft.com/office/drawing/2014/main" val="1195867810"/>
                    </a:ext>
                  </a:extLst>
                </a:gridCol>
              </a:tblGrid>
              <a:tr h="320351">
                <a:tc>
                  <a:txBody>
                    <a:bodyPr/>
                    <a:lstStyle/>
                    <a:p>
                      <a:r>
                        <a:rPr lang="en-GB" sz="1600" dirty="0"/>
                        <a:t>Computing</a:t>
                      </a:r>
                    </a:p>
                  </a:txBody>
                  <a:tcPr/>
                </a:tc>
                <a:extLst>
                  <a:ext uri="{0D108BD9-81ED-4DB2-BD59-A6C34878D82A}">
                    <a16:rowId xmlns:a16="http://schemas.microsoft.com/office/drawing/2014/main" val="1777106793"/>
                  </a:ext>
                </a:extLst>
              </a:tr>
              <a:tr h="2003475">
                <a:tc>
                  <a:txBody>
                    <a:bodyPr/>
                    <a:lstStyle/>
                    <a:p>
                      <a:endParaRPr lang="en-US" dirty="0"/>
                    </a:p>
                    <a:p>
                      <a:endParaRPr lang="en-US" dirty="0"/>
                    </a:p>
                    <a:p>
                      <a:pPr marL="0" indent="0">
                        <a:buNone/>
                      </a:pPr>
                      <a:r>
                        <a:rPr lang="en-US" dirty="0"/>
                        <a:t>1.Label the buttons on the </a:t>
                      </a:r>
                    </a:p>
                    <a:p>
                      <a:pPr marL="0" indent="0">
                        <a:buNone/>
                      </a:pPr>
                      <a:r>
                        <a:rPr lang="en-US" dirty="0" err="1"/>
                        <a:t>Beebot</a:t>
                      </a:r>
                      <a:r>
                        <a:rPr lang="en-US" dirty="0"/>
                        <a:t>. </a:t>
                      </a:r>
                    </a:p>
                    <a:p>
                      <a:endParaRPr lang="en-US" dirty="0"/>
                    </a:p>
                  </a:txBody>
                  <a:tcPr/>
                </a:tc>
                <a:extLst>
                  <a:ext uri="{0D108BD9-81ED-4DB2-BD59-A6C34878D82A}">
                    <a16:rowId xmlns:a16="http://schemas.microsoft.com/office/drawing/2014/main" val="1549424996"/>
                  </a:ext>
                </a:extLst>
              </a:tr>
              <a:tr h="551643">
                <a:tc>
                  <a:txBody>
                    <a:bodyPr/>
                    <a:lstStyle/>
                    <a:p>
                      <a:r>
                        <a:rPr lang="en-GB" sz="1600" dirty="0"/>
                        <a:t>2. Program the </a:t>
                      </a:r>
                      <a:r>
                        <a:rPr lang="en-GB" sz="1600" dirty="0" err="1"/>
                        <a:t>Beebot</a:t>
                      </a:r>
                      <a:r>
                        <a:rPr lang="en-GB" sz="1600" dirty="0"/>
                        <a:t> (Oral instructions to be given). </a:t>
                      </a:r>
                    </a:p>
                  </a:txBody>
                  <a:tcPr/>
                </a:tc>
                <a:extLst>
                  <a:ext uri="{0D108BD9-81ED-4DB2-BD59-A6C34878D82A}">
                    <a16:rowId xmlns:a16="http://schemas.microsoft.com/office/drawing/2014/main" val="242321428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941638748"/>
              </p:ext>
            </p:extLst>
          </p:nvPr>
        </p:nvGraphicFramePr>
        <p:xfrm>
          <a:off x="2976147" y="5366163"/>
          <a:ext cx="2832340" cy="1142503"/>
        </p:xfrm>
        <a:graphic>
          <a:graphicData uri="http://schemas.openxmlformats.org/drawingml/2006/table">
            <a:tbl>
              <a:tblPr firstRow="1" bandRow="1">
                <a:tableStyleId>{5C22544A-7EE6-4342-B048-85BDC9FD1C3A}</a:tableStyleId>
              </a:tblPr>
              <a:tblGrid>
                <a:gridCol w="2832340">
                  <a:extLst>
                    <a:ext uri="{9D8B030D-6E8A-4147-A177-3AD203B41FA5}">
                      <a16:colId xmlns:a16="http://schemas.microsoft.com/office/drawing/2014/main" val="2809753482"/>
                    </a:ext>
                  </a:extLst>
                </a:gridCol>
              </a:tblGrid>
              <a:tr h="563383">
                <a:tc>
                  <a:txBody>
                    <a:bodyPr/>
                    <a:lstStyle/>
                    <a:p>
                      <a:r>
                        <a:rPr lang="en-GB" sz="1800" baseline="0" dirty="0"/>
                        <a:t>History </a:t>
                      </a:r>
                    </a:p>
                  </a:txBody>
                  <a:tcPr>
                    <a:solidFill>
                      <a:srgbClr val="9933FF"/>
                    </a:solidFill>
                  </a:tcPr>
                </a:tc>
                <a:extLst>
                  <a:ext uri="{0D108BD9-81ED-4DB2-BD59-A6C34878D82A}">
                    <a16:rowId xmlns:a16="http://schemas.microsoft.com/office/drawing/2014/main" val="2802462903"/>
                  </a:ext>
                </a:extLst>
              </a:tr>
              <a:tr h="421739">
                <a:tc>
                  <a:txBody>
                    <a:bodyPr/>
                    <a:lstStyle/>
                    <a:p>
                      <a:r>
                        <a:rPr lang="en-GB" sz="1600" dirty="0"/>
                        <a:t>1. Label the features of the castle. </a:t>
                      </a:r>
                    </a:p>
                  </a:txBody>
                  <a:tcPr>
                    <a:solidFill>
                      <a:srgbClr val="9999FF"/>
                    </a:solidFill>
                  </a:tcPr>
                </a:tc>
                <a:extLst>
                  <a:ext uri="{0D108BD9-81ED-4DB2-BD59-A6C34878D82A}">
                    <a16:rowId xmlns:a16="http://schemas.microsoft.com/office/drawing/2014/main" val="2536052135"/>
                  </a:ext>
                </a:extLst>
              </a:tr>
            </a:tbl>
          </a:graphicData>
        </a:graphic>
      </p:graphicFrame>
      <p:graphicFrame>
        <p:nvGraphicFramePr>
          <p:cNvPr id="11" name="Table 10">
            <a:extLst>
              <a:ext uri="{FF2B5EF4-FFF2-40B4-BE49-F238E27FC236}">
                <a16:creationId xmlns:a16="http://schemas.microsoft.com/office/drawing/2014/main" id="{55FD8431-10EB-42D2-89FE-4A6C5D20056C}"/>
              </a:ext>
            </a:extLst>
          </p:cNvPr>
          <p:cNvGraphicFramePr>
            <a:graphicFrameLocks noGrp="1"/>
          </p:cNvGraphicFramePr>
          <p:nvPr>
            <p:extLst>
              <p:ext uri="{D42A27DB-BD31-4B8C-83A1-F6EECF244321}">
                <p14:modId xmlns:p14="http://schemas.microsoft.com/office/powerpoint/2010/main" val="4251578607"/>
              </p:ext>
            </p:extLst>
          </p:nvPr>
        </p:nvGraphicFramePr>
        <p:xfrm>
          <a:off x="244415" y="2735158"/>
          <a:ext cx="4835727" cy="2459854"/>
        </p:xfrm>
        <a:graphic>
          <a:graphicData uri="http://schemas.openxmlformats.org/drawingml/2006/table">
            <a:tbl>
              <a:tblPr firstRow="1" bandRow="1">
                <a:tableStyleId>{5C22544A-7EE6-4342-B048-85BDC9FD1C3A}</a:tableStyleId>
              </a:tblPr>
              <a:tblGrid>
                <a:gridCol w="4835727">
                  <a:extLst>
                    <a:ext uri="{9D8B030D-6E8A-4147-A177-3AD203B41FA5}">
                      <a16:colId xmlns:a16="http://schemas.microsoft.com/office/drawing/2014/main" val="4224780268"/>
                    </a:ext>
                  </a:extLst>
                </a:gridCol>
              </a:tblGrid>
              <a:tr h="400303">
                <a:tc>
                  <a:txBody>
                    <a:bodyPr/>
                    <a:lstStyle/>
                    <a:p>
                      <a:r>
                        <a:rPr lang="en-GB" sz="1600" dirty="0"/>
                        <a:t>Art and Design/ Design Technology</a:t>
                      </a:r>
                    </a:p>
                  </a:txBody>
                  <a:tcPr>
                    <a:solidFill>
                      <a:schemeClr val="accent4">
                        <a:lumMod val="75000"/>
                      </a:schemeClr>
                    </a:solidFill>
                  </a:tcPr>
                </a:tc>
                <a:extLst>
                  <a:ext uri="{0D108BD9-81ED-4DB2-BD59-A6C34878D82A}">
                    <a16:rowId xmlns:a16="http://schemas.microsoft.com/office/drawing/2014/main" val="3896154310"/>
                  </a:ext>
                </a:extLst>
              </a:tr>
              <a:tr h="416315">
                <a:tc>
                  <a:txBody>
                    <a:bodyPr/>
                    <a:lstStyle/>
                    <a:p>
                      <a:r>
                        <a:rPr lang="en-GB" sz="1600" dirty="0"/>
                        <a:t>1. What is texture?</a:t>
                      </a:r>
                    </a:p>
                  </a:txBody>
                  <a:tcPr>
                    <a:solidFill>
                      <a:schemeClr val="accent4">
                        <a:lumMod val="40000"/>
                        <a:lumOff val="60000"/>
                      </a:schemeClr>
                    </a:solidFill>
                  </a:tcPr>
                </a:tc>
                <a:extLst>
                  <a:ext uri="{0D108BD9-81ED-4DB2-BD59-A6C34878D82A}">
                    <a16:rowId xmlns:a16="http://schemas.microsoft.com/office/drawing/2014/main" val="2895203923"/>
                  </a:ext>
                </a:extLst>
              </a:tr>
              <a:tr h="576436">
                <a:tc>
                  <a:txBody>
                    <a:bodyPr/>
                    <a:lstStyle/>
                    <a:p>
                      <a:r>
                        <a:rPr lang="en-GB" sz="1600" dirty="0"/>
                        <a:t>2. Name 3 materials which you used to create texture. </a:t>
                      </a:r>
                    </a:p>
                  </a:txBody>
                  <a:tcPr>
                    <a:solidFill>
                      <a:schemeClr val="accent4">
                        <a:lumMod val="60000"/>
                        <a:lumOff val="40000"/>
                      </a:schemeClr>
                    </a:solidFill>
                  </a:tcPr>
                </a:tc>
                <a:extLst>
                  <a:ext uri="{0D108BD9-81ED-4DB2-BD59-A6C34878D82A}">
                    <a16:rowId xmlns:a16="http://schemas.microsoft.com/office/drawing/2014/main" val="2634294020"/>
                  </a:ext>
                </a:extLst>
              </a:tr>
              <a:tr h="992752">
                <a:tc>
                  <a:txBody>
                    <a:bodyPr/>
                    <a:lstStyle/>
                    <a:p>
                      <a:pPr lvl="0">
                        <a:buNone/>
                      </a:pPr>
                      <a:r>
                        <a:rPr lang="en-GB" sz="1600" dirty="0"/>
                        <a:t>3. Label the following mechanisms with either lever, slider or wheel. </a:t>
                      </a:r>
                    </a:p>
                    <a:p>
                      <a:pPr lvl="0">
                        <a:buNone/>
                      </a:pPr>
                      <a:endParaRPr lang="en-GB" sz="1600" dirty="0"/>
                    </a:p>
                    <a:p>
                      <a:pPr lvl="0">
                        <a:buNone/>
                      </a:pPr>
                      <a:r>
                        <a:rPr lang="en-GB" sz="1600" dirty="0"/>
                        <a:t>4. Create a castle using the collaging technique. </a:t>
                      </a:r>
                    </a:p>
                  </a:txBody>
                  <a:tcPr>
                    <a:solidFill>
                      <a:schemeClr val="accent4">
                        <a:lumMod val="60000"/>
                        <a:lumOff val="40000"/>
                      </a:schemeClr>
                    </a:solidFill>
                  </a:tcPr>
                </a:tc>
                <a:extLst>
                  <a:ext uri="{0D108BD9-81ED-4DB2-BD59-A6C34878D82A}">
                    <a16:rowId xmlns:a16="http://schemas.microsoft.com/office/drawing/2014/main" val="1720493630"/>
                  </a:ext>
                </a:extLst>
              </a:tr>
            </a:tbl>
          </a:graphicData>
        </a:graphic>
      </p:graphicFrame>
      <p:graphicFrame>
        <p:nvGraphicFramePr>
          <p:cNvPr id="12" name="Table 11">
            <a:extLst>
              <a:ext uri="{FF2B5EF4-FFF2-40B4-BE49-F238E27FC236}">
                <a16:creationId xmlns:a16="http://schemas.microsoft.com/office/drawing/2014/main" id="{1A7D5D24-9056-42B2-AC49-0C381487D977}"/>
              </a:ext>
            </a:extLst>
          </p:cNvPr>
          <p:cNvGraphicFramePr>
            <a:graphicFrameLocks noGrp="1"/>
          </p:cNvGraphicFramePr>
          <p:nvPr>
            <p:extLst>
              <p:ext uri="{D42A27DB-BD31-4B8C-83A1-F6EECF244321}">
                <p14:modId xmlns:p14="http://schemas.microsoft.com/office/powerpoint/2010/main" val="1370464047"/>
              </p:ext>
            </p:extLst>
          </p:nvPr>
        </p:nvGraphicFramePr>
        <p:xfrm>
          <a:off x="8503772" y="4985699"/>
          <a:ext cx="3291030" cy="1723784"/>
        </p:xfrm>
        <a:graphic>
          <a:graphicData uri="http://schemas.openxmlformats.org/drawingml/2006/table">
            <a:tbl>
              <a:tblPr firstRow="1" bandRow="1">
                <a:tableStyleId>{00A15C55-8517-42AA-B614-E9B94910E393}</a:tableStyleId>
              </a:tblPr>
              <a:tblGrid>
                <a:gridCol w="3291030">
                  <a:extLst>
                    <a:ext uri="{9D8B030D-6E8A-4147-A177-3AD203B41FA5}">
                      <a16:colId xmlns:a16="http://schemas.microsoft.com/office/drawing/2014/main" val="855750989"/>
                    </a:ext>
                  </a:extLst>
                </a:gridCol>
              </a:tblGrid>
              <a:tr h="347725">
                <a:tc>
                  <a:txBody>
                    <a:bodyPr/>
                    <a:lstStyle/>
                    <a:p>
                      <a:r>
                        <a:rPr lang="en-GB" sz="1800" dirty="0"/>
                        <a:t>RE</a:t>
                      </a:r>
                    </a:p>
                  </a:txBody>
                  <a:tcPr>
                    <a:solidFill>
                      <a:srgbClr val="1CE4DF"/>
                    </a:solidFill>
                  </a:tcPr>
                </a:tc>
                <a:extLst>
                  <a:ext uri="{0D108BD9-81ED-4DB2-BD59-A6C34878D82A}">
                    <a16:rowId xmlns:a16="http://schemas.microsoft.com/office/drawing/2014/main" val="2164382239"/>
                  </a:ext>
                </a:extLst>
              </a:tr>
              <a:tr h="347725">
                <a:tc>
                  <a:txBody>
                    <a:bodyPr/>
                    <a:lstStyle/>
                    <a:p>
                      <a:r>
                        <a:rPr lang="en-US" sz="1600" dirty="0"/>
                        <a:t>1. Name 1 Bible story. </a:t>
                      </a:r>
                    </a:p>
                  </a:txBody>
                  <a:tcPr>
                    <a:solidFill>
                      <a:srgbClr val="93FBD3"/>
                    </a:solidFill>
                  </a:tcPr>
                </a:tc>
                <a:extLst>
                  <a:ext uri="{0D108BD9-81ED-4DB2-BD59-A6C34878D82A}">
                    <a16:rowId xmlns:a16="http://schemas.microsoft.com/office/drawing/2014/main" val="4026175623"/>
                  </a:ext>
                </a:extLst>
              </a:tr>
              <a:tr h="431179">
                <a:tc>
                  <a:txBody>
                    <a:bodyPr/>
                    <a:lstStyle/>
                    <a:p>
                      <a:r>
                        <a:rPr lang="en-GB" sz="1600" baseline="0" dirty="0"/>
                        <a:t>2. What is a parable? </a:t>
                      </a:r>
                    </a:p>
                  </a:txBody>
                  <a:tcPr>
                    <a:solidFill>
                      <a:srgbClr val="CCFCF1"/>
                    </a:solidFill>
                  </a:tcPr>
                </a:tc>
                <a:extLst>
                  <a:ext uri="{0D108BD9-81ED-4DB2-BD59-A6C34878D82A}">
                    <a16:rowId xmlns:a16="http://schemas.microsoft.com/office/drawing/2014/main" val="3395270011"/>
                  </a:ext>
                </a:extLst>
              </a:tr>
              <a:tr h="556360">
                <a:tc>
                  <a:txBody>
                    <a:bodyPr/>
                    <a:lstStyle/>
                    <a:p>
                      <a:pPr lvl="0">
                        <a:buNone/>
                      </a:pPr>
                      <a:r>
                        <a:rPr lang="en-GB" sz="1600" baseline="0" dirty="0"/>
                        <a:t>3. Why is it important to be a Good Samaritan? </a:t>
                      </a:r>
                    </a:p>
                  </a:txBody>
                  <a:tcPr>
                    <a:solidFill>
                      <a:srgbClr val="CCFCF1"/>
                    </a:solidFill>
                  </a:tcPr>
                </a:tc>
                <a:extLst>
                  <a:ext uri="{0D108BD9-81ED-4DB2-BD59-A6C34878D82A}">
                    <a16:rowId xmlns:a16="http://schemas.microsoft.com/office/drawing/2014/main" val="807649881"/>
                  </a:ext>
                </a:extLst>
              </a:tr>
            </a:tbl>
          </a:graphicData>
        </a:graphic>
      </p:graphicFrame>
      <p:sp>
        <p:nvSpPr>
          <p:cNvPr id="14" name="Title 3">
            <a:extLst>
              <a:ext uri="{FF2B5EF4-FFF2-40B4-BE49-F238E27FC236}">
                <a16:creationId xmlns:a16="http://schemas.microsoft.com/office/drawing/2014/main" id="{5A1D128F-5113-44DC-8ED1-C607EB4E43CA}"/>
              </a:ext>
            </a:extLst>
          </p:cNvPr>
          <p:cNvSpPr txBox="1">
            <a:spLocks/>
          </p:cNvSpPr>
          <p:nvPr/>
        </p:nvSpPr>
        <p:spPr>
          <a:xfrm>
            <a:off x="1900692" y="78029"/>
            <a:ext cx="8074313" cy="327456"/>
          </a:xfrm>
          <a:prstGeom prst="rect">
            <a:avLst/>
          </a:prstGeom>
          <a:solidFill>
            <a:schemeClr val="accent5">
              <a:lumMod val="40000"/>
              <a:lumOff val="60000"/>
            </a:schemeClr>
          </a:solidFill>
          <a:ln>
            <a:solidFill>
              <a:schemeClr val="accent5">
                <a:lumMod val="60000"/>
                <a:lumOff val="4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a:t>Knowledge Organiser – Spring 1 Fairy-tales  Class 1</a:t>
            </a:r>
          </a:p>
        </p:txBody>
      </p:sp>
      <p:graphicFrame>
        <p:nvGraphicFramePr>
          <p:cNvPr id="15" name="Table 14">
            <a:extLst>
              <a:ext uri="{FF2B5EF4-FFF2-40B4-BE49-F238E27FC236}">
                <a16:creationId xmlns:a16="http://schemas.microsoft.com/office/drawing/2014/main" id="{E5905669-5F78-4E03-AAB3-1C7D8B0FF3B1}"/>
              </a:ext>
            </a:extLst>
          </p:cNvPr>
          <p:cNvGraphicFramePr>
            <a:graphicFrameLocks noGrp="1"/>
          </p:cNvGraphicFramePr>
          <p:nvPr>
            <p:extLst>
              <p:ext uri="{D42A27DB-BD31-4B8C-83A1-F6EECF244321}">
                <p14:modId xmlns:p14="http://schemas.microsoft.com/office/powerpoint/2010/main" val="3735752811"/>
              </p:ext>
            </p:extLst>
          </p:nvPr>
        </p:nvGraphicFramePr>
        <p:xfrm>
          <a:off x="254625" y="5366163"/>
          <a:ext cx="2629252" cy="1399286"/>
        </p:xfrm>
        <a:graphic>
          <a:graphicData uri="http://schemas.openxmlformats.org/drawingml/2006/table">
            <a:tbl>
              <a:tblPr firstRow="1" bandRow="1">
                <a:tableStyleId>{21E4AEA4-8DFA-4A89-87EB-49C32662AFE0}</a:tableStyleId>
              </a:tblPr>
              <a:tblGrid>
                <a:gridCol w="2629252">
                  <a:extLst>
                    <a:ext uri="{9D8B030D-6E8A-4147-A177-3AD203B41FA5}">
                      <a16:colId xmlns:a16="http://schemas.microsoft.com/office/drawing/2014/main" val="1495017990"/>
                    </a:ext>
                  </a:extLst>
                </a:gridCol>
              </a:tblGrid>
              <a:tr h="454406">
                <a:tc>
                  <a:txBody>
                    <a:bodyPr/>
                    <a:lstStyle/>
                    <a:p>
                      <a:r>
                        <a:rPr lang="en-GB" sz="1400" dirty="0"/>
                        <a:t>MFL</a:t>
                      </a:r>
                    </a:p>
                  </a:txBody>
                  <a:tcPr>
                    <a:solidFill>
                      <a:srgbClr val="36E860"/>
                    </a:solidFill>
                  </a:tcPr>
                </a:tc>
                <a:extLst>
                  <a:ext uri="{0D108BD9-81ED-4DB2-BD59-A6C34878D82A}">
                    <a16:rowId xmlns:a16="http://schemas.microsoft.com/office/drawing/2014/main" val="2994901590"/>
                  </a:ext>
                </a:extLst>
              </a:tr>
              <a:tr h="931531">
                <a:tc>
                  <a:txBody>
                    <a:bodyPr/>
                    <a:lstStyle/>
                    <a:p>
                      <a:r>
                        <a:rPr lang="en-GB" sz="1400" u="sng" baseline="0" dirty="0"/>
                        <a:t>Define these words: </a:t>
                      </a:r>
                    </a:p>
                    <a:p>
                      <a:r>
                        <a:rPr lang="en-GB" sz="1400" b="0" u="none" baseline="0" dirty="0"/>
                        <a:t>Rose – </a:t>
                      </a:r>
                    </a:p>
                    <a:p>
                      <a:r>
                        <a:rPr lang="en-GB" sz="1400" b="0" u="none" baseline="0" dirty="0"/>
                        <a:t>Il </a:t>
                      </a:r>
                      <a:r>
                        <a:rPr lang="en-GB" sz="1400" b="0" u="none" baseline="0" dirty="0" err="1"/>
                        <a:t>pleut</a:t>
                      </a:r>
                      <a:r>
                        <a:rPr lang="en-GB" sz="1400" b="0" u="none" baseline="0" dirty="0"/>
                        <a:t> – </a:t>
                      </a:r>
                    </a:p>
                    <a:p>
                      <a:r>
                        <a:rPr lang="en-GB" sz="1400" b="0" u="none" baseline="0" dirty="0"/>
                        <a:t>Le parc - </a:t>
                      </a:r>
                    </a:p>
                  </a:txBody>
                  <a:tcPr>
                    <a:solidFill>
                      <a:srgbClr val="94ECAB"/>
                    </a:solidFill>
                  </a:tcPr>
                </a:tc>
                <a:extLst>
                  <a:ext uri="{0D108BD9-81ED-4DB2-BD59-A6C34878D82A}">
                    <a16:rowId xmlns:a16="http://schemas.microsoft.com/office/drawing/2014/main" val="4175067309"/>
                  </a:ext>
                </a:extLst>
              </a:tr>
            </a:tbl>
          </a:graphicData>
        </a:graphic>
      </p:graphicFrame>
      <p:pic>
        <p:nvPicPr>
          <p:cNvPr id="2" name="Picture 1">
            <a:extLst>
              <a:ext uri="{FF2B5EF4-FFF2-40B4-BE49-F238E27FC236}">
                <a16:creationId xmlns:a16="http://schemas.microsoft.com/office/drawing/2014/main" id="{34DAB62F-0A3A-42FA-8DF0-02F02BF2903E}"/>
              </a:ext>
            </a:extLst>
          </p:cNvPr>
          <p:cNvPicPr>
            <a:picLocks noChangeAspect="1"/>
          </p:cNvPicPr>
          <p:nvPr/>
        </p:nvPicPr>
        <p:blipFill>
          <a:blip r:embed="rId2"/>
          <a:stretch>
            <a:fillRect/>
          </a:stretch>
        </p:blipFill>
        <p:spPr>
          <a:xfrm>
            <a:off x="9228992" y="1010409"/>
            <a:ext cx="1998775" cy="1724749"/>
          </a:xfrm>
          <a:prstGeom prst="rect">
            <a:avLst/>
          </a:prstGeom>
        </p:spPr>
      </p:pic>
    </p:spTree>
    <p:extLst>
      <p:ext uri="{BB962C8B-B14F-4D97-AF65-F5344CB8AC3E}">
        <p14:creationId xmlns:p14="http://schemas.microsoft.com/office/powerpoint/2010/main" val="1404472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cc22b87-2346-4de0-b904-6e681334ced1" xsi:nil="true"/>
    <lcf76f155ced4ddcb4097134ff3c332f xmlns="5f3f76cc-4177-4ae5-bc2c-8bd081ea60f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E8C4468E9971046AEE07BC0E8D43B50" ma:contentTypeVersion="" ma:contentTypeDescription="Create a new document." ma:contentTypeScope="" ma:versionID="0813e571073f04623e86630093519d62">
  <xsd:schema xmlns:xsd="http://www.w3.org/2001/XMLSchema" xmlns:xs="http://www.w3.org/2001/XMLSchema" xmlns:p="http://schemas.microsoft.com/office/2006/metadata/properties" xmlns:ns2="9cc22b87-2346-4de0-b904-6e681334ced1" xmlns:ns3="5f3f76cc-4177-4ae5-bc2c-8bd081ea60fc" targetNamespace="http://schemas.microsoft.com/office/2006/metadata/properties" ma:root="true" ma:fieldsID="70c74d03865ad5c6922a9d0c177b5456" ns2:_="" ns3:_="">
    <xsd:import namespace="9cc22b87-2346-4de0-b904-6e681334ced1"/>
    <xsd:import namespace="5f3f76cc-4177-4ae5-bc2c-8bd081ea60f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lcf76f155ced4ddcb4097134ff3c332f" minOccurs="0"/>
                <xsd:element ref="ns2:TaxCatchAll"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c22b87-2346-4de0-b904-6e681334ced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1" nillable="true" ma:displayName="Taxonomy Catch All Column" ma:hidden="true" ma:list="{93563DDF-8DF6-443D-B1CD-8C4D05697621}" ma:internalName="TaxCatchAll" ma:showField="CatchAllData" ma:web="{7c58a657-1b5a-4a44-ba6a-f97765f143c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f3f76cc-4177-4ae5-bc2c-8bd081ea60f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be4a8df-0181-4d53-b31d-0dd7acdb1893"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86A704-9751-4D91-9AD7-1E1CC79E39A4}">
  <ds:schemaRefs>
    <ds:schemaRef ds:uri="http://schemas.microsoft.com/office/2006/documentManagement/types"/>
    <ds:schemaRef ds:uri="http://schemas.microsoft.com/office/2006/metadata/properties"/>
    <ds:schemaRef ds:uri="http://www.w3.org/XML/1998/namespace"/>
    <ds:schemaRef ds:uri="http://purl.org/dc/dcmitype/"/>
    <ds:schemaRef ds:uri="http://purl.org/dc/terms/"/>
    <ds:schemaRef ds:uri="http://schemas.openxmlformats.org/package/2006/metadata/core-properties"/>
    <ds:schemaRef ds:uri="5f3f76cc-4177-4ae5-bc2c-8bd081ea60fc"/>
    <ds:schemaRef ds:uri="http://schemas.microsoft.com/office/infopath/2007/PartnerControls"/>
    <ds:schemaRef ds:uri="9cc22b87-2346-4de0-b904-6e681334ced1"/>
    <ds:schemaRef ds:uri="http://purl.org/dc/elements/1.1/"/>
  </ds:schemaRefs>
</ds:datastoreItem>
</file>

<file path=customXml/itemProps2.xml><?xml version="1.0" encoding="utf-8"?>
<ds:datastoreItem xmlns:ds="http://schemas.openxmlformats.org/officeDocument/2006/customXml" ds:itemID="{F90FD970-D19A-4BF9-9819-DD1653FA3515}">
  <ds:schemaRefs>
    <ds:schemaRef ds:uri="http://schemas.microsoft.com/sharepoint/v3/contenttype/forms"/>
  </ds:schemaRefs>
</ds:datastoreItem>
</file>

<file path=customXml/itemProps3.xml><?xml version="1.0" encoding="utf-8"?>
<ds:datastoreItem xmlns:ds="http://schemas.openxmlformats.org/officeDocument/2006/customXml" ds:itemID="{85568012-B02C-4B34-BC30-679FE93E1F26}">
  <ds:schemaRefs>
    <ds:schemaRef ds:uri="5f3f76cc-4177-4ae5-bc2c-8bd081ea60fc"/>
    <ds:schemaRef ds:uri="9cc22b87-2346-4de0-b904-6e681334ced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TotalTime>
  <Words>1813</Words>
  <Application>Microsoft Office PowerPoint</Application>
  <PresentationFormat>Widescreen</PresentationFormat>
  <Paragraphs>204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20 – Tomorrow’s World</dc:title>
  <dc:creator>atoon</dc:creator>
  <cp:lastModifiedBy>Umayma Saleh</cp:lastModifiedBy>
  <cp:revision>212</cp:revision>
  <cp:lastPrinted>2021-06-22T10:58:43Z</cp:lastPrinted>
  <dcterms:created xsi:type="dcterms:W3CDTF">2021-06-17T12:54:55Z</dcterms:created>
  <dcterms:modified xsi:type="dcterms:W3CDTF">2023-03-15T14:28:59Z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0x0101005E8C4468E9971046AEE07BC0E8D43B50</vt:lpwstr>
  </property>
  <property fmtid="{D5CDD505-2E9C-101B-9397-08002B2CF9AE}" pid="3" name="MediaServiceImageTags">
    <vt:lpwstr/>
  </property>
</Properties>
</file>