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A6F8"/>
    <a:srgbClr val="5C5EC2"/>
    <a:srgbClr val="94ECAB"/>
    <a:srgbClr val="CEF8EE"/>
    <a:srgbClr val="36E860"/>
    <a:srgbClr val="FF9966"/>
    <a:srgbClr val="E85318"/>
    <a:srgbClr val="CCFCF1"/>
    <a:srgbClr val="1CE4D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222E62-22F7-C445-8D87-500CEF181356}" v="14" dt="2023-02-15T14:28:07.023"/>
    <p1510:client id="{C88D2CBB-57B3-4C8C-1E50-0947F2310098}" v="4160" dt="2023-02-15T12:09:04.3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7F222E62-22F7-C445-8D87-500CEF181356}"/>
    <pc:docChg chg="modSld">
      <pc:chgData name="" userId="" providerId="" clId="Web-{7F222E62-22F7-C445-8D87-500CEF181356}" dt="2023-02-15T14:27:58.554" v="1"/>
      <pc:docMkLst>
        <pc:docMk/>
      </pc:docMkLst>
      <pc:sldChg chg="modSp">
        <pc:chgData name="" userId="" providerId="" clId="Web-{7F222E62-22F7-C445-8D87-500CEF181356}" dt="2023-02-15T14:27:58.554" v="1"/>
        <pc:sldMkLst>
          <pc:docMk/>
          <pc:sldMk cId="3895805034" sldId="257"/>
        </pc:sldMkLst>
        <pc:graphicFrameChg chg="mod modGraphic">
          <ac:chgData name="" userId="" providerId="" clId="Web-{7F222E62-22F7-C445-8D87-500CEF181356}" dt="2023-02-15T14:27:58.554" v="1"/>
          <ac:graphicFrameMkLst>
            <pc:docMk/>
            <pc:sldMk cId="3895805034" sldId="257"/>
            <ac:graphicFrameMk id="18" creationId="{B1FDAF75-245D-4454-B58D-8EC8CB1AA667}"/>
          </ac:graphicFrameMkLst>
        </pc:graphicFrameChg>
      </pc:sldChg>
    </pc:docChg>
  </pc:docChgLst>
  <pc:docChgLst>
    <pc:chgData name="Chloe Goodger-Crabb" userId="S::cgoodger-crabb@seagrave.bepschools.org::5e755a4d-4a09-47c6-b08b-fc493d37f893" providerId="AD" clId="Web-{C88D2CBB-57B3-4C8C-1E50-0947F2310098}"/>
    <pc:docChg chg="modSld">
      <pc:chgData name="Chloe Goodger-Crabb" userId="S::cgoodger-crabb@seagrave.bepschools.org::5e755a4d-4a09-47c6-b08b-fc493d37f893" providerId="AD" clId="Web-{C88D2CBB-57B3-4C8C-1E50-0947F2310098}" dt="2023-02-15T12:09:00.717" v="4130"/>
      <pc:docMkLst>
        <pc:docMk/>
      </pc:docMkLst>
      <pc:sldChg chg="addSp modSp">
        <pc:chgData name="Chloe Goodger-Crabb" userId="S::cgoodger-crabb@seagrave.bepschools.org::5e755a4d-4a09-47c6-b08b-fc493d37f893" providerId="AD" clId="Web-{C88D2CBB-57B3-4C8C-1E50-0947F2310098}" dt="2023-02-15T12:08:38.559" v="4010" actId="1076"/>
        <pc:sldMkLst>
          <pc:docMk/>
          <pc:sldMk cId="1699388436" sldId="256"/>
        </pc:sldMkLst>
        <pc:spChg chg="mod">
          <ac:chgData name="Chloe Goodger-Crabb" userId="S::cgoodger-crabb@seagrave.bepschools.org::5e755a4d-4a09-47c6-b08b-fc493d37f893" providerId="AD" clId="Web-{C88D2CBB-57B3-4C8C-1E50-0947F2310098}" dt="2023-02-15T11:49:40.417" v="995" actId="1076"/>
          <ac:spMkLst>
            <pc:docMk/>
            <pc:sldMk cId="1699388436" sldId="256"/>
            <ac:spMk id="12" creationId="{2274D37A-3B17-4DE9-ADB4-104A13BAD4FE}"/>
          </ac:spMkLst>
        </pc:spChg>
        <pc:graphicFrameChg chg="mod modGraphic">
          <ac:chgData name="Chloe Goodger-Crabb" userId="S::cgoodger-crabb@seagrave.bepschools.org::5e755a4d-4a09-47c6-b08b-fc493d37f893" providerId="AD" clId="Web-{C88D2CBB-57B3-4C8C-1E50-0947F2310098}" dt="2023-02-15T12:07:40.399" v="4006"/>
          <ac:graphicFrameMkLst>
            <pc:docMk/>
            <pc:sldMk cId="1699388436" sldId="256"/>
            <ac:graphicFrameMk id="5" creationId="{00000000-0000-0000-0000-000000000000}"/>
          </ac:graphicFrameMkLst>
        </pc:graphicFrameChg>
        <pc:graphicFrameChg chg="mod modGraphic">
          <ac:chgData name="Chloe Goodger-Crabb" userId="S::cgoodger-crabb@seagrave.bepschools.org::5e755a4d-4a09-47c6-b08b-fc493d37f893" providerId="AD" clId="Web-{C88D2CBB-57B3-4C8C-1E50-0947F2310098}" dt="2023-02-15T11:59:54.023" v="2366"/>
          <ac:graphicFrameMkLst>
            <pc:docMk/>
            <pc:sldMk cId="1699388436" sldId="256"/>
            <ac:graphicFrameMk id="8" creationId="{00000000-0000-0000-0000-000000000000}"/>
          </ac:graphicFrameMkLst>
        </pc:graphicFrameChg>
        <pc:graphicFrameChg chg="mod modGraphic">
          <ac:chgData name="Chloe Goodger-Crabb" userId="S::cgoodger-crabb@seagrave.bepschools.org::5e755a4d-4a09-47c6-b08b-fc493d37f893" providerId="AD" clId="Web-{C88D2CBB-57B3-4C8C-1E50-0947F2310098}" dt="2023-02-15T11:50:02.700" v="998"/>
          <ac:graphicFrameMkLst>
            <pc:docMk/>
            <pc:sldMk cId="1699388436" sldId="256"/>
            <ac:graphicFrameMk id="13" creationId="{90E3F66F-BBAE-4CE9-9C13-185CA0B452A6}"/>
          </ac:graphicFrameMkLst>
        </pc:graphicFrameChg>
        <pc:graphicFrameChg chg="mod modGraphic">
          <ac:chgData name="Chloe Goodger-Crabb" userId="S::cgoodger-crabb@seagrave.bepschools.org::5e755a4d-4a09-47c6-b08b-fc493d37f893" providerId="AD" clId="Web-{C88D2CBB-57B3-4C8C-1E50-0947F2310098}" dt="2023-02-15T11:49:44.621" v="996"/>
          <ac:graphicFrameMkLst>
            <pc:docMk/>
            <pc:sldMk cId="1699388436" sldId="256"/>
            <ac:graphicFrameMk id="14" creationId="{4814D8FB-E445-4DC6-9AD0-FE25F749E335}"/>
          </ac:graphicFrameMkLst>
        </pc:graphicFrameChg>
        <pc:picChg chg="add mod">
          <ac:chgData name="Chloe Goodger-Crabb" userId="S::cgoodger-crabb@seagrave.bepschools.org::5e755a4d-4a09-47c6-b08b-fc493d37f893" providerId="AD" clId="Web-{C88D2CBB-57B3-4C8C-1E50-0947F2310098}" dt="2023-02-15T11:59:08.395" v="2356" actId="1076"/>
          <ac:picMkLst>
            <pc:docMk/>
            <pc:sldMk cId="1699388436" sldId="256"/>
            <ac:picMk id="2" creationId="{6570873B-5E92-2399-E0A6-618A7B843768}"/>
          </ac:picMkLst>
        </pc:picChg>
        <pc:picChg chg="add mod">
          <ac:chgData name="Chloe Goodger-Crabb" userId="S::cgoodger-crabb@seagrave.bepschools.org::5e755a4d-4a09-47c6-b08b-fc493d37f893" providerId="AD" clId="Web-{C88D2CBB-57B3-4C8C-1E50-0947F2310098}" dt="2023-02-15T12:00:03.164" v="2370" actId="1076"/>
          <ac:picMkLst>
            <pc:docMk/>
            <pc:sldMk cId="1699388436" sldId="256"/>
            <ac:picMk id="3" creationId="{83C0AEDA-F448-FA15-04BC-E05CCF0ABAA7}"/>
          </ac:picMkLst>
        </pc:picChg>
        <pc:picChg chg="add mod">
          <ac:chgData name="Chloe Goodger-Crabb" userId="S::cgoodger-crabb@seagrave.bepschools.org::5e755a4d-4a09-47c6-b08b-fc493d37f893" providerId="AD" clId="Web-{C88D2CBB-57B3-4C8C-1E50-0947F2310098}" dt="2023-02-15T12:08:38.559" v="4010" actId="1076"/>
          <ac:picMkLst>
            <pc:docMk/>
            <pc:sldMk cId="1699388436" sldId="256"/>
            <ac:picMk id="4" creationId="{AE9CDC15-26B7-1F2B-2164-C35E87301A18}"/>
          </ac:picMkLst>
        </pc:picChg>
      </pc:sldChg>
      <pc:sldChg chg="modSp">
        <pc:chgData name="Chloe Goodger-Crabb" userId="S::cgoodger-crabb@seagrave.bepschools.org::5e755a4d-4a09-47c6-b08b-fc493d37f893" providerId="AD" clId="Web-{C88D2CBB-57B3-4C8C-1E50-0947F2310098}" dt="2023-02-15T12:09:00.717" v="4130"/>
        <pc:sldMkLst>
          <pc:docMk/>
          <pc:sldMk cId="3895805034" sldId="257"/>
        </pc:sldMkLst>
        <pc:graphicFrameChg chg="mod modGraphic">
          <ac:chgData name="Chloe Goodger-Crabb" userId="S::cgoodger-crabb@seagrave.bepschools.org::5e755a4d-4a09-47c6-b08b-fc493d37f893" providerId="AD" clId="Web-{C88D2CBB-57B3-4C8C-1E50-0947F2310098}" dt="2023-02-15T12:09:00.717" v="4130"/>
          <ac:graphicFrameMkLst>
            <pc:docMk/>
            <pc:sldMk cId="3895805034" sldId="257"/>
            <ac:graphicFrameMk id="18" creationId="{B1FDAF75-245D-4454-B58D-8EC8CB1AA667}"/>
          </ac:graphicFrameMkLst>
        </pc:graphicFrameChg>
      </pc:sldChg>
    </pc:docChg>
  </pc:docChgLst>
  <pc:docChgLst>
    <pc:chgData name="Umayma Saleh" userId="S::usaleh@seagrave.bepschools.org::ad719294-7dbc-4f18-87d2-df86695c9294" providerId="AD" clId="Web-{7F222E62-22F7-C445-8D87-500CEF181356}"/>
    <pc:docChg chg="modSld">
      <pc:chgData name="Umayma Saleh" userId="S::usaleh@seagrave.bepschools.org::ad719294-7dbc-4f18-87d2-df86695c9294" providerId="AD" clId="Web-{7F222E62-22F7-C445-8D87-500CEF181356}" dt="2023-02-15T14:28:04.382" v="9"/>
      <pc:docMkLst>
        <pc:docMk/>
      </pc:docMkLst>
      <pc:sldChg chg="modSp">
        <pc:chgData name="Umayma Saleh" userId="S::usaleh@seagrave.bepschools.org::ad719294-7dbc-4f18-87d2-df86695c9294" providerId="AD" clId="Web-{7F222E62-22F7-C445-8D87-500CEF181356}" dt="2023-02-15T14:28:04.382" v="9"/>
        <pc:sldMkLst>
          <pc:docMk/>
          <pc:sldMk cId="3895805034" sldId="257"/>
        </pc:sldMkLst>
        <pc:graphicFrameChg chg="mod modGraphic">
          <ac:chgData name="Umayma Saleh" userId="S::usaleh@seagrave.bepschools.org::ad719294-7dbc-4f18-87d2-df86695c9294" providerId="AD" clId="Web-{7F222E62-22F7-C445-8D87-500CEF181356}" dt="2023-02-15T14:28:04.382" v="9"/>
          <ac:graphicFrameMkLst>
            <pc:docMk/>
            <pc:sldMk cId="3895805034" sldId="257"/>
            <ac:graphicFrameMk id="18" creationId="{B1FDAF75-245D-4454-B58D-8EC8CB1AA667}"/>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0F8906-0DB4-404C-9C20-6B1176C018CF}" type="datetimeFigureOut">
              <a:rPr lang="en-GB" smtClean="0"/>
              <a:t>15/02/2023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72019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0F8906-0DB4-404C-9C20-6B1176C018CF}" type="datetimeFigureOut">
              <a:rPr lang="en-GB" smtClean="0"/>
              <a:t>15/02/2023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37653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0F8906-0DB4-404C-9C20-6B1176C018CF}" type="datetimeFigureOut">
              <a:rPr lang="en-GB" smtClean="0"/>
              <a:t>15/02/2023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515154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0F8906-0DB4-404C-9C20-6B1176C018CF}" type="datetimeFigureOut">
              <a:rPr lang="en-GB" smtClean="0"/>
              <a:t>15/02/2023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1616434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0F8906-0DB4-404C-9C20-6B1176C018CF}" type="datetimeFigureOut">
              <a:rPr lang="en-GB" smtClean="0"/>
              <a:t>15/02/2023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4113319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0F8906-0DB4-404C-9C20-6B1176C018CF}" type="datetimeFigureOut">
              <a:rPr lang="en-GB" smtClean="0"/>
              <a:t>15/02/2023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117762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0F8906-0DB4-404C-9C20-6B1176C018CF}" type="datetimeFigureOut">
              <a:rPr lang="en-GB" smtClean="0"/>
              <a:t>15/02/2023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51552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0F8906-0DB4-404C-9C20-6B1176C018CF}" type="datetimeFigureOut">
              <a:rPr lang="en-GB" smtClean="0"/>
              <a:t>15/02/2023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2168780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F8906-0DB4-404C-9C20-6B1176C018CF}" type="datetimeFigureOut">
              <a:rPr lang="en-GB" smtClean="0"/>
              <a:t>15/02/2023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56235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0F8906-0DB4-404C-9C20-6B1176C018CF}" type="datetimeFigureOut">
              <a:rPr lang="en-GB" smtClean="0"/>
              <a:t>15/02/2023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19605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0F8906-0DB4-404C-9C20-6B1176C018CF}" type="datetimeFigureOut">
              <a:rPr lang="en-GB" smtClean="0"/>
              <a:t>15/02/2023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4A1DC1-19FA-4B5C-A3F5-BFCC9AE59627}" type="slidenum">
              <a:rPr lang="en-GB" smtClean="0"/>
              <a:t>‹#›</a:t>
            </a:fld>
            <a:endParaRPr lang="en-GB"/>
          </a:p>
        </p:txBody>
      </p:sp>
    </p:spTree>
    <p:extLst>
      <p:ext uri="{BB962C8B-B14F-4D97-AF65-F5344CB8AC3E}">
        <p14:creationId xmlns:p14="http://schemas.microsoft.com/office/powerpoint/2010/main" val="3311413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F8906-0DB4-404C-9C20-6B1176C018CF}" type="datetimeFigureOut">
              <a:rPr lang="en-GB" smtClean="0"/>
              <a:t>15/02/2023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A1DC1-19FA-4B5C-A3F5-BFCC9AE59627}" type="slidenum">
              <a:rPr lang="en-GB" smtClean="0"/>
              <a:t>‹#›</a:t>
            </a:fld>
            <a:endParaRPr lang="en-GB"/>
          </a:p>
        </p:txBody>
      </p:sp>
    </p:spTree>
    <p:extLst>
      <p:ext uri="{BB962C8B-B14F-4D97-AF65-F5344CB8AC3E}">
        <p14:creationId xmlns:p14="http://schemas.microsoft.com/office/powerpoint/2010/main" val="4276114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397339747"/>
              </p:ext>
            </p:extLst>
          </p:nvPr>
        </p:nvGraphicFramePr>
        <p:xfrm>
          <a:off x="0" y="0"/>
          <a:ext cx="6096000" cy="4862416"/>
        </p:xfrm>
        <a:graphic>
          <a:graphicData uri="http://schemas.openxmlformats.org/drawingml/2006/table">
            <a:tbl>
              <a:tblPr firstRow="1" bandRow="1">
                <a:tableStyleId>{93296810-A885-4BE3-A3E7-6D5BEEA58F35}</a:tableStyleId>
              </a:tblPr>
              <a:tblGrid>
                <a:gridCol w="3048000">
                  <a:extLst>
                    <a:ext uri="{9D8B030D-6E8A-4147-A177-3AD203B41FA5}">
                      <a16:colId xmlns:a16="http://schemas.microsoft.com/office/drawing/2014/main" val="3395121299"/>
                    </a:ext>
                  </a:extLst>
                </a:gridCol>
                <a:gridCol w="3048000">
                  <a:extLst>
                    <a:ext uri="{9D8B030D-6E8A-4147-A177-3AD203B41FA5}">
                      <a16:colId xmlns:a16="http://schemas.microsoft.com/office/drawing/2014/main" val="3945920250"/>
                    </a:ext>
                  </a:extLst>
                </a:gridCol>
              </a:tblGrid>
              <a:tr h="336136">
                <a:tc gridSpan="2">
                  <a:txBody>
                    <a:bodyPr/>
                    <a:lstStyle/>
                    <a:p>
                      <a:r>
                        <a:rPr lang="en-GB" sz="1600" dirty="0"/>
                        <a:t>Geography</a:t>
                      </a:r>
                    </a:p>
                  </a:txBody>
                  <a:tcPr/>
                </a:tc>
                <a:tc hMerge="1">
                  <a:txBody>
                    <a:bodyPr/>
                    <a:lstStyle/>
                    <a:p>
                      <a:endParaRPr lang="en-GB"/>
                    </a:p>
                  </a:txBody>
                  <a:tcPr/>
                </a:tc>
                <a:extLst>
                  <a:ext uri="{0D108BD9-81ED-4DB2-BD59-A6C34878D82A}">
                    <a16:rowId xmlns:a16="http://schemas.microsoft.com/office/drawing/2014/main" val="1370071295"/>
                  </a:ext>
                </a:extLst>
              </a:tr>
              <a:tr h="1603112">
                <a:tc>
                  <a:txBody>
                    <a:bodyPr/>
                    <a:lstStyle/>
                    <a:p>
                      <a:r>
                        <a:rPr lang="en-GB" sz="1100" u="sng" dirty="0"/>
                        <a:t>What I should already know</a:t>
                      </a:r>
                    </a:p>
                    <a:p>
                      <a:pPr lvl="0">
                        <a:buNone/>
                      </a:pPr>
                      <a:r>
                        <a:rPr lang="en-GB" sz="1100" u="none" dirty="0"/>
                        <a:t>The world is made up of continents and oceans. </a:t>
                      </a:r>
                    </a:p>
                    <a:p>
                      <a:pPr lvl="0">
                        <a:buNone/>
                      </a:pPr>
                      <a:r>
                        <a:rPr lang="en-GB" sz="1100" u="none" dirty="0"/>
                        <a:t>Some children will be able to begin to name the continents and oceans.</a:t>
                      </a:r>
                    </a:p>
                    <a:p>
                      <a:pPr lvl="0">
                        <a:buNone/>
                      </a:pPr>
                      <a:r>
                        <a:rPr lang="en-GB" sz="1100" u="none" dirty="0"/>
                        <a:t>Some children can name the seas surrounding the UK</a:t>
                      </a:r>
                    </a:p>
                    <a:p>
                      <a:pPr lvl="0">
                        <a:buNone/>
                      </a:pPr>
                      <a:r>
                        <a:rPr lang="en-GB" sz="1100" u="none" dirty="0"/>
                        <a:t>All children understand that the world is made up of lots of different countries. </a:t>
                      </a:r>
                    </a:p>
                  </a:txBody>
                  <a:tcPr/>
                </a:tc>
                <a:tc>
                  <a:txBody>
                    <a:bodyPr/>
                    <a:lstStyle/>
                    <a:p>
                      <a:r>
                        <a:rPr lang="en-GB" sz="1100" u="sng" dirty="0"/>
                        <a:t>The Journey</a:t>
                      </a:r>
                    </a:p>
                    <a:p>
                      <a:pPr lvl="0">
                        <a:buNone/>
                      </a:pPr>
                      <a:r>
                        <a:rPr lang="en-GB" sz="1100" u="none" dirty="0"/>
                        <a:t>The children will be discovering what a wonderful world that we live in.</a:t>
                      </a:r>
                    </a:p>
                    <a:p>
                      <a:pPr lvl="0">
                        <a:buNone/>
                      </a:pPr>
                      <a:r>
                        <a:rPr lang="en-GB" sz="1100" u="none" dirty="0"/>
                        <a:t>The children will explore the 7 continents that make up the world and learn some facts about each.</a:t>
                      </a:r>
                    </a:p>
                    <a:p>
                      <a:pPr lvl="0">
                        <a:buNone/>
                      </a:pPr>
                      <a:r>
                        <a:rPr lang="en-GB" sz="1100" u="none" dirty="0"/>
                        <a:t> The children will learn about and name the 5 oceans The children will use an atlas, maps, globe and  aerial photographs to get a sense of the landscape that makes up our world. </a:t>
                      </a:r>
                      <a:endParaRPr lang="en-GB" sz="1100"/>
                    </a:p>
                    <a:p>
                      <a:pPr lvl="0">
                        <a:buNone/>
                      </a:pPr>
                      <a:endParaRPr lang="en-GB" sz="1000" u="none" dirty="0"/>
                    </a:p>
                  </a:txBody>
                  <a:tcPr/>
                </a:tc>
                <a:extLst>
                  <a:ext uri="{0D108BD9-81ED-4DB2-BD59-A6C34878D82A}">
                    <a16:rowId xmlns:a16="http://schemas.microsoft.com/office/drawing/2014/main" val="3680738700"/>
                  </a:ext>
                </a:extLst>
              </a:tr>
              <a:tr h="1460901">
                <a:tc>
                  <a:txBody>
                    <a:bodyPr/>
                    <a:lstStyle/>
                    <a:p>
                      <a:r>
                        <a:rPr lang="en-GB" sz="1000" u="sng" dirty="0"/>
                        <a:t>Key Vocabulary</a:t>
                      </a:r>
                    </a:p>
                    <a:p>
                      <a:pPr lvl="0">
                        <a:buNone/>
                      </a:pPr>
                      <a:r>
                        <a:rPr lang="en-GB" sz="1100" u="none" dirty="0"/>
                        <a:t>Continents</a:t>
                      </a:r>
                    </a:p>
                    <a:p>
                      <a:pPr lvl="0">
                        <a:buNone/>
                      </a:pPr>
                      <a:r>
                        <a:rPr lang="en-GB" sz="1100" u="none" dirty="0"/>
                        <a:t>Oceans</a:t>
                      </a:r>
                    </a:p>
                    <a:p>
                      <a:pPr lvl="0">
                        <a:buNone/>
                      </a:pPr>
                      <a:r>
                        <a:rPr lang="en-GB" sz="1100" u="none" dirty="0"/>
                        <a:t>Globe</a:t>
                      </a:r>
                    </a:p>
                    <a:p>
                      <a:pPr lvl="0">
                        <a:buNone/>
                      </a:pPr>
                      <a:r>
                        <a:rPr lang="en-GB" sz="1100" u="none" dirty="0"/>
                        <a:t>Atlas</a:t>
                      </a:r>
                    </a:p>
                    <a:p>
                      <a:pPr lvl="0">
                        <a:buNone/>
                      </a:pPr>
                      <a:r>
                        <a:rPr lang="en-GB" sz="1100" u="none" dirty="0"/>
                        <a:t>Aerial photograph</a:t>
                      </a:r>
                      <a:endParaRPr lang="en-GB" sz="1000" u="sng" dirty="0"/>
                    </a:p>
                  </a:txBody>
                  <a:tcPr/>
                </a:tc>
                <a:tc>
                  <a:txBody>
                    <a:bodyPr/>
                    <a:lstStyle/>
                    <a:p>
                      <a:pPr algn="l"/>
                      <a:r>
                        <a:rPr lang="en-GB" sz="1100" u="sng" dirty="0"/>
                        <a:t>What I will know by the end of the unit</a:t>
                      </a:r>
                      <a:r>
                        <a:rPr lang="en-GB" sz="1100" u="none" dirty="0"/>
                        <a:t>             </a:t>
                      </a:r>
                    </a:p>
                    <a:p>
                      <a:pPr lvl="0" algn="l">
                        <a:buNone/>
                      </a:pPr>
                      <a:r>
                        <a:rPr lang="en-GB" sz="1100" u="none" dirty="0"/>
                        <a:t>Name the 7 continents and 5 oceans that make up our wonderful world.</a:t>
                      </a:r>
                    </a:p>
                    <a:p>
                      <a:pPr lvl="0" algn="l">
                        <a:buNone/>
                      </a:pPr>
                      <a:r>
                        <a:rPr lang="en-GB" sz="1100" u="none" dirty="0"/>
                        <a:t>Recall some facts about the 7 continents. </a:t>
                      </a:r>
                    </a:p>
                    <a:p>
                      <a:pPr lvl="0" algn="l">
                        <a:buNone/>
                      </a:pPr>
                      <a:r>
                        <a:rPr lang="en-GB" sz="1100" u="none" dirty="0"/>
                        <a:t>How to use an atlas to find out information. </a:t>
                      </a:r>
                    </a:p>
                    <a:p>
                      <a:pPr lvl="0" algn="l">
                        <a:buNone/>
                      </a:pPr>
                      <a:endParaRPr lang="en-GB" sz="1000" u="none" dirty="0"/>
                    </a:p>
                    <a:p>
                      <a:pPr lvl="0" algn="l">
                        <a:buNone/>
                      </a:pPr>
                      <a:endParaRPr lang="en-GB" sz="1000" u="none" dirty="0"/>
                    </a:p>
                    <a:p>
                      <a:pPr lvl="0" algn="l">
                        <a:buNone/>
                      </a:pPr>
                      <a:endParaRPr lang="en-GB" sz="1000" u="none" dirty="0"/>
                    </a:p>
                    <a:p>
                      <a:pPr lvl="0" algn="l">
                        <a:buNone/>
                      </a:pPr>
                      <a:endParaRPr lang="en-GB" sz="1000" u="none" dirty="0"/>
                    </a:p>
                    <a:p>
                      <a:pPr lvl="0" algn="l">
                        <a:buNone/>
                      </a:pPr>
                      <a:endParaRPr lang="en-GB" sz="1000" u="none" dirty="0"/>
                    </a:p>
                    <a:p>
                      <a:pPr lvl="0" algn="l">
                        <a:buNone/>
                      </a:pPr>
                      <a:endParaRPr lang="en-GB" sz="1000" u="none" dirty="0"/>
                    </a:p>
                    <a:p>
                      <a:pPr lvl="0" algn="l">
                        <a:buNone/>
                      </a:pPr>
                      <a:endParaRPr lang="en-GB" sz="1000" u="none" dirty="0"/>
                    </a:p>
                    <a:p>
                      <a:pPr lvl="0" algn="l">
                        <a:buNone/>
                      </a:pPr>
                      <a:endParaRPr lang="en-GB" sz="1000" u="none" dirty="0"/>
                    </a:p>
                    <a:p>
                      <a:pPr lvl="0" algn="l">
                        <a:buNone/>
                      </a:pPr>
                      <a:endParaRPr lang="en-GB" sz="1000" u="none" dirty="0"/>
                    </a:p>
                    <a:p>
                      <a:pPr lvl="0" algn="l">
                        <a:buNone/>
                      </a:pPr>
                      <a:endParaRPr lang="en-GB" sz="1000" u="none" dirty="0"/>
                    </a:p>
                    <a:p>
                      <a:pPr lvl="0" algn="l">
                        <a:buNone/>
                      </a:pPr>
                      <a:endParaRPr lang="en-GB" sz="1000" u="none" dirty="0"/>
                    </a:p>
                  </a:txBody>
                  <a:tcPr/>
                </a:tc>
                <a:extLst>
                  <a:ext uri="{0D108BD9-81ED-4DB2-BD59-A6C34878D82A}">
                    <a16:rowId xmlns:a16="http://schemas.microsoft.com/office/drawing/2014/main" val="3887261804"/>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509399276"/>
              </p:ext>
            </p:extLst>
          </p:nvPr>
        </p:nvGraphicFramePr>
        <p:xfrm>
          <a:off x="-32825" y="3359805"/>
          <a:ext cx="5970362" cy="3844710"/>
        </p:xfrm>
        <a:graphic>
          <a:graphicData uri="http://schemas.openxmlformats.org/drawingml/2006/table">
            <a:tbl>
              <a:tblPr firstRow="1" bandRow="1">
                <a:tableStyleId>{5C22544A-7EE6-4342-B048-85BDC9FD1C3A}</a:tableStyleId>
              </a:tblPr>
              <a:tblGrid>
                <a:gridCol w="2985181">
                  <a:extLst>
                    <a:ext uri="{9D8B030D-6E8A-4147-A177-3AD203B41FA5}">
                      <a16:colId xmlns:a16="http://schemas.microsoft.com/office/drawing/2014/main" val="4224780268"/>
                    </a:ext>
                  </a:extLst>
                </a:gridCol>
                <a:gridCol w="2985181">
                  <a:extLst>
                    <a:ext uri="{9D8B030D-6E8A-4147-A177-3AD203B41FA5}">
                      <a16:colId xmlns:a16="http://schemas.microsoft.com/office/drawing/2014/main" val="4242741618"/>
                    </a:ext>
                  </a:extLst>
                </a:gridCol>
              </a:tblGrid>
              <a:tr h="552870">
                <a:tc gridSpan="2">
                  <a:txBody>
                    <a:bodyPr/>
                    <a:lstStyle/>
                    <a:p>
                      <a:r>
                        <a:rPr lang="en-GB" sz="1600" dirty="0"/>
                        <a:t>Science</a:t>
                      </a:r>
                    </a:p>
                  </a:txBody>
                  <a:tcPr/>
                </a:tc>
                <a:tc hMerge="1">
                  <a:txBody>
                    <a:bodyPr/>
                    <a:lstStyle/>
                    <a:p>
                      <a:endParaRPr lang="en-GB"/>
                    </a:p>
                  </a:txBody>
                  <a:tcPr/>
                </a:tc>
                <a:extLst>
                  <a:ext uri="{0D108BD9-81ED-4DB2-BD59-A6C34878D82A}">
                    <a16:rowId xmlns:a16="http://schemas.microsoft.com/office/drawing/2014/main" val="3896154310"/>
                  </a:ext>
                </a:extLst>
              </a:tr>
              <a:tr h="1382175">
                <a:tc>
                  <a:txBody>
                    <a:bodyPr/>
                    <a:lstStyle/>
                    <a:p>
                      <a:r>
                        <a:rPr lang="en-GB" sz="1200" u="sng" dirty="0"/>
                        <a:t>What I should already know</a:t>
                      </a:r>
                    </a:p>
                    <a:p>
                      <a:pPr lvl="0">
                        <a:buNone/>
                      </a:pPr>
                      <a:r>
                        <a:rPr lang="en-GB" sz="1200" b="0" i="0" u="none" strike="noStrike" noProof="0" dirty="0">
                          <a:latin typeface="Calibri"/>
                        </a:rPr>
                        <a:t>Know the 4 seasons different seasons.</a:t>
                      </a:r>
                      <a:endParaRPr lang="en-US" sz="1200" b="0" i="0" u="none" strike="noStrike" noProof="0">
                        <a:latin typeface="Calibri"/>
                      </a:endParaRPr>
                    </a:p>
                    <a:p>
                      <a:pPr lvl="0">
                        <a:buNone/>
                      </a:pPr>
                      <a:r>
                        <a:rPr lang="en-GB" sz="1200" b="0" i="0" u="none" strike="noStrike" noProof="0" dirty="0">
                          <a:latin typeface="Calibri"/>
                        </a:rPr>
                        <a:t>Can name different  types of weather.</a:t>
                      </a:r>
                      <a:endParaRPr lang="en-US" sz="1200" b="0" i="0" u="none" strike="noStrike" noProof="0">
                        <a:latin typeface="Calibri"/>
                      </a:endParaRPr>
                    </a:p>
                    <a:p>
                      <a:pPr lvl="0">
                        <a:buNone/>
                      </a:pPr>
                      <a:r>
                        <a:rPr lang="en-GB" sz="1200" b="0" i="0" u="none" strike="noStrike" noProof="0" dirty="0">
                          <a:latin typeface="Calibri"/>
                        </a:rPr>
                        <a:t>Have previously looked at extreme weather across the world. </a:t>
                      </a:r>
                      <a:endParaRPr lang="en-GB" sz="1200" u="none"/>
                    </a:p>
                    <a:p>
                      <a:pPr lvl="0">
                        <a:buNone/>
                      </a:pPr>
                      <a:r>
                        <a:rPr lang="en-GB" sz="1200" b="0" i="0" u="none" strike="noStrike" noProof="0" dirty="0">
                          <a:latin typeface="Calibri"/>
                        </a:rPr>
                        <a:t>Carried out an investigation over a short period. </a:t>
                      </a:r>
                    </a:p>
                  </a:txBody>
                  <a:tcPr/>
                </a:tc>
                <a:tc>
                  <a:txBody>
                    <a:bodyPr/>
                    <a:lstStyle/>
                    <a:p>
                      <a:r>
                        <a:rPr lang="en-GB" sz="1200" u="sng" dirty="0"/>
                        <a:t>The Journey</a:t>
                      </a:r>
                    </a:p>
                    <a:p>
                      <a:pPr lvl="0">
                        <a:buNone/>
                      </a:pPr>
                      <a:r>
                        <a:rPr lang="en-GB" sz="1200" u="none" dirty="0"/>
                        <a:t>The children are going to use the weather symbols to describe and make their own weather reports.</a:t>
                      </a:r>
                    </a:p>
                    <a:p>
                      <a:pPr lvl="0">
                        <a:buNone/>
                      </a:pPr>
                      <a:r>
                        <a:rPr lang="en-GB" sz="1200" u="none" dirty="0"/>
                        <a:t>Children will make their own measuring gauges to measure water, wind and temperature and carry out data collection based on findings. </a:t>
                      </a:r>
                    </a:p>
                  </a:txBody>
                  <a:tcPr/>
                </a:tc>
                <a:extLst>
                  <a:ext uri="{0D108BD9-81ED-4DB2-BD59-A6C34878D82A}">
                    <a16:rowId xmlns:a16="http://schemas.microsoft.com/office/drawing/2014/main" val="2895203923"/>
                  </a:ext>
                </a:extLst>
              </a:tr>
              <a:tr h="1570184">
                <a:tc>
                  <a:txBody>
                    <a:bodyPr/>
                    <a:lstStyle/>
                    <a:p>
                      <a:r>
                        <a:rPr lang="en-GB" sz="1200" u="sng" dirty="0"/>
                        <a:t>Key Vocabulary</a:t>
                      </a:r>
                    </a:p>
                    <a:p>
                      <a:pPr lvl="0">
                        <a:buNone/>
                      </a:pPr>
                      <a:r>
                        <a:rPr lang="en-GB" sz="1200" u="none" dirty="0"/>
                        <a:t>Thermometer           </a:t>
                      </a:r>
                    </a:p>
                    <a:p>
                      <a:pPr lvl="0">
                        <a:buNone/>
                      </a:pPr>
                      <a:r>
                        <a:rPr lang="en-GB" sz="1200" u="none" dirty="0"/>
                        <a:t>Rain gauge</a:t>
                      </a:r>
                    </a:p>
                    <a:p>
                      <a:pPr lvl="0">
                        <a:buNone/>
                      </a:pPr>
                      <a:r>
                        <a:rPr lang="en-GB" sz="1200" u="none" dirty="0"/>
                        <a:t>Wind - sock</a:t>
                      </a:r>
                    </a:p>
                    <a:p>
                      <a:pPr lvl="0">
                        <a:buNone/>
                      </a:pPr>
                      <a:r>
                        <a:rPr lang="en-GB" sz="1200" u="none" dirty="0"/>
                        <a:t>Weather symbols</a:t>
                      </a:r>
                    </a:p>
                    <a:p>
                      <a:pPr lvl="0">
                        <a:buNone/>
                      </a:pPr>
                      <a:r>
                        <a:rPr lang="en-GB" sz="1200" u="none" dirty="0"/>
                        <a:t>Investigation</a:t>
                      </a:r>
                    </a:p>
                    <a:p>
                      <a:pPr lvl="0">
                        <a:buNone/>
                      </a:pPr>
                      <a:r>
                        <a:rPr lang="en-GB" sz="1200" u="none" dirty="0"/>
                        <a:t>Data collection</a:t>
                      </a:r>
                    </a:p>
                    <a:p>
                      <a:pPr lvl="0">
                        <a:buNone/>
                      </a:pPr>
                      <a:r>
                        <a:rPr lang="en-GB" sz="1200" u="none" dirty="0"/>
                        <a:t>Recording data</a:t>
                      </a:r>
                    </a:p>
                  </a:txBody>
                  <a:tcPr/>
                </a:tc>
                <a:tc>
                  <a:txBody>
                    <a:bodyPr/>
                    <a:lstStyle/>
                    <a:p>
                      <a:r>
                        <a:rPr lang="en-GB" sz="1200" u="sng" dirty="0"/>
                        <a:t>What I will know by the end of the unit</a:t>
                      </a:r>
                    </a:p>
                    <a:p>
                      <a:pPr lvl="0">
                        <a:buNone/>
                      </a:pPr>
                      <a:r>
                        <a:rPr lang="en-GB" sz="1200" u="none" dirty="0"/>
                        <a:t>How to measure data collected in a variety of different ways over a short and longer periods of time.</a:t>
                      </a:r>
                    </a:p>
                    <a:p>
                      <a:pPr lvl="0">
                        <a:buNone/>
                      </a:pPr>
                      <a:r>
                        <a:rPr lang="en-GB" sz="1200" u="none" dirty="0"/>
                        <a:t>Know what the different weather symbols mean.</a:t>
                      </a:r>
                    </a:p>
                    <a:p>
                      <a:pPr lvl="0">
                        <a:buNone/>
                      </a:pPr>
                      <a:r>
                        <a:rPr lang="en-GB" sz="1200" u="none" dirty="0"/>
                        <a:t>Have carried out a variety of weather linked  investigations such as rainfall, wind and temperature. </a:t>
                      </a:r>
                    </a:p>
                  </a:txBody>
                  <a:tcPr/>
                </a:tc>
                <a:extLst>
                  <a:ext uri="{0D108BD9-81ED-4DB2-BD59-A6C34878D82A}">
                    <a16:rowId xmlns:a16="http://schemas.microsoft.com/office/drawing/2014/main" val="2982929837"/>
                  </a:ext>
                </a:extLst>
              </a:tr>
            </a:tbl>
          </a:graphicData>
        </a:graphic>
      </p:graphicFrame>
      <p:graphicFrame>
        <p:nvGraphicFramePr>
          <p:cNvPr id="13" name="Table 12">
            <a:extLst>
              <a:ext uri="{FF2B5EF4-FFF2-40B4-BE49-F238E27FC236}">
                <a16:creationId xmlns:a16="http://schemas.microsoft.com/office/drawing/2014/main" id="{90E3F66F-BBAE-4CE9-9C13-185CA0B452A6}"/>
              </a:ext>
            </a:extLst>
          </p:cNvPr>
          <p:cNvGraphicFramePr>
            <a:graphicFrameLocks noGrp="1"/>
          </p:cNvGraphicFramePr>
          <p:nvPr>
            <p:extLst>
              <p:ext uri="{D42A27DB-BD31-4B8C-83A1-F6EECF244321}">
                <p14:modId xmlns:p14="http://schemas.microsoft.com/office/powerpoint/2010/main" val="3897276061"/>
              </p:ext>
            </p:extLst>
          </p:nvPr>
        </p:nvGraphicFramePr>
        <p:xfrm>
          <a:off x="5937537" y="3364674"/>
          <a:ext cx="6287288" cy="3493325"/>
        </p:xfrm>
        <a:graphic>
          <a:graphicData uri="http://schemas.openxmlformats.org/drawingml/2006/table">
            <a:tbl>
              <a:tblPr firstRow="1" bandRow="1">
                <a:tableStyleId>{5C22544A-7EE6-4342-B048-85BDC9FD1C3A}</a:tableStyleId>
              </a:tblPr>
              <a:tblGrid>
                <a:gridCol w="2370824">
                  <a:extLst>
                    <a:ext uri="{9D8B030D-6E8A-4147-A177-3AD203B41FA5}">
                      <a16:colId xmlns:a16="http://schemas.microsoft.com/office/drawing/2014/main" val="4224780268"/>
                    </a:ext>
                  </a:extLst>
                </a:gridCol>
                <a:gridCol w="3916464">
                  <a:extLst>
                    <a:ext uri="{9D8B030D-6E8A-4147-A177-3AD203B41FA5}">
                      <a16:colId xmlns:a16="http://schemas.microsoft.com/office/drawing/2014/main" val="1831508114"/>
                    </a:ext>
                  </a:extLst>
                </a:gridCol>
              </a:tblGrid>
              <a:tr h="626838">
                <a:tc gridSpan="2">
                  <a:txBody>
                    <a:bodyPr/>
                    <a:lstStyle/>
                    <a:p>
                      <a:r>
                        <a:rPr lang="en-GB" sz="1200" dirty="0"/>
                        <a:t>                                                                                                           </a:t>
                      </a:r>
                      <a:r>
                        <a:rPr lang="en-GB" sz="1400" dirty="0"/>
                        <a:t>Design Technology</a:t>
                      </a:r>
                    </a:p>
                  </a:txBody>
                  <a:tcPr>
                    <a:solidFill>
                      <a:schemeClr val="bg1">
                        <a:lumMod val="65000"/>
                      </a:schemeClr>
                    </a:solidFill>
                  </a:tcPr>
                </a:tc>
                <a:tc hMerge="1">
                  <a:txBody>
                    <a:bodyPr/>
                    <a:lstStyle/>
                    <a:p>
                      <a:endParaRPr lang="en-GB"/>
                    </a:p>
                  </a:txBody>
                  <a:tcPr/>
                </a:tc>
                <a:extLst>
                  <a:ext uri="{0D108BD9-81ED-4DB2-BD59-A6C34878D82A}">
                    <a16:rowId xmlns:a16="http://schemas.microsoft.com/office/drawing/2014/main" val="3896154310"/>
                  </a:ext>
                </a:extLst>
              </a:tr>
              <a:tr h="1246781">
                <a:tc>
                  <a:txBody>
                    <a:bodyPr/>
                    <a:lstStyle/>
                    <a:p>
                      <a:r>
                        <a:rPr lang="en-GB" sz="1200" u="sng" dirty="0"/>
                        <a:t>What I should already know</a:t>
                      </a:r>
                    </a:p>
                    <a:p>
                      <a:pPr lvl="0">
                        <a:buNone/>
                      </a:pPr>
                      <a:r>
                        <a:rPr lang="en-GB" sz="1200" u="none" dirty="0"/>
                        <a:t>The children will already know how to use a range of materials to create some simple joins. They have also planned and evaluate designs. </a:t>
                      </a:r>
                    </a:p>
                  </a:txBody>
                  <a:tcPr>
                    <a:solidFill>
                      <a:schemeClr val="bg1">
                        <a:lumMod val="85000"/>
                      </a:schemeClr>
                    </a:solidFill>
                  </a:tcPr>
                </a:tc>
                <a:tc>
                  <a:txBody>
                    <a:bodyPr/>
                    <a:lstStyle/>
                    <a:p>
                      <a:r>
                        <a:rPr lang="en-GB" sz="1200" u="sng" dirty="0"/>
                        <a:t>The Journey</a:t>
                      </a:r>
                    </a:p>
                    <a:p>
                      <a:r>
                        <a:rPr lang="en-GB" sz="1200" u="none" dirty="0"/>
                        <a:t>The children will evaluate different bridges and then will have a go at designing, making and evaluating their own bridges. They will look at making joins stronger and stiffer. They will create a foundation and build on to this. </a:t>
                      </a:r>
                    </a:p>
                  </a:txBody>
                  <a:tcPr>
                    <a:solidFill>
                      <a:schemeClr val="bg1">
                        <a:lumMod val="85000"/>
                      </a:schemeClr>
                    </a:solidFill>
                  </a:tcPr>
                </a:tc>
                <a:extLst>
                  <a:ext uri="{0D108BD9-81ED-4DB2-BD59-A6C34878D82A}">
                    <a16:rowId xmlns:a16="http://schemas.microsoft.com/office/drawing/2014/main" val="2895203923"/>
                  </a:ext>
                </a:extLst>
              </a:tr>
              <a:tr h="1619706">
                <a:tc>
                  <a:txBody>
                    <a:bodyPr/>
                    <a:lstStyle/>
                    <a:p>
                      <a:r>
                        <a:rPr lang="en-GB" sz="1200" u="sng" dirty="0"/>
                        <a:t>Key Vocabulary</a:t>
                      </a:r>
                    </a:p>
                    <a:p>
                      <a:r>
                        <a:rPr lang="en-GB" sz="1200" u="none" dirty="0"/>
                        <a:t>Joins </a:t>
                      </a:r>
                    </a:p>
                    <a:p>
                      <a:r>
                        <a:rPr lang="en-GB" sz="1200" u="none" dirty="0"/>
                        <a:t>Bridges </a:t>
                      </a:r>
                    </a:p>
                    <a:p>
                      <a:r>
                        <a:rPr lang="en-GB" sz="1200" u="none" dirty="0"/>
                        <a:t>Stiffer </a:t>
                      </a:r>
                    </a:p>
                    <a:p>
                      <a:r>
                        <a:rPr lang="en-GB" sz="1200" u="none" dirty="0"/>
                        <a:t>Stronger </a:t>
                      </a:r>
                    </a:p>
                    <a:p>
                      <a:r>
                        <a:rPr lang="en-GB" sz="1200" u="none" dirty="0"/>
                        <a:t>Design </a:t>
                      </a:r>
                    </a:p>
                    <a:p>
                      <a:r>
                        <a:rPr lang="en-GB" sz="1200" u="none" dirty="0"/>
                        <a:t>Make </a:t>
                      </a:r>
                    </a:p>
                    <a:p>
                      <a:r>
                        <a:rPr lang="en-GB" sz="1200" u="none" dirty="0"/>
                        <a:t>Evaluate </a:t>
                      </a:r>
                    </a:p>
                  </a:txBody>
                  <a:tcPr>
                    <a:solidFill>
                      <a:schemeClr val="bg1">
                        <a:lumMod val="85000"/>
                      </a:schemeClr>
                    </a:solidFill>
                  </a:tcPr>
                </a:tc>
                <a:tc>
                  <a:txBody>
                    <a:bodyPr/>
                    <a:lstStyle/>
                    <a:p>
                      <a:r>
                        <a:rPr lang="en-GB" sz="1200" u="sng" dirty="0"/>
                        <a:t>What I will know by the end of the unit</a:t>
                      </a:r>
                    </a:p>
                    <a:p>
                      <a:r>
                        <a:rPr lang="en-GB" sz="1200" u="none" dirty="0"/>
                        <a:t>By the end of the unit the children will know about different types of bridges and their purposes. They will know how to create joins and will be able to use their skills to design their own. They will then implement their knowledge of joins to create a bridge of their own. All children will be given the opportunity to evaluate their products. </a:t>
                      </a:r>
                    </a:p>
                  </a:txBody>
                  <a:tcPr>
                    <a:solidFill>
                      <a:schemeClr val="bg1">
                        <a:lumMod val="85000"/>
                      </a:schemeClr>
                    </a:solidFill>
                  </a:tcPr>
                </a:tc>
                <a:extLst>
                  <a:ext uri="{0D108BD9-81ED-4DB2-BD59-A6C34878D82A}">
                    <a16:rowId xmlns:a16="http://schemas.microsoft.com/office/drawing/2014/main" val="1445801757"/>
                  </a:ext>
                </a:extLst>
              </a:tr>
            </a:tbl>
          </a:graphicData>
        </a:graphic>
      </p:graphicFrame>
      <p:graphicFrame>
        <p:nvGraphicFramePr>
          <p:cNvPr id="14" name="Table 13">
            <a:extLst>
              <a:ext uri="{FF2B5EF4-FFF2-40B4-BE49-F238E27FC236}">
                <a16:creationId xmlns:a16="http://schemas.microsoft.com/office/drawing/2014/main" id="{4814D8FB-E445-4DC6-9AD0-FE25F749E335}"/>
              </a:ext>
            </a:extLst>
          </p:cNvPr>
          <p:cNvGraphicFramePr>
            <a:graphicFrameLocks noGrp="1"/>
          </p:cNvGraphicFramePr>
          <p:nvPr>
            <p:extLst>
              <p:ext uri="{D42A27DB-BD31-4B8C-83A1-F6EECF244321}">
                <p14:modId xmlns:p14="http://schemas.microsoft.com/office/powerpoint/2010/main" val="787442426"/>
              </p:ext>
            </p:extLst>
          </p:nvPr>
        </p:nvGraphicFramePr>
        <p:xfrm>
          <a:off x="6115782" y="1"/>
          <a:ext cx="6076218" cy="3378342"/>
        </p:xfrm>
        <a:graphic>
          <a:graphicData uri="http://schemas.openxmlformats.org/drawingml/2006/table">
            <a:tbl>
              <a:tblPr firstRow="1" bandRow="1">
                <a:tableStyleId>{21E4AEA4-8DFA-4A89-87EB-49C32662AFE0}</a:tableStyleId>
              </a:tblPr>
              <a:tblGrid>
                <a:gridCol w="3038109">
                  <a:extLst>
                    <a:ext uri="{9D8B030D-6E8A-4147-A177-3AD203B41FA5}">
                      <a16:colId xmlns:a16="http://schemas.microsoft.com/office/drawing/2014/main" val="1495017990"/>
                    </a:ext>
                  </a:extLst>
                </a:gridCol>
                <a:gridCol w="3038109">
                  <a:extLst>
                    <a:ext uri="{9D8B030D-6E8A-4147-A177-3AD203B41FA5}">
                      <a16:colId xmlns:a16="http://schemas.microsoft.com/office/drawing/2014/main" val="1992186232"/>
                    </a:ext>
                  </a:extLst>
                </a:gridCol>
              </a:tblGrid>
              <a:tr h="450446">
                <a:tc gridSpan="2">
                  <a:txBody>
                    <a:bodyPr/>
                    <a:lstStyle/>
                    <a:p>
                      <a:r>
                        <a:rPr lang="en-GB" sz="1600" dirty="0"/>
                        <a:t>Music</a:t>
                      </a:r>
                    </a:p>
                  </a:txBody>
                  <a:tcPr>
                    <a:solidFill>
                      <a:srgbClr val="1CE4DF"/>
                    </a:solidFill>
                  </a:tcPr>
                </a:tc>
                <a:tc hMerge="1">
                  <a:txBody>
                    <a:bodyPr/>
                    <a:lstStyle/>
                    <a:p>
                      <a:endParaRPr lang="en-GB"/>
                    </a:p>
                  </a:txBody>
                  <a:tcPr/>
                </a:tc>
                <a:extLst>
                  <a:ext uri="{0D108BD9-81ED-4DB2-BD59-A6C34878D82A}">
                    <a16:rowId xmlns:a16="http://schemas.microsoft.com/office/drawing/2014/main" val="2994901590"/>
                  </a:ext>
                </a:extLst>
              </a:tr>
              <a:tr h="1611209">
                <a:tc>
                  <a:txBody>
                    <a:bodyPr/>
                    <a:lstStyle/>
                    <a:p>
                      <a:r>
                        <a:rPr lang="en-GB" sz="1200" u="sng" dirty="0"/>
                        <a:t>What I should already know</a:t>
                      </a:r>
                    </a:p>
                    <a:p>
                      <a:pPr lvl="0">
                        <a:buNone/>
                      </a:pPr>
                      <a:r>
                        <a:rPr lang="en-GB" sz="1200" u="none" dirty="0"/>
                        <a:t>Have experience of playing untuned instruments.</a:t>
                      </a:r>
                    </a:p>
                    <a:p>
                      <a:pPr lvl="0">
                        <a:buNone/>
                      </a:pPr>
                      <a:r>
                        <a:rPr lang="en-GB" sz="1200" u="none" dirty="0"/>
                        <a:t>Performed in front of others. </a:t>
                      </a:r>
                    </a:p>
                    <a:p>
                      <a:pPr lvl="0">
                        <a:buNone/>
                      </a:pPr>
                      <a:endParaRPr lang="en-GB" sz="1200" u="sng" dirty="0"/>
                    </a:p>
                  </a:txBody>
                  <a:tcPr>
                    <a:solidFill>
                      <a:srgbClr val="CCFCF1"/>
                    </a:solidFill>
                  </a:tcPr>
                </a:tc>
                <a:tc>
                  <a:txBody>
                    <a:bodyPr/>
                    <a:lstStyle/>
                    <a:p>
                      <a:r>
                        <a:rPr lang="en-GB" sz="1200" u="sng" dirty="0"/>
                        <a:t>The Journey</a:t>
                      </a:r>
                    </a:p>
                    <a:p>
                      <a:pPr lvl="0">
                        <a:buNone/>
                      </a:pPr>
                      <a:r>
                        <a:rPr lang="en-GB" sz="1200" u="none" dirty="0"/>
                        <a:t>The children will have a go at composing their own music building up to writing their own musical score. We will explore and play tuned and untuned instruments. Children will work on their listening skills through a variety of warm up games each week. We will also look at pitch and pulse. </a:t>
                      </a:r>
                    </a:p>
                  </a:txBody>
                  <a:tcPr>
                    <a:solidFill>
                      <a:srgbClr val="CCFCF1"/>
                    </a:solidFill>
                  </a:tcPr>
                </a:tc>
                <a:extLst>
                  <a:ext uri="{0D108BD9-81ED-4DB2-BD59-A6C34878D82A}">
                    <a16:rowId xmlns:a16="http://schemas.microsoft.com/office/drawing/2014/main" val="4175067309"/>
                  </a:ext>
                </a:extLst>
              </a:tr>
              <a:tr h="1316687">
                <a:tc>
                  <a:txBody>
                    <a:bodyPr/>
                    <a:lstStyle/>
                    <a:p>
                      <a:r>
                        <a:rPr lang="en-GB" sz="1200" u="sng" dirty="0"/>
                        <a:t>Key Vocabulary</a:t>
                      </a:r>
                    </a:p>
                    <a:p>
                      <a:pPr lvl="0">
                        <a:buNone/>
                      </a:pPr>
                      <a:r>
                        <a:rPr lang="en-GB" sz="1200" u="none" dirty="0"/>
                        <a:t>Pitch</a:t>
                      </a:r>
                    </a:p>
                    <a:p>
                      <a:pPr lvl="0">
                        <a:buNone/>
                      </a:pPr>
                      <a:r>
                        <a:rPr lang="en-GB" sz="1200" u="none" dirty="0"/>
                        <a:t>Pulse</a:t>
                      </a:r>
                    </a:p>
                    <a:p>
                      <a:pPr lvl="0">
                        <a:buNone/>
                      </a:pPr>
                      <a:r>
                        <a:rPr lang="en-GB" sz="1200" u="none" dirty="0"/>
                        <a:t>Compose</a:t>
                      </a:r>
                    </a:p>
                    <a:p>
                      <a:pPr lvl="0">
                        <a:buNone/>
                      </a:pPr>
                      <a:r>
                        <a:rPr lang="en-GB" sz="1200" u="none" dirty="0"/>
                        <a:t>Musical score</a:t>
                      </a:r>
                    </a:p>
                    <a:p>
                      <a:pPr lvl="0">
                        <a:buNone/>
                      </a:pPr>
                      <a:r>
                        <a:rPr lang="en-GB" sz="1200" u="none" dirty="0"/>
                        <a:t>Untuned/tuned instruments</a:t>
                      </a:r>
                    </a:p>
                  </a:txBody>
                  <a:tcPr>
                    <a:solidFill>
                      <a:srgbClr val="CCFCF1"/>
                    </a:solidFill>
                  </a:tcPr>
                </a:tc>
                <a:tc>
                  <a:txBody>
                    <a:bodyPr/>
                    <a:lstStyle/>
                    <a:p>
                      <a:r>
                        <a:rPr lang="en-GB" sz="1200" u="sng" dirty="0"/>
                        <a:t>What I will know by the end of the unit</a:t>
                      </a:r>
                    </a:p>
                    <a:p>
                      <a:pPr lvl="0">
                        <a:buNone/>
                      </a:pPr>
                      <a:r>
                        <a:rPr lang="en-GB" sz="1200" u="none" dirty="0"/>
                        <a:t>Understand the meaning of the key vocabulary introduced in this unit. </a:t>
                      </a:r>
                    </a:p>
                    <a:p>
                      <a:pPr lvl="0">
                        <a:buNone/>
                      </a:pPr>
                      <a:r>
                        <a:rPr lang="en-GB" sz="1200" u="none" dirty="0"/>
                        <a:t>Have composed a piece of music. </a:t>
                      </a:r>
                    </a:p>
                    <a:p>
                      <a:pPr lvl="0">
                        <a:buNone/>
                      </a:pPr>
                      <a:r>
                        <a:rPr lang="en-GB" sz="1200" u="none" dirty="0"/>
                        <a:t>Began to explore writing a musical score. </a:t>
                      </a:r>
                    </a:p>
                  </a:txBody>
                  <a:tcPr>
                    <a:solidFill>
                      <a:srgbClr val="CCFCF1"/>
                    </a:solidFill>
                  </a:tcPr>
                </a:tc>
                <a:extLst>
                  <a:ext uri="{0D108BD9-81ED-4DB2-BD59-A6C34878D82A}">
                    <a16:rowId xmlns:a16="http://schemas.microsoft.com/office/drawing/2014/main" val="1629567815"/>
                  </a:ext>
                </a:extLst>
              </a:tr>
            </a:tbl>
          </a:graphicData>
        </a:graphic>
      </p:graphicFrame>
      <p:sp>
        <p:nvSpPr>
          <p:cNvPr id="12" name="Title 3">
            <a:extLst>
              <a:ext uri="{FF2B5EF4-FFF2-40B4-BE49-F238E27FC236}">
                <a16:creationId xmlns:a16="http://schemas.microsoft.com/office/drawing/2014/main" id="{2274D37A-3B17-4DE9-ADB4-104A13BAD4FE}"/>
              </a:ext>
            </a:extLst>
          </p:cNvPr>
          <p:cNvSpPr txBox="1">
            <a:spLocks/>
          </p:cNvSpPr>
          <p:nvPr/>
        </p:nvSpPr>
        <p:spPr>
          <a:xfrm>
            <a:off x="1419318" y="3200437"/>
            <a:ext cx="8074313" cy="327456"/>
          </a:xfrm>
          <a:prstGeom prst="rect">
            <a:avLst/>
          </a:prstGeom>
          <a:solidFill>
            <a:schemeClr val="accent5">
              <a:lumMod val="40000"/>
              <a:lumOff val="60000"/>
            </a:schemeClr>
          </a:solidFill>
          <a:ln>
            <a:solidFill>
              <a:schemeClr val="accent5">
                <a:lumMod val="60000"/>
                <a:lumOff val="4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dirty="0"/>
              <a:t>Knowledge Organiser – Spring 2 Cartoons  Class 1</a:t>
            </a:r>
          </a:p>
        </p:txBody>
      </p:sp>
      <p:pic>
        <p:nvPicPr>
          <p:cNvPr id="7" name="Picture 6">
            <a:extLst>
              <a:ext uri="{FF2B5EF4-FFF2-40B4-BE49-F238E27FC236}">
                <a16:creationId xmlns:a16="http://schemas.microsoft.com/office/drawing/2014/main" id="{0AE6A472-4779-45EA-826C-1FEB306A1F7B}"/>
              </a:ext>
            </a:extLst>
          </p:cNvPr>
          <p:cNvPicPr>
            <a:picLocks noChangeAspect="1"/>
          </p:cNvPicPr>
          <p:nvPr/>
        </p:nvPicPr>
        <p:blipFill>
          <a:blip r:embed="rId2"/>
          <a:stretch>
            <a:fillRect/>
          </a:stretch>
        </p:blipFill>
        <p:spPr>
          <a:xfrm>
            <a:off x="6609470" y="5531960"/>
            <a:ext cx="1691173" cy="1145065"/>
          </a:xfrm>
          <a:prstGeom prst="rect">
            <a:avLst/>
          </a:prstGeom>
        </p:spPr>
      </p:pic>
      <p:pic>
        <p:nvPicPr>
          <p:cNvPr id="2" name="Picture 2">
            <a:extLst>
              <a:ext uri="{FF2B5EF4-FFF2-40B4-BE49-F238E27FC236}">
                <a16:creationId xmlns:a16="http://schemas.microsoft.com/office/drawing/2014/main" id="{6570873B-5E92-2399-E0A6-618A7B843768}"/>
              </a:ext>
            </a:extLst>
          </p:cNvPr>
          <p:cNvPicPr>
            <a:picLocks noChangeAspect="1"/>
          </p:cNvPicPr>
          <p:nvPr/>
        </p:nvPicPr>
        <p:blipFill>
          <a:blip r:embed="rId3"/>
          <a:stretch>
            <a:fillRect/>
          </a:stretch>
        </p:blipFill>
        <p:spPr>
          <a:xfrm>
            <a:off x="7185212" y="1314170"/>
            <a:ext cx="1956548" cy="1506631"/>
          </a:xfrm>
          <a:prstGeom prst="rect">
            <a:avLst/>
          </a:prstGeom>
        </p:spPr>
      </p:pic>
      <p:pic>
        <p:nvPicPr>
          <p:cNvPr id="3" name="Picture 3" descr="A picture containing application&#10;&#10;Description automatically generated">
            <a:extLst>
              <a:ext uri="{FF2B5EF4-FFF2-40B4-BE49-F238E27FC236}">
                <a16:creationId xmlns:a16="http://schemas.microsoft.com/office/drawing/2014/main" id="{83C0AEDA-F448-FA15-04BC-E05CCF0ABAA7}"/>
              </a:ext>
            </a:extLst>
          </p:cNvPr>
          <p:cNvPicPr>
            <a:picLocks noChangeAspect="1"/>
          </p:cNvPicPr>
          <p:nvPr/>
        </p:nvPicPr>
        <p:blipFill>
          <a:blip r:embed="rId4"/>
          <a:stretch>
            <a:fillRect/>
          </a:stretch>
        </p:blipFill>
        <p:spPr>
          <a:xfrm>
            <a:off x="1109102" y="5099518"/>
            <a:ext cx="1838325" cy="2486025"/>
          </a:xfrm>
          <a:prstGeom prst="rect">
            <a:avLst/>
          </a:prstGeom>
        </p:spPr>
      </p:pic>
      <p:pic>
        <p:nvPicPr>
          <p:cNvPr id="4" name="Picture 5" descr="Map&#10;&#10;Description automatically generated">
            <a:extLst>
              <a:ext uri="{FF2B5EF4-FFF2-40B4-BE49-F238E27FC236}">
                <a16:creationId xmlns:a16="http://schemas.microsoft.com/office/drawing/2014/main" id="{AE9CDC15-26B7-1F2B-2164-C35E87301A18}"/>
              </a:ext>
            </a:extLst>
          </p:cNvPr>
          <p:cNvPicPr>
            <a:picLocks noChangeAspect="1"/>
          </p:cNvPicPr>
          <p:nvPr/>
        </p:nvPicPr>
        <p:blipFill>
          <a:blip r:embed="rId5"/>
          <a:stretch>
            <a:fillRect/>
          </a:stretch>
        </p:blipFill>
        <p:spPr>
          <a:xfrm>
            <a:off x="925606" y="1784346"/>
            <a:ext cx="2126877" cy="1261043"/>
          </a:xfrm>
          <a:prstGeom prst="rect">
            <a:avLst/>
          </a:prstGeom>
        </p:spPr>
      </p:pic>
    </p:spTree>
    <p:extLst>
      <p:ext uri="{BB962C8B-B14F-4D97-AF65-F5344CB8AC3E}">
        <p14:creationId xmlns:p14="http://schemas.microsoft.com/office/powerpoint/2010/main" val="1699388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890253072"/>
              </p:ext>
            </p:extLst>
          </p:nvPr>
        </p:nvGraphicFramePr>
        <p:xfrm>
          <a:off x="-1" y="-1"/>
          <a:ext cx="4113311" cy="4390633"/>
        </p:xfrm>
        <a:graphic>
          <a:graphicData uri="http://schemas.openxmlformats.org/drawingml/2006/table">
            <a:tbl>
              <a:tblPr firstRow="1" bandRow="1">
                <a:tableStyleId>{00A15C55-8517-42AA-B614-E9B94910E393}</a:tableStyleId>
              </a:tblPr>
              <a:tblGrid>
                <a:gridCol w="1610193">
                  <a:extLst>
                    <a:ext uri="{9D8B030D-6E8A-4147-A177-3AD203B41FA5}">
                      <a16:colId xmlns:a16="http://schemas.microsoft.com/office/drawing/2014/main" val="855750989"/>
                    </a:ext>
                  </a:extLst>
                </a:gridCol>
                <a:gridCol w="2503118">
                  <a:extLst>
                    <a:ext uri="{9D8B030D-6E8A-4147-A177-3AD203B41FA5}">
                      <a16:colId xmlns:a16="http://schemas.microsoft.com/office/drawing/2014/main" val="3819702568"/>
                    </a:ext>
                  </a:extLst>
                </a:gridCol>
              </a:tblGrid>
              <a:tr h="518490">
                <a:tc gridSpan="2">
                  <a:txBody>
                    <a:bodyPr/>
                    <a:lstStyle/>
                    <a:p>
                      <a:r>
                        <a:rPr lang="en-GB" sz="1200" dirty="0"/>
                        <a:t>PSHE</a:t>
                      </a:r>
                    </a:p>
                  </a:txBody>
                  <a:tcPr/>
                </a:tc>
                <a:tc hMerge="1">
                  <a:txBody>
                    <a:bodyPr/>
                    <a:lstStyle/>
                    <a:p>
                      <a:endParaRPr lang="en-GB"/>
                    </a:p>
                  </a:txBody>
                  <a:tcPr/>
                </a:tc>
                <a:extLst>
                  <a:ext uri="{0D108BD9-81ED-4DB2-BD59-A6C34878D82A}">
                    <a16:rowId xmlns:a16="http://schemas.microsoft.com/office/drawing/2014/main" val="2164382239"/>
                  </a:ext>
                </a:extLst>
              </a:tr>
              <a:tr h="1769023">
                <a:tc>
                  <a:txBody>
                    <a:bodyPr/>
                    <a:lstStyle/>
                    <a:p>
                      <a:r>
                        <a:rPr lang="en-GB" sz="1200" u="sng" dirty="0"/>
                        <a:t>What I should already know</a:t>
                      </a:r>
                    </a:p>
                    <a:p>
                      <a:r>
                        <a:rPr lang="en-GB" sz="1200" u="none" dirty="0"/>
                        <a:t>The children have already learnt about setting goals. They have discussed their aspirations for the future and jobs which they desire to do. </a:t>
                      </a:r>
                    </a:p>
                  </a:txBody>
                  <a:tcPr/>
                </a:tc>
                <a:tc>
                  <a:txBody>
                    <a:bodyPr/>
                    <a:lstStyle/>
                    <a:p>
                      <a:r>
                        <a:rPr lang="en-GB" sz="1200" u="sng" dirty="0"/>
                        <a:t>The Journey</a:t>
                      </a:r>
                    </a:p>
                    <a:p>
                      <a:r>
                        <a:rPr lang="en-US" sz="1200" dirty="0"/>
                        <a:t>This unit encourages children to think about where money comes from and how it can be used. Children will discuss the idea of spending and saving their money and begin to understand why it is important to keep belongings, including money, safe. </a:t>
                      </a:r>
                      <a:endParaRPr lang="en-GB" sz="1200" u="sng" dirty="0"/>
                    </a:p>
                  </a:txBody>
                  <a:tcPr/>
                </a:tc>
                <a:extLst>
                  <a:ext uri="{0D108BD9-81ED-4DB2-BD59-A6C34878D82A}">
                    <a16:rowId xmlns:a16="http://schemas.microsoft.com/office/drawing/2014/main" val="4026175623"/>
                  </a:ext>
                </a:extLst>
              </a:tr>
              <a:tr h="1582810">
                <a:tc>
                  <a:txBody>
                    <a:bodyPr/>
                    <a:lstStyle/>
                    <a:p>
                      <a:r>
                        <a:rPr lang="en-GB" sz="1200" u="sng" dirty="0"/>
                        <a:t>Key Vocabulary</a:t>
                      </a:r>
                    </a:p>
                    <a:p>
                      <a:r>
                        <a:rPr lang="en-US" sz="1200" dirty="0"/>
                        <a:t>Money, employment, work, job, payment, wages, spending, saving, bank </a:t>
                      </a:r>
                      <a:endParaRPr lang="en-GB" sz="1200" u="sng" dirty="0"/>
                    </a:p>
                  </a:txBody>
                  <a:tcPr/>
                </a:tc>
                <a:tc>
                  <a:txBody>
                    <a:bodyPr/>
                    <a:lstStyle/>
                    <a:p>
                      <a:r>
                        <a:rPr lang="en-GB" sz="1200" u="sng" dirty="0"/>
                        <a:t>What I will know by the end of the unit</a:t>
                      </a:r>
                    </a:p>
                    <a:p>
                      <a:r>
                        <a:rPr lang="en-GB" sz="1200" u="none" dirty="0"/>
                        <a:t>By the end of the unit the children will learn ways in which they can save money. They will also learn to differentiate between needs and wants. They will be able to suggest resolutions for financial scenarios.</a:t>
                      </a:r>
                    </a:p>
                    <a:p>
                      <a:endParaRPr lang="en-GB" sz="1200" u="none" dirty="0"/>
                    </a:p>
                    <a:p>
                      <a:endParaRPr lang="en-GB" sz="1200" u="none" dirty="0"/>
                    </a:p>
                    <a:p>
                      <a:r>
                        <a:rPr lang="en-GB" sz="1200" u="none" dirty="0"/>
                        <a:t> </a:t>
                      </a:r>
                    </a:p>
                  </a:txBody>
                  <a:tcPr/>
                </a:tc>
                <a:extLst>
                  <a:ext uri="{0D108BD9-81ED-4DB2-BD59-A6C34878D82A}">
                    <a16:rowId xmlns:a16="http://schemas.microsoft.com/office/drawing/2014/main" val="339527001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0758443"/>
              </p:ext>
            </p:extLst>
          </p:nvPr>
        </p:nvGraphicFramePr>
        <p:xfrm>
          <a:off x="0" y="4309300"/>
          <a:ext cx="7145001" cy="2939052"/>
        </p:xfrm>
        <a:graphic>
          <a:graphicData uri="http://schemas.openxmlformats.org/drawingml/2006/table">
            <a:tbl>
              <a:tblPr firstRow="1" bandRow="1">
                <a:tableStyleId>{F5AB1C69-6EDB-4FF4-983F-18BD219EF322}</a:tableStyleId>
              </a:tblPr>
              <a:tblGrid>
                <a:gridCol w="2254936">
                  <a:extLst>
                    <a:ext uri="{9D8B030D-6E8A-4147-A177-3AD203B41FA5}">
                      <a16:colId xmlns:a16="http://schemas.microsoft.com/office/drawing/2014/main" val="1195867810"/>
                    </a:ext>
                  </a:extLst>
                </a:gridCol>
                <a:gridCol w="4890065">
                  <a:extLst>
                    <a:ext uri="{9D8B030D-6E8A-4147-A177-3AD203B41FA5}">
                      <a16:colId xmlns:a16="http://schemas.microsoft.com/office/drawing/2014/main" val="2453771901"/>
                    </a:ext>
                  </a:extLst>
                </a:gridCol>
              </a:tblGrid>
              <a:tr h="466241">
                <a:tc gridSpan="2">
                  <a:txBody>
                    <a:bodyPr/>
                    <a:lstStyle/>
                    <a:p>
                      <a:r>
                        <a:rPr lang="en-GB" sz="1600" dirty="0"/>
                        <a:t>Computing</a:t>
                      </a:r>
                    </a:p>
                  </a:txBody>
                  <a:tcPr/>
                </a:tc>
                <a:tc hMerge="1">
                  <a:txBody>
                    <a:bodyPr/>
                    <a:lstStyle/>
                    <a:p>
                      <a:endParaRPr lang="en-GB"/>
                    </a:p>
                  </a:txBody>
                  <a:tcPr/>
                </a:tc>
                <a:extLst>
                  <a:ext uri="{0D108BD9-81ED-4DB2-BD59-A6C34878D82A}">
                    <a16:rowId xmlns:a16="http://schemas.microsoft.com/office/drawing/2014/main" val="1777106793"/>
                  </a:ext>
                </a:extLst>
              </a:tr>
              <a:tr h="1298060">
                <a:tc>
                  <a:txBody>
                    <a:bodyPr/>
                    <a:lstStyle/>
                    <a:p>
                      <a:r>
                        <a:rPr lang="en-GB" sz="1200" u="sng" dirty="0"/>
                        <a:t>What I should already know</a:t>
                      </a:r>
                    </a:p>
                    <a:p>
                      <a:r>
                        <a:rPr lang="en-GB" sz="1200" u="none" dirty="0"/>
                        <a:t> The children have used Beebots previously and know how to use buttons to create an algorithm. They have debugged their algorithms too. </a:t>
                      </a:r>
                    </a:p>
                  </a:txBody>
                  <a:tcPr/>
                </a:tc>
                <a:tc>
                  <a:txBody>
                    <a:bodyPr/>
                    <a:lstStyle/>
                    <a:p>
                      <a:r>
                        <a:rPr lang="en-GB" sz="1200" u="sng" dirty="0"/>
                        <a:t>The Journey</a:t>
                      </a:r>
                    </a:p>
                    <a:p>
                      <a:r>
                        <a:rPr lang="en-US" sz="1200" b="0" i="0" kern="1200" dirty="0">
                          <a:solidFill>
                            <a:schemeClr val="dk1"/>
                          </a:solidFill>
                          <a:effectLst/>
                          <a:latin typeface="+mn-lt"/>
                          <a:ea typeface="+mn-ea"/>
                          <a:cs typeface="+mn-cs"/>
                        </a:rPr>
                        <a:t>This unit introduces learners to on-screen</a:t>
                      </a:r>
                    </a:p>
                    <a:p>
                      <a:r>
                        <a:rPr lang="en-US" sz="1200" b="0" i="0" kern="1200" dirty="0">
                          <a:solidFill>
                            <a:schemeClr val="dk1"/>
                          </a:solidFill>
                          <a:effectLst/>
                          <a:latin typeface="+mn-lt"/>
                          <a:ea typeface="+mn-ea"/>
                          <a:cs typeface="+mn-cs"/>
                        </a:rPr>
                        <a:t>programming through </a:t>
                      </a:r>
                      <a:r>
                        <a:rPr lang="en-US" sz="1200" b="0" i="0" kern="1200" dirty="0" err="1">
                          <a:solidFill>
                            <a:schemeClr val="dk1"/>
                          </a:solidFill>
                          <a:effectLst/>
                          <a:latin typeface="+mn-lt"/>
                          <a:ea typeface="+mn-ea"/>
                          <a:cs typeface="+mn-cs"/>
                        </a:rPr>
                        <a:t>ScratchJr</a:t>
                      </a:r>
                      <a:r>
                        <a:rPr lang="en-US" sz="1200" b="0" i="0" kern="1200" dirty="0">
                          <a:solidFill>
                            <a:schemeClr val="dk1"/>
                          </a:solidFill>
                          <a:effectLst/>
                          <a:latin typeface="+mn-lt"/>
                          <a:ea typeface="+mn-ea"/>
                          <a:cs typeface="+mn-cs"/>
                        </a:rPr>
                        <a:t>. Learners will </a:t>
                      </a:r>
                    </a:p>
                    <a:p>
                      <a:r>
                        <a:rPr lang="en-US" sz="1200" b="0" i="0" kern="1200" dirty="0">
                          <a:solidFill>
                            <a:schemeClr val="dk1"/>
                          </a:solidFill>
                          <a:effectLst/>
                          <a:latin typeface="+mn-lt"/>
                          <a:ea typeface="+mn-ea"/>
                          <a:cs typeface="+mn-cs"/>
                        </a:rPr>
                        <a:t>explore the way a project looks by investigating </a:t>
                      </a:r>
                    </a:p>
                    <a:p>
                      <a:r>
                        <a:rPr lang="en-US" sz="1200" b="0" i="0" kern="1200" dirty="0">
                          <a:solidFill>
                            <a:schemeClr val="dk1"/>
                          </a:solidFill>
                          <a:effectLst/>
                          <a:latin typeface="+mn-lt"/>
                          <a:ea typeface="+mn-ea"/>
                          <a:cs typeface="+mn-cs"/>
                        </a:rPr>
                        <a:t>sprites and backgrounds. They will use programming</a:t>
                      </a:r>
                    </a:p>
                    <a:p>
                      <a:r>
                        <a:rPr lang="en-US" sz="1200" b="0" i="0" kern="1200" dirty="0">
                          <a:solidFill>
                            <a:schemeClr val="dk1"/>
                          </a:solidFill>
                          <a:effectLst/>
                          <a:latin typeface="+mn-lt"/>
                          <a:ea typeface="+mn-ea"/>
                          <a:cs typeface="+mn-cs"/>
                        </a:rPr>
                        <a:t>Blocks to use, modify, and create programs. </a:t>
                      </a:r>
                      <a:endParaRPr lang="en-GB" sz="1200" u="sng" dirty="0"/>
                    </a:p>
                  </a:txBody>
                  <a:tcPr/>
                </a:tc>
                <a:extLst>
                  <a:ext uri="{0D108BD9-81ED-4DB2-BD59-A6C34878D82A}">
                    <a16:rowId xmlns:a16="http://schemas.microsoft.com/office/drawing/2014/main" val="1549424996"/>
                  </a:ext>
                </a:extLst>
              </a:tr>
              <a:tr h="1174751">
                <a:tc>
                  <a:txBody>
                    <a:bodyPr/>
                    <a:lstStyle/>
                    <a:p>
                      <a:r>
                        <a:rPr lang="en-GB" sz="1200" u="sng" dirty="0"/>
                        <a:t>Key Vocabulary</a:t>
                      </a:r>
                    </a:p>
                    <a:p>
                      <a:r>
                        <a:rPr lang="en-GB" sz="1200" u="none" dirty="0"/>
                        <a:t>Sprite, command, blocks, background, algorithm</a:t>
                      </a:r>
                      <a:r>
                        <a:rPr lang="en-GB" sz="1200" u="none"/>
                        <a:t>, program. </a:t>
                      </a:r>
                      <a:endParaRPr lang="en-GB" sz="1200" u="none" dirty="0"/>
                    </a:p>
                  </a:txBody>
                  <a:tcPr/>
                </a:tc>
                <a:tc>
                  <a:txBody>
                    <a:bodyPr/>
                    <a:lstStyle/>
                    <a:p>
                      <a:r>
                        <a:rPr lang="en-GB" sz="1200" u="sng" dirty="0"/>
                        <a:t>What I will know by the end of the unit</a:t>
                      </a:r>
                    </a:p>
                    <a:p>
                      <a:r>
                        <a:rPr lang="en-GB" sz="1200" u="none" dirty="0"/>
                        <a:t>By the end of the unit the children will be able to program a sprite and use simple commands to create an algorithm. Some children will be able to change backgrounds and use blocks to give their sprites commands. </a:t>
                      </a:r>
                    </a:p>
                  </a:txBody>
                  <a:tcPr/>
                </a:tc>
                <a:extLst>
                  <a:ext uri="{0D108BD9-81ED-4DB2-BD59-A6C34878D82A}">
                    <a16:rowId xmlns:a16="http://schemas.microsoft.com/office/drawing/2014/main" val="2423214281"/>
                  </a:ext>
                </a:extLst>
              </a:tr>
            </a:tbl>
          </a:graphicData>
        </a:graphic>
      </p:graphicFrame>
      <p:graphicFrame>
        <p:nvGraphicFramePr>
          <p:cNvPr id="12" name="Table 11">
            <a:extLst>
              <a:ext uri="{FF2B5EF4-FFF2-40B4-BE49-F238E27FC236}">
                <a16:creationId xmlns:a16="http://schemas.microsoft.com/office/drawing/2014/main" id="{1A7D5D24-9056-42B2-AC49-0C381487D977}"/>
              </a:ext>
            </a:extLst>
          </p:cNvPr>
          <p:cNvGraphicFramePr>
            <a:graphicFrameLocks noGrp="1"/>
          </p:cNvGraphicFramePr>
          <p:nvPr>
            <p:extLst>
              <p:ext uri="{D42A27DB-BD31-4B8C-83A1-F6EECF244321}">
                <p14:modId xmlns:p14="http://schemas.microsoft.com/office/powerpoint/2010/main" val="75307070"/>
              </p:ext>
            </p:extLst>
          </p:nvPr>
        </p:nvGraphicFramePr>
        <p:xfrm>
          <a:off x="3953021" y="0"/>
          <a:ext cx="4604210" cy="4462899"/>
        </p:xfrm>
        <a:graphic>
          <a:graphicData uri="http://schemas.openxmlformats.org/drawingml/2006/table">
            <a:tbl>
              <a:tblPr firstRow="1" bandRow="1">
                <a:tableStyleId>{00A15C55-8517-42AA-B614-E9B94910E393}</a:tableStyleId>
              </a:tblPr>
              <a:tblGrid>
                <a:gridCol w="2302105">
                  <a:extLst>
                    <a:ext uri="{9D8B030D-6E8A-4147-A177-3AD203B41FA5}">
                      <a16:colId xmlns:a16="http://schemas.microsoft.com/office/drawing/2014/main" val="855750989"/>
                    </a:ext>
                  </a:extLst>
                </a:gridCol>
                <a:gridCol w="2302105">
                  <a:extLst>
                    <a:ext uri="{9D8B030D-6E8A-4147-A177-3AD203B41FA5}">
                      <a16:colId xmlns:a16="http://schemas.microsoft.com/office/drawing/2014/main" val="403854330"/>
                    </a:ext>
                  </a:extLst>
                </a:gridCol>
              </a:tblGrid>
              <a:tr h="394296">
                <a:tc gridSpan="2">
                  <a:txBody>
                    <a:bodyPr/>
                    <a:lstStyle/>
                    <a:p>
                      <a:r>
                        <a:rPr lang="en-GB" sz="1600" dirty="0"/>
                        <a:t>RE</a:t>
                      </a:r>
                    </a:p>
                  </a:txBody>
                  <a:tcPr>
                    <a:solidFill>
                      <a:srgbClr val="E85318"/>
                    </a:solidFill>
                  </a:tcPr>
                </a:tc>
                <a:tc hMerge="1">
                  <a:txBody>
                    <a:bodyPr/>
                    <a:lstStyle/>
                    <a:p>
                      <a:endParaRPr lang="en-GB"/>
                    </a:p>
                  </a:txBody>
                  <a:tcPr/>
                </a:tc>
                <a:extLst>
                  <a:ext uri="{0D108BD9-81ED-4DB2-BD59-A6C34878D82A}">
                    <a16:rowId xmlns:a16="http://schemas.microsoft.com/office/drawing/2014/main" val="2164382239"/>
                  </a:ext>
                </a:extLst>
              </a:tr>
              <a:tr h="1797843">
                <a:tc>
                  <a:txBody>
                    <a:bodyPr/>
                    <a:lstStyle/>
                    <a:p>
                      <a:r>
                        <a:rPr lang="en-GB" sz="1100" u="sng" dirty="0"/>
                        <a:t>What I should already know</a:t>
                      </a:r>
                    </a:p>
                    <a:p>
                      <a:r>
                        <a:rPr lang="en-GB" sz="1100" u="none" dirty="0"/>
                        <a:t>The children have already learn about Christianity and Hinduisms. They know that each religion has a place of worship and holy books. They have looked at different religions celebrations. The children have also learnt about the Bible and Vedas. They heard stories from these holy books too. </a:t>
                      </a:r>
                    </a:p>
                  </a:txBody>
                  <a:tcPr>
                    <a:solidFill>
                      <a:srgbClr val="FF9966">
                        <a:alpha val="63922"/>
                      </a:srgbClr>
                    </a:solidFill>
                  </a:tcPr>
                </a:tc>
                <a:tc>
                  <a:txBody>
                    <a:bodyPr/>
                    <a:lstStyle/>
                    <a:p>
                      <a:r>
                        <a:rPr lang="en-GB" sz="1100" u="sng" dirty="0"/>
                        <a:t>The Journey</a:t>
                      </a:r>
                    </a:p>
                    <a:p>
                      <a:r>
                        <a:rPr lang="en-GB" sz="1100" u="none" dirty="0"/>
                        <a:t>The children will learn about the origination of Judaism. They will learn about the different features of a synagogue and importance of one. They will look at the </a:t>
                      </a:r>
                      <a:r>
                        <a:rPr lang="en-GB" sz="1100" u="none" dirty="0" err="1"/>
                        <a:t>torah</a:t>
                      </a:r>
                      <a:r>
                        <a:rPr lang="en-GB" sz="1100" u="none" dirty="0"/>
                        <a:t> and stories in the </a:t>
                      </a:r>
                      <a:r>
                        <a:rPr lang="en-GB" sz="1100" u="none" dirty="0" err="1"/>
                        <a:t>torah</a:t>
                      </a:r>
                      <a:r>
                        <a:rPr lang="en-GB" sz="1100" u="none" dirty="0"/>
                        <a:t>. The children will also learn about the celebration of </a:t>
                      </a:r>
                      <a:r>
                        <a:rPr lang="en-GB" sz="1100" u="none" dirty="0" err="1"/>
                        <a:t>Hannukah</a:t>
                      </a:r>
                      <a:r>
                        <a:rPr lang="en-GB" sz="1100" u="none" dirty="0"/>
                        <a:t>. </a:t>
                      </a:r>
                    </a:p>
                  </a:txBody>
                  <a:tcPr>
                    <a:solidFill>
                      <a:srgbClr val="FF9966">
                        <a:alpha val="63922"/>
                      </a:srgbClr>
                    </a:solidFill>
                  </a:tcPr>
                </a:tc>
                <a:extLst>
                  <a:ext uri="{0D108BD9-81ED-4DB2-BD59-A6C34878D82A}">
                    <a16:rowId xmlns:a16="http://schemas.microsoft.com/office/drawing/2014/main" val="4026175623"/>
                  </a:ext>
                </a:extLst>
              </a:tr>
              <a:tr h="1958845">
                <a:tc>
                  <a:txBody>
                    <a:bodyPr/>
                    <a:lstStyle/>
                    <a:p>
                      <a:r>
                        <a:rPr lang="en-GB" sz="1100" u="sng" dirty="0"/>
                        <a:t>Key </a:t>
                      </a:r>
                    </a:p>
                    <a:p>
                      <a:r>
                        <a:rPr lang="en-GB" sz="1100" u="sng" dirty="0"/>
                        <a:t>Vocabulary</a:t>
                      </a:r>
                    </a:p>
                    <a:p>
                      <a:r>
                        <a:rPr lang="en-GB" sz="1100" u="none" dirty="0" err="1"/>
                        <a:t>Hannukah</a:t>
                      </a:r>
                      <a:r>
                        <a:rPr lang="en-GB" sz="1100" u="none" dirty="0"/>
                        <a:t> </a:t>
                      </a:r>
                    </a:p>
                    <a:p>
                      <a:r>
                        <a:rPr lang="en-GB" sz="1100" u="none" dirty="0"/>
                        <a:t>Torah </a:t>
                      </a:r>
                    </a:p>
                    <a:p>
                      <a:r>
                        <a:rPr lang="en-GB" sz="1100" u="none" dirty="0"/>
                        <a:t>Synagogue </a:t>
                      </a:r>
                    </a:p>
                    <a:p>
                      <a:r>
                        <a:rPr lang="en-GB" sz="1100" u="none" dirty="0"/>
                        <a:t>Judaism </a:t>
                      </a:r>
                    </a:p>
                    <a:p>
                      <a:r>
                        <a:rPr lang="en-GB" sz="1100" u="none" dirty="0"/>
                        <a:t>Shabbat </a:t>
                      </a:r>
                    </a:p>
                    <a:p>
                      <a:r>
                        <a:rPr lang="en-GB" sz="1100" u="none" dirty="0"/>
                        <a:t>Moses </a:t>
                      </a:r>
                    </a:p>
                    <a:p>
                      <a:r>
                        <a:rPr lang="en-GB" sz="1100" u="none" dirty="0" err="1"/>
                        <a:t>Rabai</a:t>
                      </a:r>
                      <a:r>
                        <a:rPr lang="en-GB" sz="1100" u="none" dirty="0"/>
                        <a:t> </a:t>
                      </a:r>
                    </a:p>
                  </a:txBody>
                  <a:tcPr>
                    <a:solidFill>
                      <a:srgbClr val="FF9966">
                        <a:alpha val="63922"/>
                      </a:srgbClr>
                    </a:solidFill>
                  </a:tcPr>
                </a:tc>
                <a:tc>
                  <a:txBody>
                    <a:bodyPr/>
                    <a:lstStyle/>
                    <a:p>
                      <a:r>
                        <a:rPr lang="en-GB" sz="1100" u="sng" dirty="0"/>
                        <a:t>What I will know by the end of the unit</a:t>
                      </a:r>
                    </a:p>
                    <a:p>
                      <a:r>
                        <a:rPr lang="en-GB" sz="1100" u="none" dirty="0"/>
                        <a:t>They will learn about the different routines and rituals which are carried out by Jewish people. They will learn about Moses and the importance which he has on Judaism. The children will also learn to make connections between religions they have already learnt about.</a:t>
                      </a:r>
                    </a:p>
                    <a:p>
                      <a:endParaRPr lang="en-GB" sz="1100" u="none" dirty="0"/>
                    </a:p>
                    <a:p>
                      <a:endParaRPr lang="en-GB" sz="1100" u="none" dirty="0"/>
                    </a:p>
                    <a:p>
                      <a:r>
                        <a:rPr lang="en-GB" sz="1100" u="none" dirty="0"/>
                        <a:t> </a:t>
                      </a:r>
                    </a:p>
                  </a:txBody>
                  <a:tcPr>
                    <a:solidFill>
                      <a:srgbClr val="FF9966">
                        <a:alpha val="63922"/>
                      </a:srgbClr>
                    </a:solidFill>
                  </a:tcPr>
                </a:tc>
                <a:extLst>
                  <a:ext uri="{0D108BD9-81ED-4DB2-BD59-A6C34878D82A}">
                    <a16:rowId xmlns:a16="http://schemas.microsoft.com/office/drawing/2014/main" val="3395270011"/>
                  </a:ext>
                </a:extLst>
              </a:tr>
            </a:tbl>
          </a:graphicData>
        </a:graphic>
      </p:graphicFrame>
      <p:graphicFrame>
        <p:nvGraphicFramePr>
          <p:cNvPr id="16" name="Table 15">
            <a:extLst>
              <a:ext uri="{FF2B5EF4-FFF2-40B4-BE49-F238E27FC236}">
                <a16:creationId xmlns:a16="http://schemas.microsoft.com/office/drawing/2014/main" id="{99BDB7FC-2C81-401F-840A-D5FA77DED5ED}"/>
              </a:ext>
            </a:extLst>
          </p:cNvPr>
          <p:cNvGraphicFramePr>
            <a:graphicFrameLocks noGrp="1"/>
          </p:cNvGraphicFramePr>
          <p:nvPr>
            <p:extLst>
              <p:ext uri="{D42A27DB-BD31-4B8C-83A1-F6EECF244321}">
                <p14:modId xmlns:p14="http://schemas.microsoft.com/office/powerpoint/2010/main" val="3324258392"/>
              </p:ext>
            </p:extLst>
          </p:nvPr>
        </p:nvGraphicFramePr>
        <p:xfrm>
          <a:off x="10137913" y="4632895"/>
          <a:ext cx="2054087" cy="2233378"/>
        </p:xfrm>
        <a:graphic>
          <a:graphicData uri="http://schemas.openxmlformats.org/drawingml/2006/table">
            <a:tbl>
              <a:tblPr firstRow="1" bandRow="1">
                <a:tableStyleId>{21E4AEA4-8DFA-4A89-87EB-49C32662AFE0}</a:tableStyleId>
              </a:tblPr>
              <a:tblGrid>
                <a:gridCol w="2054087">
                  <a:extLst>
                    <a:ext uri="{9D8B030D-6E8A-4147-A177-3AD203B41FA5}">
                      <a16:colId xmlns:a16="http://schemas.microsoft.com/office/drawing/2014/main" val="1495017990"/>
                    </a:ext>
                  </a:extLst>
                </a:gridCol>
              </a:tblGrid>
              <a:tr h="266045">
                <a:tc>
                  <a:txBody>
                    <a:bodyPr/>
                    <a:lstStyle/>
                    <a:p>
                      <a:r>
                        <a:rPr lang="en-GB" sz="1200" dirty="0"/>
                        <a:t>MFL</a:t>
                      </a:r>
                    </a:p>
                  </a:txBody>
                  <a:tcPr>
                    <a:solidFill>
                      <a:srgbClr val="36E860"/>
                    </a:solidFill>
                  </a:tcPr>
                </a:tc>
                <a:extLst>
                  <a:ext uri="{0D108BD9-81ED-4DB2-BD59-A6C34878D82A}">
                    <a16:rowId xmlns:a16="http://schemas.microsoft.com/office/drawing/2014/main" val="2994901590"/>
                  </a:ext>
                </a:extLst>
              </a:tr>
              <a:tr h="1959058">
                <a:tc>
                  <a:txBody>
                    <a:bodyPr/>
                    <a:lstStyle/>
                    <a:p>
                      <a:r>
                        <a:rPr lang="en-GB" sz="1200" u="sng" baseline="0" dirty="0"/>
                        <a:t>Key Phrases</a:t>
                      </a:r>
                    </a:p>
                    <a:p>
                      <a:r>
                        <a:rPr lang="en-GB" sz="1200" b="0" i="0" kern="1200" dirty="0">
                          <a:solidFill>
                            <a:schemeClr val="dk1"/>
                          </a:solidFill>
                          <a:effectLst/>
                          <a:latin typeface="+mn-lt"/>
                          <a:ea typeface="+mn-ea"/>
                          <a:cs typeface="+mn-cs"/>
                        </a:rPr>
                        <a:t>La tête</a:t>
                      </a:r>
                    </a:p>
                    <a:p>
                      <a:r>
                        <a:rPr lang="en-GB" sz="1200" b="0" i="0" kern="1200" dirty="0">
                          <a:solidFill>
                            <a:schemeClr val="dk1"/>
                          </a:solidFill>
                          <a:effectLst/>
                          <a:latin typeface="+mn-lt"/>
                          <a:ea typeface="+mn-ea"/>
                          <a:cs typeface="+mn-cs"/>
                        </a:rPr>
                        <a:t>La jambe</a:t>
                      </a:r>
                    </a:p>
                    <a:p>
                      <a:r>
                        <a:rPr lang="en-GB" sz="1200" b="0" i="0" kern="1200" dirty="0">
                          <a:solidFill>
                            <a:schemeClr val="dk1"/>
                          </a:solidFill>
                          <a:effectLst/>
                          <a:latin typeface="+mn-lt"/>
                          <a:ea typeface="+mn-ea"/>
                          <a:cs typeface="+mn-cs"/>
                        </a:rPr>
                        <a:t>La main</a:t>
                      </a:r>
                    </a:p>
                    <a:p>
                      <a:r>
                        <a:rPr lang="en-GB" sz="1200" b="0" i="0" u="none" kern="1200" baseline="0" dirty="0">
                          <a:solidFill>
                            <a:schemeClr val="dk1"/>
                          </a:solidFill>
                          <a:effectLst/>
                          <a:latin typeface="+mn-lt"/>
                          <a:ea typeface="+mn-ea"/>
                          <a:cs typeface="+mn-cs"/>
                        </a:rPr>
                        <a:t>La </a:t>
                      </a:r>
                      <a:r>
                        <a:rPr lang="en-GB" sz="1200" b="0" i="0" u="none" kern="1200" baseline="0" dirty="0" err="1">
                          <a:solidFill>
                            <a:schemeClr val="dk1"/>
                          </a:solidFill>
                          <a:effectLst/>
                          <a:latin typeface="+mn-lt"/>
                          <a:ea typeface="+mn-ea"/>
                          <a:cs typeface="+mn-cs"/>
                        </a:rPr>
                        <a:t>nez</a:t>
                      </a:r>
                      <a:endParaRPr lang="en-GB" sz="1200" b="0" i="0" u="none" kern="1200" baseline="0" dirty="0">
                        <a:solidFill>
                          <a:schemeClr val="dk1"/>
                        </a:solidFill>
                        <a:effectLst/>
                        <a:latin typeface="+mn-lt"/>
                        <a:ea typeface="+mn-ea"/>
                        <a:cs typeface="+mn-cs"/>
                      </a:endParaRPr>
                    </a:p>
                    <a:p>
                      <a:r>
                        <a:rPr lang="en-GB" sz="1200" b="0" i="0" u="none" kern="1200" baseline="0" dirty="0" err="1">
                          <a:solidFill>
                            <a:schemeClr val="dk1"/>
                          </a:solidFill>
                          <a:effectLst/>
                          <a:latin typeface="+mn-lt"/>
                          <a:ea typeface="+mn-ea"/>
                          <a:cs typeface="+mn-cs"/>
                        </a:rPr>
                        <a:t>Chein</a:t>
                      </a:r>
                      <a:r>
                        <a:rPr lang="en-GB" sz="1200" b="0" i="0" u="none" kern="1200" baseline="0" dirty="0">
                          <a:solidFill>
                            <a:schemeClr val="dk1"/>
                          </a:solidFill>
                          <a:effectLst/>
                          <a:latin typeface="+mn-lt"/>
                          <a:ea typeface="+mn-ea"/>
                          <a:cs typeface="+mn-cs"/>
                        </a:rPr>
                        <a:t> </a:t>
                      </a:r>
                    </a:p>
                    <a:p>
                      <a:r>
                        <a:rPr lang="en-GB" sz="1200" b="0" i="0" u="none" kern="1200" baseline="0" dirty="0">
                          <a:solidFill>
                            <a:schemeClr val="dk1"/>
                          </a:solidFill>
                          <a:effectLst/>
                          <a:latin typeface="+mn-lt"/>
                          <a:ea typeface="+mn-ea"/>
                          <a:cs typeface="+mn-cs"/>
                        </a:rPr>
                        <a:t>Lapin </a:t>
                      </a:r>
                    </a:p>
                    <a:p>
                      <a:r>
                        <a:rPr lang="en-GB" sz="1200" b="0" i="0" u="none" kern="1200" baseline="0" dirty="0">
                          <a:solidFill>
                            <a:schemeClr val="dk1"/>
                          </a:solidFill>
                          <a:effectLst/>
                          <a:latin typeface="+mn-lt"/>
                          <a:ea typeface="+mn-ea"/>
                          <a:cs typeface="+mn-cs"/>
                        </a:rPr>
                        <a:t>Poisson </a:t>
                      </a:r>
                    </a:p>
                    <a:p>
                      <a:r>
                        <a:rPr lang="en-GB" sz="1200" b="0" i="0" u="none" kern="1200" baseline="0" dirty="0" err="1">
                          <a:solidFill>
                            <a:schemeClr val="dk1"/>
                          </a:solidFill>
                          <a:effectLst/>
                          <a:latin typeface="+mn-lt"/>
                          <a:ea typeface="+mn-ea"/>
                          <a:cs typeface="+mn-cs"/>
                        </a:rPr>
                        <a:t>Tortue</a:t>
                      </a:r>
                      <a:r>
                        <a:rPr lang="en-GB" sz="1200" b="0" i="0" u="none" kern="1200" baseline="0" dirty="0">
                          <a:solidFill>
                            <a:schemeClr val="dk1"/>
                          </a:solidFill>
                          <a:effectLst/>
                          <a:latin typeface="+mn-lt"/>
                          <a:ea typeface="+mn-ea"/>
                          <a:cs typeface="+mn-cs"/>
                        </a:rPr>
                        <a:t> </a:t>
                      </a:r>
                    </a:p>
                  </a:txBody>
                  <a:tcPr>
                    <a:solidFill>
                      <a:srgbClr val="94ECAB"/>
                    </a:solidFill>
                  </a:tcPr>
                </a:tc>
                <a:extLst>
                  <a:ext uri="{0D108BD9-81ED-4DB2-BD59-A6C34878D82A}">
                    <a16:rowId xmlns:a16="http://schemas.microsoft.com/office/drawing/2014/main" val="4175067309"/>
                  </a:ext>
                </a:extLst>
              </a:tr>
            </a:tbl>
          </a:graphicData>
        </a:graphic>
      </p:graphicFrame>
      <p:graphicFrame>
        <p:nvGraphicFramePr>
          <p:cNvPr id="17" name="Table 16">
            <a:extLst>
              <a:ext uri="{FF2B5EF4-FFF2-40B4-BE49-F238E27FC236}">
                <a16:creationId xmlns:a16="http://schemas.microsoft.com/office/drawing/2014/main" id="{6D5FC636-08CB-4F0D-87B4-F9E245B2C08D}"/>
              </a:ext>
            </a:extLst>
          </p:cNvPr>
          <p:cNvGraphicFramePr>
            <a:graphicFrameLocks noGrp="1"/>
          </p:cNvGraphicFramePr>
          <p:nvPr>
            <p:extLst>
              <p:ext uri="{D42A27DB-BD31-4B8C-83A1-F6EECF244321}">
                <p14:modId xmlns:p14="http://schemas.microsoft.com/office/powerpoint/2010/main" val="3624838640"/>
              </p:ext>
            </p:extLst>
          </p:nvPr>
        </p:nvGraphicFramePr>
        <p:xfrm>
          <a:off x="8516230" y="1"/>
          <a:ext cx="3675769" cy="4621236"/>
        </p:xfrm>
        <a:graphic>
          <a:graphicData uri="http://schemas.openxmlformats.org/drawingml/2006/table">
            <a:tbl>
              <a:tblPr firstRow="1" bandRow="1">
                <a:tableStyleId>{21E4AEA4-8DFA-4A89-87EB-49C32662AFE0}</a:tableStyleId>
              </a:tblPr>
              <a:tblGrid>
                <a:gridCol w="1584373">
                  <a:extLst>
                    <a:ext uri="{9D8B030D-6E8A-4147-A177-3AD203B41FA5}">
                      <a16:colId xmlns:a16="http://schemas.microsoft.com/office/drawing/2014/main" val="1495017990"/>
                    </a:ext>
                  </a:extLst>
                </a:gridCol>
                <a:gridCol w="2091396">
                  <a:extLst>
                    <a:ext uri="{9D8B030D-6E8A-4147-A177-3AD203B41FA5}">
                      <a16:colId xmlns:a16="http://schemas.microsoft.com/office/drawing/2014/main" val="1855451359"/>
                    </a:ext>
                  </a:extLst>
                </a:gridCol>
              </a:tblGrid>
              <a:tr h="528598">
                <a:tc gridSpan="2">
                  <a:txBody>
                    <a:bodyPr/>
                    <a:lstStyle/>
                    <a:p>
                      <a:r>
                        <a:rPr lang="en-GB" sz="1600"/>
                        <a:t>Art</a:t>
                      </a:r>
                    </a:p>
                  </a:txBody>
                  <a:tcPr>
                    <a:solidFill>
                      <a:srgbClr val="7030A0"/>
                    </a:solidFill>
                  </a:tcPr>
                </a:tc>
                <a:tc hMerge="1">
                  <a:txBody>
                    <a:bodyPr/>
                    <a:lstStyle/>
                    <a:p>
                      <a:endParaRPr lang="en-GB"/>
                    </a:p>
                  </a:txBody>
                  <a:tcPr/>
                </a:tc>
                <a:extLst>
                  <a:ext uri="{0D108BD9-81ED-4DB2-BD59-A6C34878D82A}">
                    <a16:rowId xmlns:a16="http://schemas.microsoft.com/office/drawing/2014/main" val="2994901590"/>
                  </a:ext>
                </a:extLst>
              </a:tr>
              <a:tr h="1806638">
                <a:tc>
                  <a:txBody>
                    <a:bodyPr/>
                    <a:lstStyle/>
                    <a:p>
                      <a:r>
                        <a:rPr lang="en-GB" sz="1200" u="sng" dirty="0"/>
                        <a:t>What I should already know</a:t>
                      </a:r>
                    </a:p>
                    <a:p>
                      <a:r>
                        <a:rPr lang="en-GB" sz="1200" u="none" dirty="0"/>
                        <a:t>The children have looked at the work of artist Andy Goldsworthy. They have used a range of different tools and techniques. </a:t>
                      </a:r>
                    </a:p>
                  </a:txBody>
                  <a:tcPr>
                    <a:solidFill>
                      <a:srgbClr val="FFCCFF"/>
                    </a:solidFill>
                  </a:tcPr>
                </a:tc>
                <a:tc>
                  <a:txBody>
                    <a:bodyPr/>
                    <a:lstStyle/>
                    <a:p>
                      <a:r>
                        <a:rPr lang="en-GB" sz="1200" u="sng" dirty="0"/>
                        <a:t>The Journey</a:t>
                      </a:r>
                    </a:p>
                    <a:p>
                      <a:r>
                        <a:rPr lang="en-GB" sz="1200" u="none" dirty="0"/>
                        <a:t>The children will learn about animation and the different changes which have been made to create animations. They will look at the work of Andy Warhol and will learn to create art in his style. </a:t>
                      </a:r>
                    </a:p>
                  </a:txBody>
                  <a:tcPr>
                    <a:solidFill>
                      <a:srgbClr val="FFCCFF"/>
                    </a:solidFill>
                  </a:tcPr>
                </a:tc>
                <a:extLst>
                  <a:ext uri="{0D108BD9-81ED-4DB2-BD59-A6C34878D82A}">
                    <a16:rowId xmlns:a16="http://schemas.microsoft.com/office/drawing/2014/main" val="4175067309"/>
                  </a:ext>
                </a:extLst>
              </a:tr>
              <a:tr h="1974309">
                <a:tc>
                  <a:txBody>
                    <a:bodyPr/>
                    <a:lstStyle/>
                    <a:p>
                      <a:r>
                        <a:rPr lang="en-GB" sz="1200" u="sng" dirty="0"/>
                        <a:t>Key Vocabulary</a:t>
                      </a:r>
                    </a:p>
                    <a:p>
                      <a:r>
                        <a:rPr lang="en-GB" sz="1200" u="none" dirty="0"/>
                        <a:t>Animation </a:t>
                      </a:r>
                    </a:p>
                    <a:p>
                      <a:r>
                        <a:rPr lang="en-GB" sz="1200" u="none" dirty="0"/>
                        <a:t>Lines </a:t>
                      </a:r>
                    </a:p>
                    <a:p>
                      <a:r>
                        <a:rPr lang="en-GB" sz="1200" u="none" dirty="0"/>
                        <a:t>Pop art </a:t>
                      </a:r>
                    </a:p>
                    <a:p>
                      <a:r>
                        <a:rPr lang="en-GB" sz="1200" u="none" dirty="0"/>
                        <a:t>Andy </a:t>
                      </a:r>
                    </a:p>
                    <a:p>
                      <a:r>
                        <a:rPr lang="en-GB" sz="1200" u="none" dirty="0"/>
                        <a:t>Warhol </a:t>
                      </a:r>
                    </a:p>
                    <a:p>
                      <a:r>
                        <a:rPr lang="en-GB" sz="1200" u="none" dirty="0"/>
                        <a:t>Bright </a:t>
                      </a:r>
                    </a:p>
                  </a:txBody>
                  <a:tcPr>
                    <a:solidFill>
                      <a:srgbClr val="FFCCFF"/>
                    </a:solidFill>
                  </a:tcPr>
                </a:tc>
                <a:tc>
                  <a:txBody>
                    <a:bodyPr/>
                    <a:lstStyle/>
                    <a:p>
                      <a:r>
                        <a:rPr lang="en-GB" sz="1200" u="sng" dirty="0"/>
                        <a:t>What I will know by the end of the unit</a:t>
                      </a:r>
                    </a:p>
                    <a:p>
                      <a:pPr algn="l"/>
                      <a:r>
                        <a:rPr lang="en-GB" sz="1200" u="none" dirty="0"/>
                        <a:t>The children will know how to follow step by step instructions to create an animation. They will create an animation of their own and will evaluate the work of Andy Warhol. They will create a piece of art work in the style of Andy Warhol. </a:t>
                      </a:r>
                    </a:p>
                    <a:p>
                      <a:pPr algn="l"/>
                      <a:endParaRPr lang="en-GB" sz="1200" u="none" dirty="0"/>
                    </a:p>
                  </a:txBody>
                  <a:tcPr>
                    <a:solidFill>
                      <a:srgbClr val="FFCCFF"/>
                    </a:solidFill>
                  </a:tcPr>
                </a:tc>
                <a:extLst>
                  <a:ext uri="{0D108BD9-81ED-4DB2-BD59-A6C34878D82A}">
                    <a16:rowId xmlns:a16="http://schemas.microsoft.com/office/drawing/2014/main" val="1629567815"/>
                  </a:ext>
                </a:extLst>
              </a:tr>
            </a:tbl>
          </a:graphicData>
        </a:graphic>
      </p:graphicFrame>
      <p:graphicFrame>
        <p:nvGraphicFramePr>
          <p:cNvPr id="18" name="Table 17">
            <a:extLst>
              <a:ext uri="{FF2B5EF4-FFF2-40B4-BE49-F238E27FC236}">
                <a16:creationId xmlns:a16="http://schemas.microsoft.com/office/drawing/2014/main" id="{B1FDAF75-245D-4454-B58D-8EC8CB1AA667}"/>
              </a:ext>
            </a:extLst>
          </p:cNvPr>
          <p:cNvGraphicFramePr>
            <a:graphicFrameLocks noGrp="1"/>
          </p:cNvGraphicFramePr>
          <p:nvPr>
            <p:extLst>
              <p:ext uri="{D42A27DB-BD31-4B8C-83A1-F6EECF244321}">
                <p14:modId xmlns:p14="http://schemas.microsoft.com/office/powerpoint/2010/main" val="968652989"/>
              </p:ext>
            </p:extLst>
          </p:nvPr>
        </p:nvGraphicFramePr>
        <p:xfrm>
          <a:off x="7145001" y="4462899"/>
          <a:ext cx="2992911" cy="2436953"/>
        </p:xfrm>
        <a:graphic>
          <a:graphicData uri="http://schemas.openxmlformats.org/drawingml/2006/table">
            <a:tbl>
              <a:tblPr firstRow="1" bandRow="1">
                <a:tableStyleId>{21E4AEA4-8DFA-4A89-87EB-49C32662AFE0}</a:tableStyleId>
              </a:tblPr>
              <a:tblGrid>
                <a:gridCol w="2992911">
                  <a:extLst>
                    <a:ext uri="{9D8B030D-6E8A-4147-A177-3AD203B41FA5}">
                      <a16:colId xmlns:a16="http://schemas.microsoft.com/office/drawing/2014/main" val="1495017990"/>
                    </a:ext>
                  </a:extLst>
                </a:gridCol>
              </a:tblGrid>
              <a:tr h="392154">
                <a:tc>
                  <a:txBody>
                    <a:bodyPr/>
                    <a:lstStyle/>
                    <a:p>
                      <a:r>
                        <a:rPr lang="en-GB" sz="1600" dirty="0"/>
                        <a:t>PE</a:t>
                      </a:r>
                    </a:p>
                  </a:txBody>
                  <a:tcPr>
                    <a:solidFill>
                      <a:srgbClr val="5C5EC2"/>
                    </a:solidFill>
                  </a:tcPr>
                </a:tc>
                <a:extLst>
                  <a:ext uri="{0D108BD9-81ED-4DB2-BD59-A6C34878D82A}">
                    <a16:rowId xmlns:a16="http://schemas.microsoft.com/office/drawing/2014/main" val="2994901590"/>
                  </a:ext>
                </a:extLst>
              </a:tr>
              <a:tr h="2044799">
                <a:tc>
                  <a:txBody>
                    <a:bodyPr/>
                    <a:lstStyle/>
                    <a:p>
                      <a:r>
                        <a:rPr lang="en-GB" sz="1000" u="sng" baseline="0" dirty="0"/>
                        <a:t>Key skills in PE</a:t>
                      </a:r>
                    </a:p>
                    <a:p>
                      <a:pPr lvl="0">
                        <a:buNone/>
                      </a:pPr>
                      <a:r>
                        <a:rPr lang="en-GB" sz="1000" b="0" i="0" u="none" strike="noStrike" baseline="0" noProof="0" dirty="0">
                          <a:latin typeface="Calibri"/>
                        </a:rPr>
                        <a:t>n this unit, pupils will develop their fundamental ball skills such as throwing and catching, rolling, hitting a target, dribbling with both hands and feet and kicking a ball. Pupils will have the opportunity to work independently, in pairs and small groups</a:t>
                      </a:r>
                      <a:endParaRPr lang="en-GB" dirty="0"/>
                    </a:p>
                    <a:p>
                      <a:pPr lvl="0">
                        <a:buNone/>
                      </a:pPr>
                      <a:endParaRPr lang="en-GB" sz="1000" b="0" i="0" u="none" strike="noStrike" baseline="0" noProof="0" dirty="0">
                        <a:latin typeface="Calibri"/>
                      </a:endParaRPr>
                    </a:p>
                    <a:p>
                      <a:pPr lvl="0">
                        <a:buNone/>
                      </a:pPr>
                      <a:r>
                        <a:rPr lang="en-GB" sz="1000" u="sng" baseline="0" dirty="0"/>
                        <a:t>Forest school weekly sessions. </a:t>
                      </a:r>
                    </a:p>
                    <a:p>
                      <a:pPr lvl="0">
                        <a:buNone/>
                      </a:pPr>
                      <a:endParaRPr lang="en-GB" dirty="0"/>
                    </a:p>
                  </a:txBody>
                  <a:tcPr>
                    <a:solidFill>
                      <a:srgbClr val="B2A6F8"/>
                    </a:solidFill>
                  </a:tcPr>
                </a:tc>
                <a:extLst>
                  <a:ext uri="{0D108BD9-81ED-4DB2-BD59-A6C34878D82A}">
                    <a16:rowId xmlns:a16="http://schemas.microsoft.com/office/drawing/2014/main" val="4175067309"/>
                  </a:ext>
                </a:extLst>
              </a:tr>
            </a:tbl>
          </a:graphicData>
        </a:graphic>
      </p:graphicFrame>
      <p:sp>
        <p:nvSpPr>
          <p:cNvPr id="19" name="Title 3">
            <a:extLst>
              <a:ext uri="{FF2B5EF4-FFF2-40B4-BE49-F238E27FC236}">
                <a16:creationId xmlns:a16="http://schemas.microsoft.com/office/drawing/2014/main" id="{4F5C1AB2-8864-4547-90B5-A502D0996E52}"/>
              </a:ext>
            </a:extLst>
          </p:cNvPr>
          <p:cNvSpPr txBox="1">
            <a:spLocks/>
          </p:cNvSpPr>
          <p:nvPr/>
        </p:nvSpPr>
        <p:spPr>
          <a:xfrm>
            <a:off x="1776365" y="4078985"/>
            <a:ext cx="6302327" cy="439918"/>
          </a:xfrm>
          <a:prstGeom prst="rect">
            <a:avLst/>
          </a:prstGeom>
          <a:solidFill>
            <a:schemeClr val="accent5">
              <a:lumMod val="40000"/>
              <a:lumOff val="60000"/>
            </a:schemeClr>
          </a:solidFill>
          <a:ln>
            <a:solidFill>
              <a:schemeClr val="accent5">
                <a:lumMod val="60000"/>
                <a:lumOff val="4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dirty="0"/>
              <a:t>Knowledge Organiser – Spring 2 Cartoons Class 1</a:t>
            </a:r>
          </a:p>
        </p:txBody>
      </p:sp>
      <p:pic>
        <p:nvPicPr>
          <p:cNvPr id="3" name="Picture 2">
            <a:extLst>
              <a:ext uri="{FF2B5EF4-FFF2-40B4-BE49-F238E27FC236}">
                <a16:creationId xmlns:a16="http://schemas.microsoft.com/office/drawing/2014/main" id="{EECFD3DB-0816-4328-99EE-F0B334B17154}"/>
              </a:ext>
            </a:extLst>
          </p:cNvPr>
          <p:cNvPicPr>
            <a:picLocks noChangeAspect="1"/>
          </p:cNvPicPr>
          <p:nvPr/>
        </p:nvPicPr>
        <p:blipFill>
          <a:blip r:embed="rId2"/>
          <a:stretch>
            <a:fillRect/>
          </a:stretch>
        </p:blipFill>
        <p:spPr>
          <a:xfrm>
            <a:off x="0" y="3237885"/>
            <a:ext cx="1688123" cy="1071415"/>
          </a:xfrm>
          <a:prstGeom prst="rect">
            <a:avLst/>
          </a:prstGeom>
        </p:spPr>
      </p:pic>
      <p:pic>
        <p:nvPicPr>
          <p:cNvPr id="4" name="Picture 3">
            <a:extLst>
              <a:ext uri="{FF2B5EF4-FFF2-40B4-BE49-F238E27FC236}">
                <a16:creationId xmlns:a16="http://schemas.microsoft.com/office/drawing/2014/main" id="{3C46B50A-8F05-41C9-9EC6-499FB2317B91}"/>
              </a:ext>
            </a:extLst>
          </p:cNvPr>
          <p:cNvPicPr>
            <a:picLocks noChangeAspect="1"/>
          </p:cNvPicPr>
          <p:nvPr/>
        </p:nvPicPr>
        <p:blipFill>
          <a:blip r:embed="rId3"/>
          <a:stretch>
            <a:fillRect/>
          </a:stretch>
        </p:blipFill>
        <p:spPr>
          <a:xfrm>
            <a:off x="4726745" y="2537326"/>
            <a:ext cx="1568723" cy="1444063"/>
          </a:xfrm>
          <a:prstGeom prst="rect">
            <a:avLst/>
          </a:prstGeom>
        </p:spPr>
      </p:pic>
      <p:pic>
        <p:nvPicPr>
          <p:cNvPr id="5" name="Picture 4">
            <a:extLst>
              <a:ext uri="{FF2B5EF4-FFF2-40B4-BE49-F238E27FC236}">
                <a16:creationId xmlns:a16="http://schemas.microsoft.com/office/drawing/2014/main" id="{BFCD7B3A-BEC9-40EB-84DD-BF86085F9B22}"/>
              </a:ext>
            </a:extLst>
          </p:cNvPr>
          <p:cNvPicPr>
            <a:picLocks noChangeAspect="1"/>
          </p:cNvPicPr>
          <p:nvPr/>
        </p:nvPicPr>
        <p:blipFill>
          <a:blip r:embed="rId4"/>
          <a:stretch>
            <a:fillRect/>
          </a:stretch>
        </p:blipFill>
        <p:spPr>
          <a:xfrm>
            <a:off x="5648505" y="4568554"/>
            <a:ext cx="1496495" cy="1407556"/>
          </a:xfrm>
          <a:prstGeom prst="rect">
            <a:avLst/>
          </a:prstGeom>
        </p:spPr>
      </p:pic>
      <p:pic>
        <p:nvPicPr>
          <p:cNvPr id="8" name="Picture 7">
            <a:extLst>
              <a:ext uri="{FF2B5EF4-FFF2-40B4-BE49-F238E27FC236}">
                <a16:creationId xmlns:a16="http://schemas.microsoft.com/office/drawing/2014/main" id="{BF0E2CD2-759B-4269-8824-3E9EB6167130}"/>
              </a:ext>
            </a:extLst>
          </p:cNvPr>
          <p:cNvPicPr>
            <a:picLocks noChangeAspect="1"/>
          </p:cNvPicPr>
          <p:nvPr/>
        </p:nvPicPr>
        <p:blipFill>
          <a:blip r:embed="rId5"/>
          <a:stretch>
            <a:fillRect/>
          </a:stretch>
        </p:blipFill>
        <p:spPr>
          <a:xfrm>
            <a:off x="10874326" y="5154595"/>
            <a:ext cx="1317673" cy="1745257"/>
          </a:xfrm>
          <a:prstGeom prst="rect">
            <a:avLst/>
          </a:prstGeom>
        </p:spPr>
      </p:pic>
      <p:pic>
        <p:nvPicPr>
          <p:cNvPr id="13" name="Picture 12">
            <a:extLst>
              <a:ext uri="{FF2B5EF4-FFF2-40B4-BE49-F238E27FC236}">
                <a16:creationId xmlns:a16="http://schemas.microsoft.com/office/drawing/2014/main" id="{E3E70055-D4DC-4C28-A07E-59AEE1E48851}"/>
              </a:ext>
            </a:extLst>
          </p:cNvPr>
          <p:cNvPicPr>
            <a:picLocks noChangeAspect="1"/>
          </p:cNvPicPr>
          <p:nvPr/>
        </p:nvPicPr>
        <p:blipFill>
          <a:blip r:embed="rId6"/>
          <a:stretch>
            <a:fillRect/>
          </a:stretch>
        </p:blipFill>
        <p:spPr>
          <a:xfrm>
            <a:off x="9103261" y="2871556"/>
            <a:ext cx="1034651" cy="1761339"/>
          </a:xfrm>
          <a:prstGeom prst="rect">
            <a:avLst/>
          </a:prstGeom>
        </p:spPr>
      </p:pic>
    </p:spTree>
    <p:extLst>
      <p:ext uri="{BB962C8B-B14F-4D97-AF65-F5344CB8AC3E}">
        <p14:creationId xmlns:p14="http://schemas.microsoft.com/office/powerpoint/2010/main" val="389580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954965085"/>
              </p:ext>
            </p:extLst>
          </p:nvPr>
        </p:nvGraphicFramePr>
        <p:xfrm>
          <a:off x="244415" y="405485"/>
          <a:ext cx="4953416" cy="1125961"/>
        </p:xfrm>
        <a:graphic>
          <a:graphicData uri="http://schemas.openxmlformats.org/drawingml/2006/table">
            <a:tbl>
              <a:tblPr firstRow="1" bandRow="1">
                <a:tableStyleId>{93296810-A885-4BE3-A3E7-6D5BEEA58F35}</a:tableStyleId>
              </a:tblPr>
              <a:tblGrid>
                <a:gridCol w="4953416">
                  <a:extLst>
                    <a:ext uri="{9D8B030D-6E8A-4147-A177-3AD203B41FA5}">
                      <a16:colId xmlns:a16="http://schemas.microsoft.com/office/drawing/2014/main" val="3395121299"/>
                    </a:ext>
                  </a:extLst>
                </a:gridCol>
              </a:tblGrid>
              <a:tr h="411065">
                <a:tc>
                  <a:txBody>
                    <a:bodyPr/>
                    <a:lstStyle/>
                    <a:p>
                      <a:r>
                        <a:rPr lang="en-GB" sz="1600" dirty="0"/>
                        <a:t>Geography</a:t>
                      </a:r>
                    </a:p>
                  </a:txBody>
                  <a:tcPr/>
                </a:tc>
                <a:extLst>
                  <a:ext uri="{0D108BD9-81ED-4DB2-BD59-A6C34878D82A}">
                    <a16:rowId xmlns:a16="http://schemas.microsoft.com/office/drawing/2014/main" val="1370071295"/>
                  </a:ext>
                </a:extLst>
              </a:tr>
              <a:tr h="714896">
                <a:tc>
                  <a:txBody>
                    <a:bodyPr/>
                    <a:lstStyle/>
                    <a:p>
                      <a:endParaRPr lang="en-GB" sz="1800" dirty="0"/>
                    </a:p>
                  </a:txBody>
                  <a:tcPr/>
                </a:tc>
                <a:extLst>
                  <a:ext uri="{0D108BD9-81ED-4DB2-BD59-A6C34878D82A}">
                    <a16:rowId xmlns:a16="http://schemas.microsoft.com/office/drawing/2014/main" val="36807387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51176648"/>
              </p:ext>
            </p:extLst>
          </p:nvPr>
        </p:nvGraphicFramePr>
        <p:xfrm>
          <a:off x="6096000" y="5461986"/>
          <a:ext cx="2063262" cy="950855"/>
        </p:xfrm>
        <a:graphic>
          <a:graphicData uri="http://schemas.openxmlformats.org/drawingml/2006/table">
            <a:tbl>
              <a:tblPr firstRow="1" bandRow="1">
                <a:tableStyleId>{21E4AEA4-8DFA-4A89-87EB-49C32662AFE0}</a:tableStyleId>
              </a:tblPr>
              <a:tblGrid>
                <a:gridCol w="2063262">
                  <a:extLst>
                    <a:ext uri="{9D8B030D-6E8A-4147-A177-3AD203B41FA5}">
                      <a16:colId xmlns:a16="http://schemas.microsoft.com/office/drawing/2014/main" val="1495017990"/>
                    </a:ext>
                  </a:extLst>
                </a:gridCol>
              </a:tblGrid>
              <a:tr h="248389">
                <a:tc>
                  <a:txBody>
                    <a:bodyPr/>
                    <a:lstStyle/>
                    <a:p>
                      <a:r>
                        <a:rPr lang="en-GB" sz="1600" dirty="0"/>
                        <a:t>Music</a:t>
                      </a:r>
                    </a:p>
                  </a:txBody>
                  <a:tcPr/>
                </a:tc>
                <a:extLst>
                  <a:ext uri="{0D108BD9-81ED-4DB2-BD59-A6C34878D82A}">
                    <a16:rowId xmlns:a16="http://schemas.microsoft.com/office/drawing/2014/main" val="2994901590"/>
                  </a:ext>
                </a:extLst>
              </a:tr>
              <a:tr h="615575">
                <a:tc>
                  <a:txBody>
                    <a:bodyPr/>
                    <a:lstStyle/>
                    <a:p>
                      <a:endParaRPr lang="en-GB" sz="1600" baseline="0" dirty="0"/>
                    </a:p>
                  </a:txBody>
                  <a:tcPr/>
                </a:tc>
                <a:extLst>
                  <a:ext uri="{0D108BD9-81ED-4DB2-BD59-A6C34878D82A}">
                    <a16:rowId xmlns:a16="http://schemas.microsoft.com/office/drawing/2014/main" val="417506730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813306634"/>
              </p:ext>
            </p:extLst>
          </p:nvPr>
        </p:nvGraphicFramePr>
        <p:xfrm>
          <a:off x="6096000" y="3645803"/>
          <a:ext cx="5698802" cy="1149908"/>
        </p:xfrm>
        <a:graphic>
          <a:graphicData uri="http://schemas.openxmlformats.org/drawingml/2006/table">
            <a:tbl>
              <a:tblPr firstRow="1" bandRow="1">
                <a:tableStyleId>{00A15C55-8517-42AA-B614-E9B94910E393}</a:tableStyleId>
              </a:tblPr>
              <a:tblGrid>
                <a:gridCol w="5698802">
                  <a:extLst>
                    <a:ext uri="{9D8B030D-6E8A-4147-A177-3AD203B41FA5}">
                      <a16:colId xmlns:a16="http://schemas.microsoft.com/office/drawing/2014/main" val="855750989"/>
                    </a:ext>
                  </a:extLst>
                </a:gridCol>
              </a:tblGrid>
              <a:tr h="298697">
                <a:tc>
                  <a:txBody>
                    <a:bodyPr/>
                    <a:lstStyle/>
                    <a:p>
                      <a:r>
                        <a:rPr lang="en-GB" sz="1600" dirty="0"/>
                        <a:t>PSHE</a:t>
                      </a:r>
                    </a:p>
                  </a:txBody>
                  <a:tcPr/>
                </a:tc>
                <a:extLst>
                  <a:ext uri="{0D108BD9-81ED-4DB2-BD59-A6C34878D82A}">
                    <a16:rowId xmlns:a16="http://schemas.microsoft.com/office/drawing/2014/main" val="2164382239"/>
                  </a:ext>
                </a:extLst>
              </a:tr>
              <a:tr h="814628">
                <a:tc>
                  <a:txBody>
                    <a:bodyPr/>
                    <a:lstStyle/>
                    <a:p>
                      <a:pPr marL="342900" indent="-342900">
                        <a:buAutoNum type="arabicPeriod"/>
                      </a:pPr>
                      <a:endParaRPr lang="en-US" dirty="0"/>
                    </a:p>
                  </a:txBody>
                  <a:tcPr/>
                </a:tc>
                <a:extLst>
                  <a:ext uri="{0D108BD9-81ED-4DB2-BD59-A6C34878D82A}">
                    <a16:rowId xmlns:a16="http://schemas.microsoft.com/office/drawing/2014/main" val="402617562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02477110"/>
              </p:ext>
            </p:extLst>
          </p:nvPr>
        </p:nvGraphicFramePr>
        <p:xfrm>
          <a:off x="244415" y="1643236"/>
          <a:ext cx="4900603" cy="1005840"/>
        </p:xfrm>
        <a:graphic>
          <a:graphicData uri="http://schemas.openxmlformats.org/drawingml/2006/table">
            <a:tbl>
              <a:tblPr firstRow="1" bandRow="1">
                <a:tableStyleId>{5C22544A-7EE6-4342-B048-85BDC9FD1C3A}</a:tableStyleId>
              </a:tblPr>
              <a:tblGrid>
                <a:gridCol w="4900603">
                  <a:extLst>
                    <a:ext uri="{9D8B030D-6E8A-4147-A177-3AD203B41FA5}">
                      <a16:colId xmlns:a16="http://schemas.microsoft.com/office/drawing/2014/main" val="4224780268"/>
                    </a:ext>
                  </a:extLst>
                </a:gridCol>
              </a:tblGrid>
              <a:tr h="271847">
                <a:tc>
                  <a:txBody>
                    <a:bodyPr/>
                    <a:lstStyle/>
                    <a:p>
                      <a:r>
                        <a:rPr lang="en-GB" sz="1600" dirty="0"/>
                        <a:t>Science</a:t>
                      </a:r>
                    </a:p>
                  </a:txBody>
                  <a:tcPr/>
                </a:tc>
                <a:extLst>
                  <a:ext uri="{0D108BD9-81ED-4DB2-BD59-A6C34878D82A}">
                    <a16:rowId xmlns:a16="http://schemas.microsoft.com/office/drawing/2014/main" val="3896154310"/>
                  </a:ext>
                </a:extLst>
              </a:tr>
              <a:tr h="271847">
                <a:tc>
                  <a:txBody>
                    <a:bodyPr/>
                    <a:lstStyle/>
                    <a:p>
                      <a:endParaRPr lang="en-GB" sz="1600" dirty="0"/>
                    </a:p>
                  </a:txBody>
                  <a:tcPr/>
                </a:tc>
                <a:extLst>
                  <a:ext uri="{0D108BD9-81ED-4DB2-BD59-A6C34878D82A}">
                    <a16:rowId xmlns:a16="http://schemas.microsoft.com/office/drawing/2014/main" val="2895203923"/>
                  </a:ext>
                </a:extLst>
              </a:tr>
              <a:tr h="271847">
                <a:tc>
                  <a:txBody>
                    <a:bodyPr/>
                    <a:lstStyle/>
                    <a:p>
                      <a:endParaRPr lang="en-GB" sz="1600" dirty="0"/>
                    </a:p>
                  </a:txBody>
                  <a:tcPr/>
                </a:tc>
                <a:extLst>
                  <a:ext uri="{0D108BD9-81ED-4DB2-BD59-A6C34878D82A}">
                    <a16:rowId xmlns:a16="http://schemas.microsoft.com/office/drawing/2014/main" val="72582648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688984269"/>
              </p:ext>
            </p:extLst>
          </p:nvPr>
        </p:nvGraphicFramePr>
        <p:xfrm>
          <a:off x="6096000" y="531054"/>
          <a:ext cx="5698802" cy="2890398"/>
        </p:xfrm>
        <a:graphic>
          <a:graphicData uri="http://schemas.openxmlformats.org/drawingml/2006/table">
            <a:tbl>
              <a:tblPr firstRow="1" bandRow="1">
                <a:tableStyleId>{F5AB1C69-6EDB-4FF4-983F-18BD219EF322}</a:tableStyleId>
              </a:tblPr>
              <a:tblGrid>
                <a:gridCol w="5698802">
                  <a:extLst>
                    <a:ext uri="{9D8B030D-6E8A-4147-A177-3AD203B41FA5}">
                      <a16:colId xmlns:a16="http://schemas.microsoft.com/office/drawing/2014/main" val="1195867810"/>
                    </a:ext>
                  </a:extLst>
                </a:gridCol>
              </a:tblGrid>
              <a:tr h="320351">
                <a:tc>
                  <a:txBody>
                    <a:bodyPr/>
                    <a:lstStyle/>
                    <a:p>
                      <a:r>
                        <a:rPr lang="en-GB" sz="1600" dirty="0"/>
                        <a:t>Computing</a:t>
                      </a:r>
                    </a:p>
                  </a:txBody>
                  <a:tcPr/>
                </a:tc>
                <a:extLst>
                  <a:ext uri="{0D108BD9-81ED-4DB2-BD59-A6C34878D82A}">
                    <a16:rowId xmlns:a16="http://schemas.microsoft.com/office/drawing/2014/main" val="1777106793"/>
                  </a:ext>
                </a:extLst>
              </a:tr>
              <a:tr h="2003475">
                <a:tc>
                  <a:txBody>
                    <a:bodyPr/>
                    <a:lstStyle/>
                    <a:p>
                      <a:endParaRPr lang="en-US" dirty="0"/>
                    </a:p>
                  </a:txBody>
                  <a:tcPr/>
                </a:tc>
                <a:extLst>
                  <a:ext uri="{0D108BD9-81ED-4DB2-BD59-A6C34878D82A}">
                    <a16:rowId xmlns:a16="http://schemas.microsoft.com/office/drawing/2014/main" val="1549424996"/>
                  </a:ext>
                </a:extLst>
              </a:tr>
              <a:tr h="551643">
                <a:tc>
                  <a:txBody>
                    <a:bodyPr/>
                    <a:lstStyle/>
                    <a:p>
                      <a:endParaRPr lang="en-GB" sz="1600" dirty="0"/>
                    </a:p>
                  </a:txBody>
                  <a:tcPr/>
                </a:tc>
                <a:extLst>
                  <a:ext uri="{0D108BD9-81ED-4DB2-BD59-A6C34878D82A}">
                    <a16:rowId xmlns:a16="http://schemas.microsoft.com/office/drawing/2014/main" val="242321428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129896562"/>
              </p:ext>
            </p:extLst>
          </p:nvPr>
        </p:nvGraphicFramePr>
        <p:xfrm>
          <a:off x="2976147" y="5366163"/>
          <a:ext cx="2832340" cy="985122"/>
        </p:xfrm>
        <a:graphic>
          <a:graphicData uri="http://schemas.openxmlformats.org/drawingml/2006/table">
            <a:tbl>
              <a:tblPr firstRow="1" bandRow="1">
                <a:tableStyleId>{5C22544A-7EE6-4342-B048-85BDC9FD1C3A}</a:tableStyleId>
              </a:tblPr>
              <a:tblGrid>
                <a:gridCol w="2832340">
                  <a:extLst>
                    <a:ext uri="{9D8B030D-6E8A-4147-A177-3AD203B41FA5}">
                      <a16:colId xmlns:a16="http://schemas.microsoft.com/office/drawing/2014/main" val="2809753482"/>
                    </a:ext>
                  </a:extLst>
                </a:gridCol>
              </a:tblGrid>
              <a:tr h="563383">
                <a:tc>
                  <a:txBody>
                    <a:bodyPr/>
                    <a:lstStyle/>
                    <a:p>
                      <a:r>
                        <a:rPr lang="en-GB" sz="1800" baseline="0" dirty="0"/>
                        <a:t>History </a:t>
                      </a:r>
                    </a:p>
                  </a:txBody>
                  <a:tcPr>
                    <a:solidFill>
                      <a:srgbClr val="9933FF"/>
                    </a:solidFill>
                  </a:tcPr>
                </a:tc>
                <a:extLst>
                  <a:ext uri="{0D108BD9-81ED-4DB2-BD59-A6C34878D82A}">
                    <a16:rowId xmlns:a16="http://schemas.microsoft.com/office/drawing/2014/main" val="2802462903"/>
                  </a:ext>
                </a:extLst>
              </a:tr>
              <a:tr h="421739">
                <a:tc>
                  <a:txBody>
                    <a:bodyPr/>
                    <a:lstStyle/>
                    <a:p>
                      <a:endParaRPr lang="en-GB" sz="1600" dirty="0"/>
                    </a:p>
                  </a:txBody>
                  <a:tcPr>
                    <a:solidFill>
                      <a:srgbClr val="9999FF"/>
                    </a:solidFill>
                  </a:tcPr>
                </a:tc>
                <a:extLst>
                  <a:ext uri="{0D108BD9-81ED-4DB2-BD59-A6C34878D82A}">
                    <a16:rowId xmlns:a16="http://schemas.microsoft.com/office/drawing/2014/main" val="2536052135"/>
                  </a:ext>
                </a:extLst>
              </a:tr>
            </a:tbl>
          </a:graphicData>
        </a:graphic>
      </p:graphicFrame>
      <p:graphicFrame>
        <p:nvGraphicFramePr>
          <p:cNvPr id="11" name="Table 10">
            <a:extLst>
              <a:ext uri="{FF2B5EF4-FFF2-40B4-BE49-F238E27FC236}">
                <a16:creationId xmlns:a16="http://schemas.microsoft.com/office/drawing/2014/main" id="{55FD8431-10EB-42D2-89FE-4A6C5D20056C}"/>
              </a:ext>
            </a:extLst>
          </p:cNvPr>
          <p:cNvGraphicFramePr>
            <a:graphicFrameLocks noGrp="1"/>
          </p:cNvGraphicFramePr>
          <p:nvPr>
            <p:extLst>
              <p:ext uri="{D42A27DB-BD31-4B8C-83A1-F6EECF244321}">
                <p14:modId xmlns:p14="http://schemas.microsoft.com/office/powerpoint/2010/main" val="1191881720"/>
              </p:ext>
            </p:extLst>
          </p:nvPr>
        </p:nvGraphicFramePr>
        <p:xfrm>
          <a:off x="244415" y="2735158"/>
          <a:ext cx="4835727" cy="2385806"/>
        </p:xfrm>
        <a:graphic>
          <a:graphicData uri="http://schemas.openxmlformats.org/drawingml/2006/table">
            <a:tbl>
              <a:tblPr firstRow="1" bandRow="1">
                <a:tableStyleId>{5C22544A-7EE6-4342-B048-85BDC9FD1C3A}</a:tableStyleId>
              </a:tblPr>
              <a:tblGrid>
                <a:gridCol w="4835727">
                  <a:extLst>
                    <a:ext uri="{9D8B030D-6E8A-4147-A177-3AD203B41FA5}">
                      <a16:colId xmlns:a16="http://schemas.microsoft.com/office/drawing/2014/main" val="4224780268"/>
                    </a:ext>
                  </a:extLst>
                </a:gridCol>
              </a:tblGrid>
              <a:tr h="400303">
                <a:tc>
                  <a:txBody>
                    <a:bodyPr/>
                    <a:lstStyle/>
                    <a:p>
                      <a:r>
                        <a:rPr lang="en-GB" sz="1600" dirty="0"/>
                        <a:t>Art and Design/ Design Technology</a:t>
                      </a:r>
                    </a:p>
                  </a:txBody>
                  <a:tcPr>
                    <a:solidFill>
                      <a:schemeClr val="accent4">
                        <a:lumMod val="75000"/>
                      </a:schemeClr>
                    </a:solidFill>
                  </a:tcPr>
                </a:tc>
                <a:extLst>
                  <a:ext uri="{0D108BD9-81ED-4DB2-BD59-A6C34878D82A}">
                    <a16:rowId xmlns:a16="http://schemas.microsoft.com/office/drawing/2014/main" val="3896154310"/>
                  </a:ext>
                </a:extLst>
              </a:tr>
              <a:tr h="416315">
                <a:tc>
                  <a:txBody>
                    <a:bodyPr/>
                    <a:lstStyle/>
                    <a:p>
                      <a:endParaRPr lang="en-GB" sz="1600" dirty="0"/>
                    </a:p>
                  </a:txBody>
                  <a:tcPr>
                    <a:solidFill>
                      <a:schemeClr val="accent4">
                        <a:lumMod val="40000"/>
                        <a:lumOff val="60000"/>
                      </a:schemeClr>
                    </a:solidFill>
                  </a:tcPr>
                </a:tc>
                <a:extLst>
                  <a:ext uri="{0D108BD9-81ED-4DB2-BD59-A6C34878D82A}">
                    <a16:rowId xmlns:a16="http://schemas.microsoft.com/office/drawing/2014/main" val="2895203923"/>
                  </a:ext>
                </a:extLst>
              </a:tr>
              <a:tr h="576436">
                <a:tc>
                  <a:txBody>
                    <a:bodyPr/>
                    <a:lstStyle/>
                    <a:p>
                      <a:endParaRPr lang="en-GB" sz="1600" dirty="0"/>
                    </a:p>
                  </a:txBody>
                  <a:tcPr>
                    <a:solidFill>
                      <a:schemeClr val="accent4">
                        <a:lumMod val="60000"/>
                        <a:lumOff val="40000"/>
                      </a:schemeClr>
                    </a:solidFill>
                  </a:tcPr>
                </a:tc>
                <a:extLst>
                  <a:ext uri="{0D108BD9-81ED-4DB2-BD59-A6C34878D82A}">
                    <a16:rowId xmlns:a16="http://schemas.microsoft.com/office/drawing/2014/main" val="2634294020"/>
                  </a:ext>
                </a:extLst>
              </a:tr>
              <a:tr h="992752">
                <a:tc>
                  <a:txBody>
                    <a:bodyPr/>
                    <a:lstStyle/>
                    <a:p>
                      <a:pPr lvl="0">
                        <a:buNone/>
                      </a:pPr>
                      <a:endParaRPr lang="en-GB" sz="1600" dirty="0"/>
                    </a:p>
                  </a:txBody>
                  <a:tcPr>
                    <a:solidFill>
                      <a:schemeClr val="accent4">
                        <a:lumMod val="60000"/>
                        <a:lumOff val="40000"/>
                      </a:schemeClr>
                    </a:solidFill>
                  </a:tcPr>
                </a:tc>
                <a:extLst>
                  <a:ext uri="{0D108BD9-81ED-4DB2-BD59-A6C34878D82A}">
                    <a16:rowId xmlns:a16="http://schemas.microsoft.com/office/drawing/2014/main" val="1720493630"/>
                  </a:ext>
                </a:extLst>
              </a:tr>
            </a:tbl>
          </a:graphicData>
        </a:graphic>
      </p:graphicFrame>
      <p:graphicFrame>
        <p:nvGraphicFramePr>
          <p:cNvPr id="12" name="Table 11">
            <a:extLst>
              <a:ext uri="{FF2B5EF4-FFF2-40B4-BE49-F238E27FC236}">
                <a16:creationId xmlns:a16="http://schemas.microsoft.com/office/drawing/2014/main" id="{1A7D5D24-9056-42B2-AC49-0C381487D977}"/>
              </a:ext>
            </a:extLst>
          </p:cNvPr>
          <p:cNvGraphicFramePr>
            <a:graphicFrameLocks noGrp="1"/>
          </p:cNvGraphicFramePr>
          <p:nvPr>
            <p:extLst>
              <p:ext uri="{D42A27DB-BD31-4B8C-83A1-F6EECF244321}">
                <p14:modId xmlns:p14="http://schemas.microsoft.com/office/powerpoint/2010/main" val="192789939"/>
              </p:ext>
            </p:extLst>
          </p:nvPr>
        </p:nvGraphicFramePr>
        <p:xfrm>
          <a:off x="8503772" y="4985699"/>
          <a:ext cx="3291030" cy="1701024"/>
        </p:xfrm>
        <a:graphic>
          <a:graphicData uri="http://schemas.openxmlformats.org/drawingml/2006/table">
            <a:tbl>
              <a:tblPr firstRow="1" bandRow="1">
                <a:tableStyleId>{00A15C55-8517-42AA-B614-E9B94910E393}</a:tableStyleId>
              </a:tblPr>
              <a:tblGrid>
                <a:gridCol w="3291030">
                  <a:extLst>
                    <a:ext uri="{9D8B030D-6E8A-4147-A177-3AD203B41FA5}">
                      <a16:colId xmlns:a16="http://schemas.microsoft.com/office/drawing/2014/main" val="855750989"/>
                    </a:ext>
                  </a:extLst>
                </a:gridCol>
              </a:tblGrid>
              <a:tr h="347725">
                <a:tc>
                  <a:txBody>
                    <a:bodyPr/>
                    <a:lstStyle/>
                    <a:p>
                      <a:r>
                        <a:rPr lang="en-GB" sz="1800" dirty="0"/>
                        <a:t>RE</a:t>
                      </a:r>
                    </a:p>
                  </a:txBody>
                  <a:tcPr>
                    <a:solidFill>
                      <a:srgbClr val="1CE4DF"/>
                    </a:solidFill>
                  </a:tcPr>
                </a:tc>
                <a:extLst>
                  <a:ext uri="{0D108BD9-81ED-4DB2-BD59-A6C34878D82A}">
                    <a16:rowId xmlns:a16="http://schemas.microsoft.com/office/drawing/2014/main" val="2164382239"/>
                  </a:ext>
                </a:extLst>
              </a:tr>
              <a:tr h="347725">
                <a:tc>
                  <a:txBody>
                    <a:bodyPr/>
                    <a:lstStyle/>
                    <a:p>
                      <a:endParaRPr lang="en-US" sz="1600" dirty="0"/>
                    </a:p>
                  </a:txBody>
                  <a:tcPr>
                    <a:solidFill>
                      <a:srgbClr val="93FBD3"/>
                    </a:solidFill>
                  </a:tcPr>
                </a:tc>
                <a:extLst>
                  <a:ext uri="{0D108BD9-81ED-4DB2-BD59-A6C34878D82A}">
                    <a16:rowId xmlns:a16="http://schemas.microsoft.com/office/drawing/2014/main" val="4026175623"/>
                  </a:ext>
                </a:extLst>
              </a:tr>
              <a:tr h="431179">
                <a:tc>
                  <a:txBody>
                    <a:bodyPr/>
                    <a:lstStyle/>
                    <a:p>
                      <a:endParaRPr lang="en-GB" sz="1600" baseline="0" dirty="0"/>
                    </a:p>
                  </a:txBody>
                  <a:tcPr>
                    <a:solidFill>
                      <a:srgbClr val="CCFCF1"/>
                    </a:solidFill>
                  </a:tcPr>
                </a:tc>
                <a:extLst>
                  <a:ext uri="{0D108BD9-81ED-4DB2-BD59-A6C34878D82A}">
                    <a16:rowId xmlns:a16="http://schemas.microsoft.com/office/drawing/2014/main" val="3395270011"/>
                  </a:ext>
                </a:extLst>
              </a:tr>
              <a:tr h="556360">
                <a:tc>
                  <a:txBody>
                    <a:bodyPr/>
                    <a:lstStyle/>
                    <a:p>
                      <a:pPr lvl="0">
                        <a:buNone/>
                      </a:pPr>
                      <a:endParaRPr lang="en-GB" sz="1600" baseline="0" dirty="0"/>
                    </a:p>
                  </a:txBody>
                  <a:tcPr>
                    <a:solidFill>
                      <a:srgbClr val="CCFCF1"/>
                    </a:solidFill>
                  </a:tcPr>
                </a:tc>
                <a:extLst>
                  <a:ext uri="{0D108BD9-81ED-4DB2-BD59-A6C34878D82A}">
                    <a16:rowId xmlns:a16="http://schemas.microsoft.com/office/drawing/2014/main" val="807649881"/>
                  </a:ext>
                </a:extLst>
              </a:tr>
            </a:tbl>
          </a:graphicData>
        </a:graphic>
      </p:graphicFrame>
      <p:sp>
        <p:nvSpPr>
          <p:cNvPr id="14" name="Title 3">
            <a:extLst>
              <a:ext uri="{FF2B5EF4-FFF2-40B4-BE49-F238E27FC236}">
                <a16:creationId xmlns:a16="http://schemas.microsoft.com/office/drawing/2014/main" id="{5A1D128F-5113-44DC-8ED1-C607EB4E43CA}"/>
              </a:ext>
            </a:extLst>
          </p:cNvPr>
          <p:cNvSpPr txBox="1">
            <a:spLocks/>
          </p:cNvSpPr>
          <p:nvPr/>
        </p:nvSpPr>
        <p:spPr>
          <a:xfrm>
            <a:off x="1900692" y="78029"/>
            <a:ext cx="8074313" cy="327456"/>
          </a:xfrm>
          <a:prstGeom prst="rect">
            <a:avLst/>
          </a:prstGeom>
          <a:solidFill>
            <a:schemeClr val="accent5">
              <a:lumMod val="40000"/>
              <a:lumOff val="60000"/>
            </a:schemeClr>
          </a:solidFill>
          <a:ln>
            <a:solidFill>
              <a:schemeClr val="accent5">
                <a:lumMod val="60000"/>
                <a:lumOff val="4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400" b="1" dirty="0"/>
              <a:t>Knowledge Organiser – Spring 2 Cartoons  Class 1</a:t>
            </a:r>
          </a:p>
        </p:txBody>
      </p:sp>
      <p:graphicFrame>
        <p:nvGraphicFramePr>
          <p:cNvPr id="15" name="Table 14">
            <a:extLst>
              <a:ext uri="{FF2B5EF4-FFF2-40B4-BE49-F238E27FC236}">
                <a16:creationId xmlns:a16="http://schemas.microsoft.com/office/drawing/2014/main" id="{E5905669-5F78-4E03-AAB3-1C7D8B0FF3B1}"/>
              </a:ext>
            </a:extLst>
          </p:cNvPr>
          <p:cNvGraphicFramePr>
            <a:graphicFrameLocks noGrp="1"/>
          </p:cNvGraphicFramePr>
          <p:nvPr>
            <p:extLst>
              <p:ext uri="{D42A27DB-BD31-4B8C-83A1-F6EECF244321}">
                <p14:modId xmlns:p14="http://schemas.microsoft.com/office/powerpoint/2010/main" val="2132296127"/>
              </p:ext>
            </p:extLst>
          </p:nvPr>
        </p:nvGraphicFramePr>
        <p:xfrm>
          <a:off x="254625" y="5366163"/>
          <a:ext cx="2629252" cy="1385937"/>
        </p:xfrm>
        <a:graphic>
          <a:graphicData uri="http://schemas.openxmlformats.org/drawingml/2006/table">
            <a:tbl>
              <a:tblPr firstRow="1" bandRow="1">
                <a:tableStyleId>{21E4AEA4-8DFA-4A89-87EB-49C32662AFE0}</a:tableStyleId>
              </a:tblPr>
              <a:tblGrid>
                <a:gridCol w="2629252">
                  <a:extLst>
                    <a:ext uri="{9D8B030D-6E8A-4147-A177-3AD203B41FA5}">
                      <a16:colId xmlns:a16="http://schemas.microsoft.com/office/drawing/2014/main" val="1495017990"/>
                    </a:ext>
                  </a:extLst>
                </a:gridCol>
              </a:tblGrid>
              <a:tr h="454406">
                <a:tc>
                  <a:txBody>
                    <a:bodyPr/>
                    <a:lstStyle/>
                    <a:p>
                      <a:r>
                        <a:rPr lang="en-GB" sz="1400" dirty="0"/>
                        <a:t>MFL</a:t>
                      </a:r>
                    </a:p>
                  </a:txBody>
                  <a:tcPr>
                    <a:solidFill>
                      <a:srgbClr val="36E860"/>
                    </a:solidFill>
                  </a:tcPr>
                </a:tc>
                <a:extLst>
                  <a:ext uri="{0D108BD9-81ED-4DB2-BD59-A6C34878D82A}">
                    <a16:rowId xmlns:a16="http://schemas.microsoft.com/office/drawing/2014/main" val="2994901590"/>
                  </a:ext>
                </a:extLst>
              </a:tr>
              <a:tr h="931531">
                <a:tc>
                  <a:txBody>
                    <a:bodyPr/>
                    <a:lstStyle/>
                    <a:p>
                      <a:r>
                        <a:rPr lang="en-GB" sz="1400" u="sng" baseline="0" dirty="0"/>
                        <a:t>Define these words: </a:t>
                      </a:r>
                    </a:p>
                  </a:txBody>
                  <a:tcPr>
                    <a:solidFill>
                      <a:srgbClr val="94ECAB"/>
                    </a:solidFill>
                  </a:tcPr>
                </a:tc>
                <a:extLst>
                  <a:ext uri="{0D108BD9-81ED-4DB2-BD59-A6C34878D82A}">
                    <a16:rowId xmlns:a16="http://schemas.microsoft.com/office/drawing/2014/main" val="4175067309"/>
                  </a:ext>
                </a:extLst>
              </a:tr>
            </a:tbl>
          </a:graphicData>
        </a:graphic>
      </p:graphicFrame>
      <p:pic>
        <p:nvPicPr>
          <p:cNvPr id="2" name="Picture 1">
            <a:extLst>
              <a:ext uri="{FF2B5EF4-FFF2-40B4-BE49-F238E27FC236}">
                <a16:creationId xmlns:a16="http://schemas.microsoft.com/office/drawing/2014/main" id="{34DAB62F-0A3A-42FA-8DF0-02F02BF2903E}"/>
              </a:ext>
            </a:extLst>
          </p:cNvPr>
          <p:cNvPicPr>
            <a:picLocks noChangeAspect="1"/>
          </p:cNvPicPr>
          <p:nvPr/>
        </p:nvPicPr>
        <p:blipFill>
          <a:blip r:embed="rId2"/>
          <a:stretch>
            <a:fillRect/>
          </a:stretch>
        </p:blipFill>
        <p:spPr>
          <a:xfrm>
            <a:off x="9228992" y="1010409"/>
            <a:ext cx="1998775" cy="1724749"/>
          </a:xfrm>
          <a:prstGeom prst="rect">
            <a:avLst/>
          </a:prstGeom>
        </p:spPr>
      </p:pic>
    </p:spTree>
    <p:extLst>
      <p:ext uri="{BB962C8B-B14F-4D97-AF65-F5344CB8AC3E}">
        <p14:creationId xmlns:p14="http://schemas.microsoft.com/office/powerpoint/2010/main" val="1404472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E8C4468E9971046AEE07BC0E8D43B50" ma:contentTypeVersion="" ma:contentTypeDescription="Create a new document." ma:contentTypeScope="" ma:versionID="0813e571073f04623e86630093519d62">
  <xsd:schema xmlns:xsd="http://www.w3.org/2001/XMLSchema" xmlns:xs="http://www.w3.org/2001/XMLSchema" xmlns:p="http://schemas.microsoft.com/office/2006/metadata/properties" xmlns:ns2="9cc22b87-2346-4de0-b904-6e681334ced1" xmlns:ns3="5f3f76cc-4177-4ae5-bc2c-8bd081ea60fc" targetNamespace="http://schemas.microsoft.com/office/2006/metadata/properties" ma:root="true" ma:fieldsID="70c74d03865ad5c6922a9d0c177b5456" ns2:_="" ns3:_="">
    <xsd:import namespace="9cc22b87-2346-4de0-b904-6e681334ced1"/>
    <xsd:import namespace="5f3f76cc-4177-4ae5-bc2c-8bd081ea60f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lcf76f155ced4ddcb4097134ff3c332f" minOccurs="0"/>
                <xsd:element ref="ns2:TaxCatchAll"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c22b87-2346-4de0-b904-6e681334ced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1" nillable="true" ma:displayName="Taxonomy Catch All Column" ma:hidden="true" ma:list="{93563DDF-8DF6-443D-B1CD-8C4D05697621}" ma:internalName="TaxCatchAll" ma:showField="CatchAllData" ma:web="{7c58a657-1b5a-4a44-ba6a-f97765f143c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f3f76cc-4177-4ae5-bc2c-8bd081ea60f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0be4a8df-0181-4d53-b31d-0dd7acdb1893"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cc22b87-2346-4de0-b904-6e681334ced1" xsi:nil="true"/>
    <lcf76f155ced4ddcb4097134ff3c332f xmlns="5f3f76cc-4177-4ae5-bc2c-8bd081ea60f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90FD970-D19A-4BF9-9819-DD1653FA3515}">
  <ds:schemaRefs>
    <ds:schemaRef ds:uri="http://schemas.microsoft.com/sharepoint/v3/contenttype/forms"/>
  </ds:schemaRefs>
</ds:datastoreItem>
</file>

<file path=customXml/itemProps2.xml><?xml version="1.0" encoding="utf-8"?>
<ds:datastoreItem xmlns:ds="http://schemas.openxmlformats.org/officeDocument/2006/customXml" ds:itemID="{85568012-B02C-4B34-BC30-679FE93E1F26}">
  <ds:schemaRefs>
    <ds:schemaRef ds:uri="5f3f76cc-4177-4ae5-bc2c-8bd081ea60fc"/>
    <ds:schemaRef ds:uri="9cc22b87-2346-4de0-b904-6e681334ced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886A704-9751-4D91-9AD7-1E1CC79E39A4}">
  <ds:schemaRefs>
    <ds:schemaRef ds:uri="http://purl.org/dc/elements/1.1/"/>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schemas.microsoft.com/office/2006/documentManagement/types"/>
    <ds:schemaRef ds:uri="http://www.w3.org/XML/1998/namespace"/>
    <ds:schemaRef ds:uri="http://purl.org/dc/dcmitype/"/>
    <ds:schemaRef ds:uri="5f3f76cc-4177-4ae5-bc2c-8bd081ea60fc"/>
    <ds:schemaRef ds:uri="9cc22b87-2346-4de0-b904-6e681334ced1"/>
  </ds:schemaRefs>
</ds:datastoreItem>
</file>

<file path=docProps/app.xml><?xml version="1.0" encoding="utf-8"?>
<Properties xmlns="http://schemas.openxmlformats.org/officeDocument/2006/extended-properties" xmlns:vt="http://schemas.openxmlformats.org/officeDocument/2006/docPropsVTypes">
  <TotalTime>255</TotalTime>
  <Words>897</Words>
  <Application>Microsoft Office PowerPoint</Application>
  <PresentationFormat>Widescreen</PresentationFormat>
  <Paragraphs>124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20 – Tomorrow’s World</dc:title>
  <dc:creator>atoon</dc:creator>
  <cp:lastModifiedBy>Umayma Saleh</cp:lastModifiedBy>
  <cp:revision>401</cp:revision>
  <cp:lastPrinted>2021-06-22T10:58:43Z</cp:lastPrinted>
  <dcterms:created xsi:type="dcterms:W3CDTF">2021-06-17T12:54:55Z</dcterms:created>
  <dcterms:modified xsi:type="dcterms:W3CDTF">2023-02-15T14:28:09Z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0x0101005E8C4468E9971046AEE07BC0E8D43B50</vt:lpwstr>
  </property>
  <property fmtid="{D5CDD505-2E9C-101B-9397-08002B2CF9AE}" pid="3" name="MediaServiceImageTags">
    <vt:lpwstr/>
  </property>
</Properties>
</file>