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6F8"/>
    <a:srgbClr val="5C5EC2"/>
    <a:srgbClr val="94ECAB"/>
    <a:srgbClr val="CEF8EE"/>
    <a:srgbClr val="36E860"/>
    <a:srgbClr val="FF9966"/>
    <a:srgbClr val="E85318"/>
    <a:srgbClr val="CCFCF1"/>
    <a:srgbClr val="1CE4D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3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9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53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5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3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1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2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8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5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1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F8906-0DB4-404C-9C20-6B1176C018C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1DC1-19FA-4B5C-A3F5-BFCC9AE59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1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19256"/>
              </p:ext>
            </p:extLst>
          </p:nvPr>
        </p:nvGraphicFramePr>
        <p:xfrm>
          <a:off x="83127" y="131172"/>
          <a:ext cx="5854412" cy="32447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9050">
                  <a:extLst>
                    <a:ext uri="{9D8B030D-6E8A-4147-A177-3AD203B41FA5}">
                      <a16:colId xmlns:a16="http://schemas.microsoft.com/office/drawing/2014/main" val="3395121299"/>
                    </a:ext>
                  </a:extLst>
                </a:gridCol>
                <a:gridCol w="2875362">
                  <a:extLst>
                    <a:ext uri="{9D8B030D-6E8A-4147-A177-3AD203B41FA5}">
                      <a16:colId xmlns:a16="http://schemas.microsoft.com/office/drawing/2014/main" val="3945920250"/>
                    </a:ext>
                  </a:extLst>
                </a:gridCol>
              </a:tblGrid>
              <a:tr h="324553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Geography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071295"/>
                  </a:ext>
                </a:extLst>
              </a:tr>
              <a:tr h="1711277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Key physical features, including: beach, cliff, coast, forest, hill, mountain, sea, ocean, river, soil, valley, vegetation, season and weather.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Key human features, including: city, town, village, factory, farm, house, office, port, harbour and shop.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How to use simple compass directions (North, South, East and West) and locational and directional language to describe the location of features and routes on a map.</a:t>
                      </a:r>
                      <a:endParaRPr lang="en-GB" sz="1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be able to locate the local area on a map and to give directions.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learn about physical and human features of the local area.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identify different types of services in the local area.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be able to collect and record evidence.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be able to evaluate what the local area is like.</a:t>
                      </a:r>
                    </a:p>
                    <a:p>
                      <a:endParaRPr lang="en-GB" sz="1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38700"/>
                  </a:ext>
                </a:extLst>
              </a:tr>
              <a:tr h="1141676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endParaRPr lang="en-GB" sz="1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How to use a map to locate a region, county and town focussing on the local area. </a:t>
                      </a:r>
                    </a:p>
                    <a:p>
                      <a:endParaRPr lang="en-GB" sz="1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618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38391"/>
              </p:ext>
            </p:extLst>
          </p:nvPr>
        </p:nvGraphicFramePr>
        <p:xfrm>
          <a:off x="83127" y="3444296"/>
          <a:ext cx="5882647" cy="333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752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3499895">
                  <a:extLst>
                    <a:ext uri="{9D8B030D-6E8A-4147-A177-3AD203B41FA5}">
                      <a16:colId xmlns:a16="http://schemas.microsoft.com/office/drawing/2014/main" val="4242741618"/>
                    </a:ext>
                  </a:extLst>
                </a:gridCol>
              </a:tblGrid>
              <a:tr h="417860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Science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323241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Identified and compared the suitability of a variety of everyday materials.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identify the forces acting on objects.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investigate the effects of friction on different surfaces.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sort magnetic and non-magnetic materials.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investigate the strength of magnets.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explore magnetic poles.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explain that magnets attract some materials.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590102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Compare and group together </a:t>
                      </a:r>
                    </a:p>
                    <a:p>
                      <a:r>
                        <a:rPr lang="en-GB" sz="1000" u="none" dirty="0"/>
                        <a:t>a variety of everyday materials </a:t>
                      </a:r>
                    </a:p>
                    <a:p>
                      <a:r>
                        <a:rPr lang="en-GB" sz="1000" u="none" dirty="0"/>
                        <a:t>on the basis of whether they </a:t>
                      </a:r>
                    </a:p>
                    <a:p>
                      <a:r>
                        <a:rPr lang="en-GB" sz="1000" u="none" dirty="0"/>
                        <a:t>are attracted to a magnet, and</a:t>
                      </a:r>
                    </a:p>
                    <a:p>
                      <a:r>
                        <a:rPr lang="en-GB" sz="1000" u="none" dirty="0"/>
                        <a:t>identify some magnetic materials.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2983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5FD8431-10EB-42D2-89FE-4A6C5D200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720435"/>
              </p:ext>
            </p:extLst>
          </p:nvPr>
        </p:nvGraphicFramePr>
        <p:xfrm>
          <a:off x="5965775" y="131172"/>
          <a:ext cx="6146346" cy="334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031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3674315">
                  <a:extLst>
                    <a:ext uri="{9D8B030D-6E8A-4147-A177-3AD203B41FA5}">
                      <a16:colId xmlns:a16="http://schemas.microsoft.com/office/drawing/2014/main" val="1139352440"/>
                    </a:ext>
                  </a:extLst>
                </a:gridCol>
              </a:tblGrid>
              <a:tr h="353204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History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015131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Significant historical events, people and places in their own locality.</a:t>
                      </a:r>
                    </a:p>
                    <a:p>
                      <a:endParaRPr lang="en-GB" sz="1000" u="none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Events beyond living memory that are significant nationally or globally.</a:t>
                      </a:r>
                    </a:p>
                    <a:p>
                      <a:endParaRPr lang="en-GB" sz="1000" u="sng" dirty="0"/>
                    </a:p>
                    <a:p>
                      <a:endParaRPr lang="en-GB" sz="1000" u="sng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identify and classify different modes of transport.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work in teams to identify the similarities and differences of transport types.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understand how transportation has changed or will change over time, and to give reasons for these changes.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explore how different inventors contributed to the creation and development of different modes of transport.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u="sng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528580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</a:t>
                      </a:r>
                    </a:p>
                    <a:p>
                      <a:r>
                        <a:rPr lang="en-GB" sz="1000" u="sng" dirty="0"/>
                        <a:t>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To recognise different modes of transport </a:t>
                      </a:r>
                    </a:p>
                    <a:p>
                      <a:r>
                        <a:rPr lang="en-GB" sz="1000" u="none" dirty="0"/>
                        <a:t>both locally and globally and to understand </a:t>
                      </a:r>
                    </a:p>
                    <a:p>
                      <a:r>
                        <a:rPr lang="en-GB" sz="1000" u="none" dirty="0"/>
                        <a:t>how transportation has changed over </a:t>
                      </a:r>
                    </a:p>
                    <a:p>
                      <a:r>
                        <a:rPr lang="en-GB" sz="1000" u="none" dirty="0"/>
                        <a:t>time.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124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E3F66F-BBAE-4CE9-9C13-185CA0B45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61549"/>
              </p:ext>
            </p:extLst>
          </p:nvPr>
        </p:nvGraphicFramePr>
        <p:xfrm>
          <a:off x="5994010" y="3457916"/>
          <a:ext cx="6042128" cy="334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062">
                  <a:extLst>
                    <a:ext uri="{9D8B030D-6E8A-4147-A177-3AD203B41FA5}">
                      <a16:colId xmlns:a16="http://schemas.microsoft.com/office/drawing/2014/main" val="4224780268"/>
                    </a:ext>
                  </a:extLst>
                </a:gridCol>
                <a:gridCol w="3596066">
                  <a:extLst>
                    <a:ext uri="{9D8B030D-6E8A-4147-A177-3AD203B41FA5}">
                      <a16:colId xmlns:a16="http://schemas.microsoft.com/office/drawing/2014/main" val="1831508114"/>
                    </a:ext>
                  </a:extLst>
                </a:gridCol>
              </a:tblGrid>
              <a:tr h="458522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Computing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54310"/>
                  </a:ext>
                </a:extLst>
              </a:tr>
              <a:tr h="1292145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How to use technology safely, respectfully and responsibly; recognising acceptable/unacceptable behaviour and how to identify a range of ways to report concerns about content and contact.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explain that animation is a sequence of drawings or photographs.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relate animated movement with a sequence of images.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plan an animation.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identify the need to work consistently and carefully.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review and improve an animation.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03923"/>
                  </a:ext>
                </a:extLst>
              </a:tr>
              <a:tr h="1594157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none" dirty="0"/>
                    </a:p>
                    <a:p>
                      <a:r>
                        <a:rPr lang="en-GB" sz="1000" u="none" dirty="0"/>
                        <a:t>Design, create and evaluate</a:t>
                      </a:r>
                    </a:p>
                    <a:p>
                      <a:r>
                        <a:rPr lang="en-GB" sz="1000" u="none" dirty="0"/>
                        <a:t>an effective stop-frame </a:t>
                      </a:r>
                    </a:p>
                    <a:p>
                      <a:r>
                        <a:rPr lang="en-GB" sz="1000" u="none" dirty="0"/>
                        <a:t>animation.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017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AA0AB0-A522-4AC6-B0CD-9723E0205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06429"/>
              </p:ext>
            </p:extLst>
          </p:nvPr>
        </p:nvGraphicFramePr>
        <p:xfrm>
          <a:off x="241588" y="2471220"/>
          <a:ext cx="2703632" cy="837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908">
                  <a:extLst>
                    <a:ext uri="{9D8B030D-6E8A-4147-A177-3AD203B41FA5}">
                      <a16:colId xmlns:a16="http://schemas.microsoft.com/office/drawing/2014/main" val="3476585129"/>
                    </a:ext>
                  </a:extLst>
                </a:gridCol>
                <a:gridCol w="675908">
                  <a:extLst>
                    <a:ext uri="{9D8B030D-6E8A-4147-A177-3AD203B41FA5}">
                      <a16:colId xmlns:a16="http://schemas.microsoft.com/office/drawing/2014/main" val="2528666153"/>
                    </a:ext>
                  </a:extLst>
                </a:gridCol>
                <a:gridCol w="675908">
                  <a:extLst>
                    <a:ext uri="{9D8B030D-6E8A-4147-A177-3AD203B41FA5}">
                      <a16:colId xmlns:a16="http://schemas.microsoft.com/office/drawing/2014/main" val="510998368"/>
                    </a:ext>
                  </a:extLst>
                </a:gridCol>
                <a:gridCol w="675908">
                  <a:extLst>
                    <a:ext uri="{9D8B030D-6E8A-4147-A177-3AD203B41FA5}">
                      <a16:colId xmlns:a16="http://schemas.microsoft.com/office/drawing/2014/main" val="715328815"/>
                    </a:ext>
                  </a:extLst>
                </a:gridCol>
              </a:tblGrid>
              <a:tr h="418729">
                <a:tc>
                  <a:txBody>
                    <a:bodyPr/>
                    <a:lstStyle/>
                    <a:p>
                      <a:r>
                        <a:rPr lang="en-GB" sz="1000" dirty="0"/>
                        <a:t>Locate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Human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650145"/>
                  </a:ext>
                </a:extLst>
              </a:tr>
              <a:tr h="418729">
                <a:tc>
                  <a:txBody>
                    <a:bodyPr/>
                    <a:lstStyle/>
                    <a:p>
                      <a:r>
                        <a:rPr lang="en-GB" sz="1000" dirty="0"/>
                        <a:t>Compass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Navigate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Physical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Evaluate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661507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3456" y="3190076"/>
            <a:ext cx="7061328" cy="32745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b="1" dirty="0"/>
              <a:t>Knowledge Organiser – Spring 1 2023, Transport (Class 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5D970-6AC9-4CF7-8216-F63509A32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768" y="1774476"/>
            <a:ext cx="1266370" cy="1616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89D6800-7C8B-42FF-BA80-4B8B63290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42279"/>
              </p:ext>
            </p:extLst>
          </p:nvPr>
        </p:nvGraphicFramePr>
        <p:xfrm>
          <a:off x="5994010" y="2141368"/>
          <a:ext cx="2428096" cy="882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968">
                  <a:extLst>
                    <a:ext uri="{9D8B030D-6E8A-4147-A177-3AD203B41FA5}">
                      <a16:colId xmlns:a16="http://schemas.microsoft.com/office/drawing/2014/main" val="3072683044"/>
                    </a:ext>
                  </a:extLst>
                </a:gridCol>
                <a:gridCol w="754905">
                  <a:extLst>
                    <a:ext uri="{9D8B030D-6E8A-4147-A177-3AD203B41FA5}">
                      <a16:colId xmlns:a16="http://schemas.microsoft.com/office/drawing/2014/main" val="1681737469"/>
                    </a:ext>
                  </a:extLst>
                </a:gridCol>
                <a:gridCol w="791223">
                  <a:extLst>
                    <a:ext uri="{9D8B030D-6E8A-4147-A177-3AD203B41FA5}">
                      <a16:colId xmlns:a16="http://schemas.microsoft.com/office/drawing/2014/main" val="4015154224"/>
                    </a:ext>
                  </a:extLst>
                </a:gridCol>
              </a:tblGrid>
              <a:tr h="402343">
                <a:tc>
                  <a:txBody>
                    <a:bodyPr/>
                    <a:lstStyle/>
                    <a:p>
                      <a:r>
                        <a:rPr lang="en-GB" sz="900" dirty="0"/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Evolved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Inventor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40938"/>
                  </a:ext>
                </a:extLst>
              </a:tr>
              <a:tr h="480245">
                <a:tc>
                  <a:txBody>
                    <a:bodyPr/>
                    <a:lstStyle/>
                    <a:p>
                      <a:r>
                        <a:rPr lang="en-GB" sz="900" dirty="0"/>
                        <a:t>Similarities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Differences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Comparison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20671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19D3EA5-6A6F-4C83-AFCD-75B829CB2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3687"/>
              </p:ext>
            </p:extLst>
          </p:nvPr>
        </p:nvGraphicFramePr>
        <p:xfrm>
          <a:off x="83126" y="5499057"/>
          <a:ext cx="2230731" cy="862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577">
                  <a:extLst>
                    <a:ext uri="{9D8B030D-6E8A-4147-A177-3AD203B41FA5}">
                      <a16:colId xmlns:a16="http://schemas.microsoft.com/office/drawing/2014/main" val="684779495"/>
                    </a:ext>
                  </a:extLst>
                </a:gridCol>
                <a:gridCol w="743577">
                  <a:extLst>
                    <a:ext uri="{9D8B030D-6E8A-4147-A177-3AD203B41FA5}">
                      <a16:colId xmlns:a16="http://schemas.microsoft.com/office/drawing/2014/main" val="2554054065"/>
                    </a:ext>
                  </a:extLst>
                </a:gridCol>
                <a:gridCol w="743577">
                  <a:extLst>
                    <a:ext uri="{9D8B030D-6E8A-4147-A177-3AD203B41FA5}">
                      <a16:colId xmlns:a16="http://schemas.microsoft.com/office/drawing/2014/main" val="2771516507"/>
                    </a:ext>
                  </a:extLst>
                </a:gridCol>
              </a:tblGrid>
              <a:tr h="431403">
                <a:tc>
                  <a:txBody>
                    <a:bodyPr/>
                    <a:lstStyle/>
                    <a:p>
                      <a:r>
                        <a:rPr lang="en-GB" sz="1000" dirty="0"/>
                        <a:t>Repel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Attract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Magnetic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097007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r>
                        <a:rPr lang="en-GB" sz="1000" dirty="0"/>
                        <a:t>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Compass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Friction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02282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FFD712A-7CA4-4E9F-869A-AE4D010C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617" y="5469878"/>
            <a:ext cx="1640922" cy="862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62E622A-72D4-41F5-99CB-57DC0C8DB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35580"/>
              </p:ext>
            </p:extLst>
          </p:nvPr>
        </p:nvGraphicFramePr>
        <p:xfrm>
          <a:off x="6096001" y="5610460"/>
          <a:ext cx="2326105" cy="965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386">
                  <a:extLst>
                    <a:ext uri="{9D8B030D-6E8A-4147-A177-3AD203B41FA5}">
                      <a16:colId xmlns:a16="http://schemas.microsoft.com/office/drawing/2014/main" val="3398241348"/>
                    </a:ext>
                  </a:extLst>
                </a:gridCol>
                <a:gridCol w="601890">
                  <a:extLst>
                    <a:ext uri="{9D8B030D-6E8A-4147-A177-3AD203B41FA5}">
                      <a16:colId xmlns:a16="http://schemas.microsoft.com/office/drawing/2014/main" val="3845310122"/>
                    </a:ext>
                  </a:extLst>
                </a:gridCol>
                <a:gridCol w="819829">
                  <a:extLst>
                    <a:ext uri="{9D8B030D-6E8A-4147-A177-3AD203B41FA5}">
                      <a16:colId xmlns:a16="http://schemas.microsoft.com/office/drawing/2014/main" val="1588498124"/>
                    </a:ext>
                  </a:extLst>
                </a:gridCol>
              </a:tblGrid>
              <a:tr h="482988">
                <a:tc>
                  <a:txBody>
                    <a:bodyPr/>
                    <a:lstStyle/>
                    <a:p>
                      <a:r>
                        <a:rPr lang="en-GB" sz="1000" dirty="0"/>
                        <a:t>Animation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Create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Evaluate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88061"/>
                  </a:ext>
                </a:extLst>
              </a:tr>
              <a:tr h="482988">
                <a:tc>
                  <a:txBody>
                    <a:bodyPr/>
                    <a:lstStyle/>
                    <a:p>
                      <a:r>
                        <a:rPr lang="en-GB" sz="1000" dirty="0"/>
                        <a:t>Flip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Stop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Export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21453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47EC5AC0-C4A0-4797-9046-49830C60EF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44" t="46876" r="415" b="11837"/>
          <a:stretch/>
        </p:blipFill>
        <p:spPr>
          <a:xfrm>
            <a:off x="10034784" y="5610460"/>
            <a:ext cx="1933964" cy="1123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938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26634"/>
              </p:ext>
            </p:extLst>
          </p:nvPr>
        </p:nvGraphicFramePr>
        <p:xfrm>
          <a:off x="96126" y="3645446"/>
          <a:ext cx="3928914" cy="31975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1885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  <a:gridCol w="2497029">
                  <a:extLst>
                    <a:ext uri="{9D8B030D-6E8A-4147-A177-3AD203B41FA5}">
                      <a16:colId xmlns:a16="http://schemas.microsoft.com/office/drawing/2014/main" val="1992186232"/>
                    </a:ext>
                  </a:extLst>
                </a:gridCol>
              </a:tblGrid>
              <a:tr h="339700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Music</a:t>
                      </a:r>
                    </a:p>
                  </a:txBody>
                  <a:tcPr>
                    <a:solidFill>
                      <a:srgbClr val="1CE4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187151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Identified change in pitch, sorting sounds into categories (high, low, quiet and loud).</a:t>
                      </a:r>
                    </a:p>
                  </a:txBody>
                  <a:tcPr>
                    <a:solidFill>
                      <a:srgbClr val="CCFC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identify and discuss rhythm and musical texture.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play a rhythm.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identify and sort instruments.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To work as part of a group to compose a performance inspired by a piece of music.</a:t>
                      </a:r>
                    </a:p>
                  </a:txBody>
                  <a:tcPr>
                    <a:solidFill>
                      <a:srgbClr val="CCF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  <a:tr h="1547218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Mood, notation, symbol, sequence, technique, tempo, rhythm, clash, duration, dynamics/ volume, compose</a:t>
                      </a:r>
                    </a:p>
                  </a:txBody>
                  <a:tcPr>
                    <a:solidFill>
                      <a:srgbClr val="CCFC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r>
                        <a:rPr lang="en-GB" sz="1000" u="none" dirty="0"/>
                        <a:t>Explore, choose, combine and organise musical ideas within musical structures</a:t>
                      </a:r>
                      <a:r>
                        <a:rPr lang="en-GB" sz="1000" u="sng" dirty="0"/>
                        <a:t>.</a:t>
                      </a:r>
                    </a:p>
                  </a:txBody>
                  <a:tcPr>
                    <a:solidFill>
                      <a:srgbClr val="CCF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6781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792005"/>
              </p:ext>
            </p:extLst>
          </p:nvPr>
        </p:nvGraphicFramePr>
        <p:xfrm>
          <a:off x="42757" y="63501"/>
          <a:ext cx="4465448" cy="33661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2639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  <a:gridCol w="3072809">
                  <a:extLst>
                    <a:ext uri="{9D8B030D-6E8A-4147-A177-3AD203B41FA5}">
                      <a16:colId xmlns:a16="http://schemas.microsoft.com/office/drawing/2014/main" val="3819702568"/>
                    </a:ext>
                  </a:extLst>
                </a:gridCol>
              </a:tblGrid>
              <a:tr h="334588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PSHE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1532914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Why we have worries or concerns and how disputes can be resolved.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dirty="0"/>
                        <a:t>To identify personal goals and suggest actions I can take to achieve them.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dirty="0"/>
                        <a:t>To explain how a positive learning attitude can help me learn new things.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dirty="0"/>
                        <a:t>To identify the skills and attributes needed to do certain jobs.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dirty="0"/>
                        <a:t>To discuss what job I might like to do when I grow up and what skills are needed to achieve this.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1497997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Achievements, aims, success, goal, behaviour, action, accomplish, determines, effort, resilience.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Challenges many people</a:t>
                      </a:r>
                    </a:p>
                    <a:p>
                      <a:r>
                        <a:rPr lang="en-GB" sz="1000" u="none" dirty="0"/>
                        <a:t>face and how some </a:t>
                      </a:r>
                    </a:p>
                    <a:p>
                      <a:r>
                        <a:rPr lang="en-GB" sz="1000" u="none" dirty="0"/>
                        <a:t>people overcome these.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31103"/>
              </p:ext>
            </p:extLst>
          </p:nvPr>
        </p:nvGraphicFramePr>
        <p:xfrm>
          <a:off x="4078174" y="3645446"/>
          <a:ext cx="3982283" cy="31225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4759">
                  <a:extLst>
                    <a:ext uri="{9D8B030D-6E8A-4147-A177-3AD203B41FA5}">
                      <a16:colId xmlns:a16="http://schemas.microsoft.com/office/drawing/2014/main" val="1195867810"/>
                    </a:ext>
                  </a:extLst>
                </a:gridCol>
                <a:gridCol w="2527524">
                  <a:extLst>
                    <a:ext uri="{9D8B030D-6E8A-4147-A177-3AD203B41FA5}">
                      <a16:colId xmlns:a16="http://schemas.microsoft.com/office/drawing/2014/main" val="2453771901"/>
                    </a:ext>
                  </a:extLst>
                </a:gridCol>
              </a:tblGrid>
              <a:tr h="339441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Design 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106793"/>
                  </a:ext>
                </a:extLst>
              </a:tr>
              <a:tr h="1237606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How to use mechanical systems to make a moving machine.</a:t>
                      </a:r>
                      <a:endParaRPr lang="en-GB" sz="1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Identify what a moving vehicle is.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Identify the main parts of a moving vehicle.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Design, make and evaluate a moving vehicle.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Identify the skills used to make a design.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424996"/>
                  </a:ext>
                </a:extLst>
              </a:tr>
              <a:tr h="1545458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Design, make, evaluate, join, axle, 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r>
                        <a:rPr lang="en-GB" sz="1000" u="none" dirty="0"/>
                        <a:t>Design, make and evaluate a moving vehicle.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142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A7D5D24-9056-42B2-AC49-0C381487D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47462"/>
              </p:ext>
            </p:extLst>
          </p:nvPr>
        </p:nvGraphicFramePr>
        <p:xfrm>
          <a:off x="4604081" y="63500"/>
          <a:ext cx="3683291" cy="32621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173">
                  <a:extLst>
                    <a:ext uri="{9D8B030D-6E8A-4147-A177-3AD203B41FA5}">
                      <a16:colId xmlns:a16="http://schemas.microsoft.com/office/drawing/2014/main" val="855750989"/>
                    </a:ext>
                  </a:extLst>
                </a:gridCol>
                <a:gridCol w="2159118">
                  <a:extLst>
                    <a:ext uri="{9D8B030D-6E8A-4147-A177-3AD203B41FA5}">
                      <a16:colId xmlns:a16="http://schemas.microsoft.com/office/drawing/2014/main" val="403854330"/>
                    </a:ext>
                  </a:extLst>
                </a:gridCol>
              </a:tblGrid>
              <a:tr h="289426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RE</a:t>
                      </a:r>
                    </a:p>
                  </a:txBody>
                  <a:tcPr>
                    <a:solidFill>
                      <a:srgbClr val="E853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82239"/>
                  </a:ext>
                </a:extLst>
              </a:tr>
              <a:tr h="1244002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Made links between different religious beliefs.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Identify some beliefs about why the world is not always a good place.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u="none" dirty="0"/>
                        <a:t>Make links between religious beliefs and teaching and why people try to live and make the world a better place.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75623"/>
                  </a:ext>
                </a:extLst>
              </a:tr>
              <a:tr h="1616221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Connect, explore,  express, discussion, inspirational, love, peace, courage, forgiveness, teamwork, generosity, kindness, vision, care.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How and why people try to make the world a better place.</a:t>
                      </a:r>
                    </a:p>
                  </a:txBody>
                  <a:tcPr>
                    <a:solidFill>
                      <a:srgbClr val="FF9966">
                        <a:alpha val="6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7001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9BDB7FC-2C81-401F-840A-D5FA77DED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17252"/>
              </p:ext>
            </p:extLst>
          </p:nvPr>
        </p:nvGraphicFramePr>
        <p:xfrm>
          <a:off x="8166960" y="3683721"/>
          <a:ext cx="3928914" cy="1523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28914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297004">
                <a:tc>
                  <a:txBody>
                    <a:bodyPr/>
                    <a:lstStyle/>
                    <a:p>
                      <a:r>
                        <a:rPr lang="en-GB" sz="1600" dirty="0"/>
                        <a:t>MFL</a:t>
                      </a:r>
                    </a:p>
                  </a:txBody>
                  <a:tcPr>
                    <a:solidFill>
                      <a:srgbClr val="36E8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188016">
                <a:tc>
                  <a:txBody>
                    <a:bodyPr/>
                    <a:lstStyle/>
                    <a:p>
                      <a:r>
                        <a:rPr lang="en-GB" sz="1000" u="sng" baseline="0" dirty="0"/>
                        <a:t>Key Phrases</a:t>
                      </a:r>
                    </a:p>
                    <a:p>
                      <a:r>
                        <a:rPr lang="en-GB" sz="1000" baseline="0" dirty="0" err="1"/>
                        <a:t>Où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baseline="0" dirty="0" err="1"/>
                        <a:t>habites-tu</a:t>
                      </a:r>
                      <a:r>
                        <a:rPr lang="en-GB" sz="1000" baseline="0" dirty="0"/>
                        <a:t>? [Where Do You Live?], </a:t>
                      </a:r>
                      <a:r>
                        <a:rPr lang="en-GB" sz="1000" baseline="0" dirty="0" err="1"/>
                        <a:t>J’habite</a:t>
                      </a:r>
                      <a:r>
                        <a:rPr lang="en-GB" sz="1000" baseline="0" dirty="0"/>
                        <a:t> à … [I Live In …], Quelle </a:t>
                      </a:r>
                      <a:r>
                        <a:rPr lang="en-GB" sz="1000" baseline="0" dirty="0" err="1"/>
                        <a:t>est</a:t>
                      </a:r>
                      <a:r>
                        <a:rPr lang="en-GB" sz="1000" baseline="0" dirty="0"/>
                        <a:t> ton </a:t>
                      </a:r>
                      <a:r>
                        <a:rPr lang="en-GB" sz="1000" baseline="0" dirty="0" err="1"/>
                        <a:t>adresse</a:t>
                      </a:r>
                      <a:r>
                        <a:rPr lang="en-GB" sz="1000" baseline="0" dirty="0"/>
                        <a:t>? [What’s Your Address?], avenue [avenue], boulevard [boulevard], </a:t>
                      </a:r>
                      <a:r>
                        <a:rPr lang="en-GB" sz="1000" baseline="0" dirty="0" err="1"/>
                        <a:t>allée</a:t>
                      </a:r>
                      <a:r>
                        <a:rPr lang="en-GB" sz="1000" baseline="0" dirty="0"/>
                        <a:t> [lane], rue [street/road], place [place/square], du/de l’/de la/des… [of the…]</a:t>
                      </a:r>
                    </a:p>
                    <a:p>
                      <a:endParaRPr lang="en-GB" sz="1600" baseline="0" dirty="0"/>
                    </a:p>
                  </a:txBody>
                  <a:tcPr>
                    <a:solidFill>
                      <a:srgbClr val="94EC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D5FC636-08CB-4F0D-87B4-F9E245B2C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84838"/>
              </p:ext>
            </p:extLst>
          </p:nvPr>
        </p:nvGraphicFramePr>
        <p:xfrm>
          <a:off x="8334362" y="63500"/>
          <a:ext cx="3761512" cy="35301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2701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  <a:gridCol w="2078811">
                  <a:extLst>
                    <a:ext uri="{9D8B030D-6E8A-4147-A177-3AD203B41FA5}">
                      <a16:colId xmlns:a16="http://schemas.microsoft.com/office/drawing/2014/main" val="1855451359"/>
                    </a:ext>
                  </a:extLst>
                </a:gridCol>
              </a:tblGrid>
              <a:tr h="375019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Art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298345"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should already know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About the work of a range of artists, making links to their own work.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To use drawing, painting and sculpture to develop and share their ideas, experiences and imagination</a:t>
                      </a:r>
                      <a:endParaRPr lang="en-GB" sz="1000" u="sng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The Journey</a:t>
                      </a:r>
                    </a:p>
                    <a:p>
                      <a:r>
                        <a:rPr lang="en-GB" sz="1000" u="none" dirty="0"/>
                        <a:t>Explore the concept of animation by creating a sequence of images that, when put together into a flip book, will show a figure that moves.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  <a:tr h="1692136">
                <a:tc>
                  <a:txBody>
                    <a:bodyPr/>
                    <a:lstStyle/>
                    <a:p>
                      <a:r>
                        <a:rPr lang="en-GB" sz="1000" u="sng" dirty="0"/>
                        <a:t>Key Vocabulary</a:t>
                      </a:r>
                    </a:p>
                    <a:p>
                      <a:r>
                        <a:rPr lang="en-GB" sz="1000" u="none" dirty="0"/>
                        <a:t>Animation, sequence, variation.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u="sng" dirty="0"/>
                        <a:t>What I will know by the end of the unit</a:t>
                      </a:r>
                    </a:p>
                    <a:p>
                      <a:endParaRPr lang="en-GB" sz="1000" u="sng" dirty="0"/>
                    </a:p>
                    <a:p>
                      <a:r>
                        <a:rPr lang="en-GB" sz="1000" u="none" dirty="0"/>
                        <a:t>Create their own flipbook using software.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6781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1FDAF75-245D-4454-B58D-8EC8CB1AA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99160"/>
              </p:ext>
            </p:extLst>
          </p:nvPr>
        </p:nvGraphicFramePr>
        <p:xfrm>
          <a:off x="8166960" y="5322675"/>
          <a:ext cx="3982283" cy="14850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2283">
                  <a:extLst>
                    <a:ext uri="{9D8B030D-6E8A-4147-A177-3AD203B41FA5}">
                      <a16:colId xmlns:a16="http://schemas.microsoft.com/office/drawing/2014/main" val="1495017990"/>
                    </a:ext>
                  </a:extLst>
                </a:gridCol>
              </a:tblGrid>
              <a:tr h="322085">
                <a:tc>
                  <a:txBody>
                    <a:bodyPr/>
                    <a:lstStyle/>
                    <a:p>
                      <a:r>
                        <a:rPr lang="en-GB" sz="1600" dirty="0"/>
                        <a:t>PE</a:t>
                      </a:r>
                    </a:p>
                  </a:txBody>
                  <a:tcPr>
                    <a:solidFill>
                      <a:srgbClr val="5C5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01590"/>
                  </a:ext>
                </a:extLst>
              </a:tr>
              <a:tr h="1149740">
                <a:tc>
                  <a:txBody>
                    <a:bodyPr/>
                    <a:lstStyle/>
                    <a:p>
                      <a:r>
                        <a:rPr lang="en-GB" sz="1000" u="sng" baseline="0" dirty="0"/>
                        <a:t>Key skills</a:t>
                      </a:r>
                    </a:p>
                    <a:p>
                      <a:pPr algn="l" rtl="0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Invasion games (Football)- Teamwork, dribbling, coordination, running with the ball, balance, control, passing, receiving.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0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Dance- Balancing, travelling, movement, core strength, flexibility, sequencing.</a:t>
                      </a:r>
                      <a:endParaRPr lang="en-GB" sz="1000" baseline="0" dirty="0"/>
                    </a:p>
                  </a:txBody>
                  <a:tcPr>
                    <a:solidFill>
                      <a:srgbClr val="B2A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7309"/>
                  </a:ext>
                </a:extLst>
              </a:tr>
            </a:tbl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2A1C62CC-1750-48AC-BA1C-3F9960F6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203" y="3299018"/>
            <a:ext cx="7061328" cy="32745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b="1" dirty="0"/>
              <a:t>Knowledge Organiser – Spring 1 2023, Transport (Class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8C440-CA5D-452C-A3B5-04F70412F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1" t="19400" r="25789" b="9688"/>
          <a:stretch/>
        </p:blipFill>
        <p:spPr>
          <a:xfrm>
            <a:off x="2851238" y="2116933"/>
            <a:ext cx="1556608" cy="1182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CAA4A8-9557-4567-B047-E0144A0F8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84" t="23459" r="16506" b="38006"/>
          <a:stretch/>
        </p:blipFill>
        <p:spPr>
          <a:xfrm>
            <a:off x="7236724" y="2499096"/>
            <a:ext cx="823733" cy="799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48F30-B0C6-41B4-8752-F6C878284B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74" t="26187" r="23386" b="19049"/>
          <a:stretch/>
        </p:blipFill>
        <p:spPr>
          <a:xfrm>
            <a:off x="6135177" y="5661480"/>
            <a:ext cx="1334695" cy="1106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8EA9CE-ED5E-4CF5-BCA6-BB127C434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683" y="5861737"/>
            <a:ext cx="1311493" cy="90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5D7DF-0146-4C11-AADE-03DB1711AB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22" r="13013" b="16633"/>
          <a:stretch/>
        </p:blipFill>
        <p:spPr>
          <a:xfrm>
            <a:off x="10363326" y="2707975"/>
            <a:ext cx="1612864" cy="860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580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c22b87-2346-4de0-b904-6e681334ced1" xsi:nil="true"/>
    <lcf76f155ced4ddcb4097134ff3c332f xmlns="5f3f76cc-4177-4ae5-bc2c-8bd081ea60f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8C4468E9971046AEE07BC0E8D43B50" ma:contentTypeVersion="" ma:contentTypeDescription="Create a new document." ma:contentTypeScope="" ma:versionID="0813e571073f04623e86630093519d62">
  <xsd:schema xmlns:xsd="http://www.w3.org/2001/XMLSchema" xmlns:xs="http://www.w3.org/2001/XMLSchema" xmlns:p="http://schemas.microsoft.com/office/2006/metadata/properties" xmlns:ns2="9cc22b87-2346-4de0-b904-6e681334ced1" xmlns:ns3="5f3f76cc-4177-4ae5-bc2c-8bd081ea60fc" targetNamespace="http://schemas.microsoft.com/office/2006/metadata/properties" ma:root="true" ma:fieldsID="70c74d03865ad5c6922a9d0c177b5456" ns2:_="" ns3:_="">
    <xsd:import namespace="9cc22b87-2346-4de0-b904-6e681334ced1"/>
    <xsd:import namespace="5f3f76cc-4177-4ae5-bc2c-8bd081ea60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22b87-2346-4de0-b904-6e681334ce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3563DDF-8DF6-443D-B1CD-8C4D05697621}" ma:internalName="TaxCatchAll" ma:showField="CatchAllData" ma:web="{7c58a657-1b5a-4a44-ba6a-f97765f143c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f76cc-4177-4ae5-bc2c-8bd081ea6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be4a8df-0181-4d53-b31d-0dd7acdb1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86A704-9751-4D91-9AD7-1E1CC79E39A4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f3f76cc-4177-4ae5-bc2c-8bd081ea60fc"/>
    <ds:schemaRef ds:uri="9cc22b87-2346-4de0-b904-6e681334ced1"/>
  </ds:schemaRefs>
</ds:datastoreItem>
</file>

<file path=customXml/itemProps2.xml><?xml version="1.0" encoding="utf-8"?>
<ds:datastoreItem xmlns:ds="http://schemas.openxmlformats.org/officeDocument/2006/customXml" ds:itemID="{85568012-B02C-4B34-BC30-679FE93E1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22b87-2346-4de0-b904-6e681334ced1"/>
    <ds:schemaRef ds:uri="5f3f76cc-4177-4ae5-bc2c-8bd081ea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0FD970-D19A-4BF9-9819-DD1653FA35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1211</Words>
  <Application>Microsoft Office PowerPoint</Application>
  <PresentationFormat>Widescreen</PresentationFormat>
  <Paragraphs>169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Knowledge Organiser – Spring 1 2023, Transport (Class 2)</vt:lpstr>
      <vt:lpstr>Knowledge Organiser – Spring 1 2023, Transport (Class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20 – Tomorrow’s World</dc:title>
  <dc:creator>atoon</dc:creator>
  <cp:lastModifiedBy>Olivia Penman</cp:lastModifiedBy>
  <cp:revision>37</cp:revision>
  <cp:lastPrinted>2021-06-22T10:58:43Z</cp:lastPrinted>
  <dcterms:created xsi:type="dcterms:W3CDTF">2021-06-17T12:54:55Z</dcterms:created>
  <dcterms:modified xsi:type="dcterms:W3CDTF">2023-03-15T14:36:22Z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0x0101005E8C4468E9971046AEE07BC0E8D43B50</vt:lpwstr>
  </property>
</Properties>
</file>