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6F8"/>
    <a:srgbClr val="5C5EC2"/>
    <a:srgbClr val="94ECAB"/>
    <a:srgbClr val="CEF8EE"/>
    <a:srgbClr val="36E860"/>
    <a:srgbClr val="FF9966"/>
    <a:srgbClr val="E85318"/>
    <a:srgbClr val="CCFCF1"/>
    <a:srgbClr val="1CE4D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9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53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5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3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1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2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8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5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1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1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5FD8431-10EB-42D2-89FE-4A6C5D200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4872"/>
              </p:ext>
            </p:extLst>
          </p:nvPr>
        </p:nvGraphicFramePr>
        <p:xfrm>
          <a:off x="6095999" y="140696"/>
          <a:ext cx="6012874" cy="316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517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  <a:gridCol w="3530357">
                  <a:extLst>
                    <a:ext uri="{9D8B030D-6E8A-4147-A177-3AD203B41FA5}">
                      <a16:colId xmlns:a16="http://schemas.microsoft.com/office/drawing/2014/main" val="1139352440"/>
                    </a:ext>
                  </a:extLst>
                </a:gridCol>
              </a:tblGrid>
              <a:tr h="371452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History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1219991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pPr algn="l"/>
                      <a:r>
                        <a:rPr lang="en-GB" sz="1000" u="none" dirty="0"/>
                        <a:t>Events beyond living memory that are significant nationally or globally.​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Put events in chronological order.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Find out about how hunter-gatherers lived in Stone Age Britain.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Explore the style of Stone Age cave art.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Examine non-written sources of evidence about the Stone Age.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1576539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Understand how the </a:t>
                      </a:r>
                    </a:p>
                    <a:p>
                      <a:r>
                        <a:rPr lang="en-GB" sz="1000" u="none" dirty="0"/>
                        <a:t>period from the Stone Age</a:t>
                      </a:r>
                    </a:p>
                    <a:p>
                      <a:r>
                        <a:rPr lang="en-GB" sz="1000" u="none" dirty="0"/>
                        <a:t>to the Iron Age fits into a </a:t>
                      </a:r>
                    </a:p>
                    <a:p>
                      <a:r>
                        <a:rPr lang="en-GB" sz="1000" u="none" dirty="0"/>
                        <a:t>wider picture of British history.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124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984621"/>
              </p:ext>
            </p:extLst>
          </p:nvPr>
        </p:nvGraphicFramePr>
        <p:xfrm>
          <a:off x="83127" y="131172"/>
          <a:ext cx="5940138" cy="32286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6283">
                  <a:extLst>
                    <a:ext uri="{9D8B030D-6E8A-4147-A177-3AD203B41FA5}">
                      <a16:colId xmlns:a16="http://schemas.microsoft.com/office/drawing/2014/main" val="3395121299"/>
                    </a:ext>
                  </a:extLst>
                </a:gridCol>
                <a:gridCol w="3623855">
                  <a:extLst>
                    <a:ext uri="{9D8B030D-6E8A-4147-A177-3AD203B41FA5}">
                      <a16:colId xmlns:a16="http://schemas.microsoft.com/office/drawing/2014/main" val="3945920250"/>
                    </a:ext>
                  </a:extLst>
                </a:gridCol>
              </a:tblGrid>
              <a:tr h="367342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Geography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071295"/>
                  </a:ext>
                </a:extLst>
              </a:tr>
              <a:tr h="1425319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How to use a map to locate a region, county and town focussing on the local area.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Describe what you find underground.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u="none" dirty="0"/>
                        <a:t>Explain…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How volcanoes are formed.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How volcanoes affect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u="none" dirty="0"/>
                        <a:t>people’s lives.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What causes earthquakes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u="none" dirty="0"/>
                        <a:t>and how they are measured.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38700"/>
                  </a:ext>
                </a:extLst>
              </a:tr>
              <a:tr h="1435973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Describe how a volcano is formed, when a volcano erupts and some risks and benefits of living near a volcano.</a:t>
                      </a:r>
                    </a:p>
                    <a:p>
                      <a:r>
                        <a:rPr lang="en-GB" sz="1000" u="none" dirty="0"/>
                        <a:t>Explain why earthquakes occur and compare the strengths of earthquakes.</a:t>
                      </a:r>
                    </a:p>
                    <a:p>
                      <a:endParaRPr lang="en-GB" sz="1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61804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9896" y="2981222"/>
            <a:ext cx="8074313" cy="32745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400" b="1" dirty="0"/>
              <a:t>Knowledge Organiser – Spring 2 2023, Stone Age (Class 2)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32507"/>
              </p:ext>
            </p:extLst>
          </p:nvPr>
        </p:nvGraphicFramePr>
        <p:xfrm>
          <a:off x="83127" y="3429000"/>
          <a:ext cx="5940138" cy="3317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069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  <a:gridCol w="2970069">
                  <a:extLst>
                    <a:ext uri="{9D8B030D-6E8A-4147-A177-3AD203B41FA5}">
                      <a16:colId xmlns:a16="http://schemas.microsoft.com/office/drawing/2014/main" val="4242741618"/>
                    </a:ext>
                  </a:extLst>
                </a:gridCol>
              </a:tblGrid>
              <a:tr h="337161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Science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1306962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Compare and group together a variety of everyday materials on the basis of their simple physical properties.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Compare and group materials together.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Investigate gases and explain their properties.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Investigate materials as they change state.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Explore how water changes state.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Explain the effect of temperature on the process of evaporation.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1673096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Describe the properties of solids, liquids and gases. </a:t>
                      </a:r>
                    </a:p>
                    <a:p>
                      <a:r>
                        <a:rPr lang="en-GB" sz="1000" u="none" dirty="0"/>
                        <a:t>Explain the behaviour of the particles in solids, liquids and gases.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2983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E3F66F-BBAE-4CE9-9C13-185CA0B45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207180"/>
              </p:ext>
            </p:extLst>
          </p:nvPr>
        </p:nvGraphicFramePr>
        <p:xfrm>
          <a:off x="6095999" y="3429000"/>
          <a:ext cx="6012874" cy="3317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210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  <a:gridCol w="3549664">
                  <a:extLst>
                    <a:ext uri="{9D8B030D-6E8A-4147-A177-3AD203B41FA5}">
                      <a16:colId xmlns:a16="http://schemas.microsoft.com/office/drawing/2014/main" val="1831508114"/>
                    </a:ext>
                  </a:extLst>
                </a:gridCol>
              </a:tblGrid>
              <a:tr h="361937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Computing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1384355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Use technology purposefully to create, organise, store, manipulate and retrieve digital content.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Explain that data gathered over time can be used to answer questions.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Use a digital device to collect data automatically.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Explain that a data logger collects ‘data points’ from sensors over time.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Recognise how a computer can help us analyse data.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Identify the data needed to answer questions.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1570927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Use data from a sensor to answer a given question.</a:t>
                      </a:r>
                    </a:p>
                    <a:p>
                      <a:r>
                        <a:rPr lang="en-GB" sz="1000" u="none" dirty="0"/>
                        <a:t>Identify the intervals used to collect data and sort data to find information using a data logger.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0175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E4CF4B-F475-498B-92EC-7ABBE088E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75372"/>
              </p:ext>
            </p:extLst>
          </p:nvPr>
        </p:nvGraphicFramePr>
        <p:xfrm>
          <a:off x="171449" y="2175867"/>
          <a:ext cx="2157080" cy="1036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065">
                  <a:extLst>
                    <a:ext uri="{9D8B030D-6E8A-4147-A177-3AD203B41FA5}">
                      <a16:colId xmlns:a16="http://schemas.microsoft.com/office/drawing/2014/main" val="3651838093"/>
                    </a:ext>
                  </a:extLst>
                </a:gridCol>
                <a:gridCol w="747130">
                  <a:extLst>
                    <a:ext uri="{9D8B030D-6E8A-4147-A177-3AD203B41FA5}">
                      <a16:colId xmlns:a16="http://schemas.microsoft.com/office/drawing/2014/main" val="3822335400"/>
                    </a:ext>
                  </a:extLst>
                </a:gridCol>
                <a:gridCol w="767885">
                  <a:extLst>
                    <a:ext uri="{9D8B030D-6E8A-4147-A177-3AD203B41FA5}">
                      <a16:colId xmlns:a16="http://schemas.microsoft.com/office/drawing/2014/main" val="1353677708"/>
                    </a:ext>
                  </a:extLst>
                </a:gridCol>
              </a:tblGrid>
              <a:tr h="277888">
                <a:tc>
                  <a:txBody>
                    <a:bodyPr/>
                    <a:lstStyle/>
                    <a:p>
                      <a:r>
                        <a:rPr lang="en-GB" sz="1000" dirty="0"/>
                        <a:t>Eruption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Magma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Crater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117388"/>
                  </a:ext>
                </a:extLst>
              </a:tr>
              <a:tr h="362733">
                <a:tc>
                  <a:txBody>
                    <a:bodyPr/>
                    <a:lstStyle/>
                    <a:p>
                      <a:r>
                        <a:rPr lang="en-GB" sz="1000" dirty="0"/>
                        <a:t>Magma chamber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Dormant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373376"/>
                  </a:ext>
                </a:extLst>
              </a:tr>
              <a:tr h="362733">
                <a:tc>
                  <a:txBody>
                    <a:bodyPr/>
                    <a:lstStyle/>
                    <a:p>
                      <a:r>
                        <a:rPr lang="en-GB" sz="1000" dirty="0"/>
                        <a:t>Extinct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Magnitude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Richter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52339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588ECB-158F-45A3-BD1C-55863B648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43973"/>
              </p:ext>
            </p:extLst>
          </p:nvPr>
        </p:nvGraphicFramePr>
        <p:xfrm>
          <a:off x="171450" y="5349015"/>
          <a:ext cx="2684046" cy="11961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4682">
                  <a:extLst>
                    <a:ext uri="{9D8B030D-6E8A-4147-A177-3AD203B41FA5}">
                      <a16:colId xmlns:a16="http://schemas.microsoft.com/office/drawing/2014/main" val="2545655820"/>
                    </a:ext>
                  </a:extLst>
                </a:gridCol>
                <a:gridCol w="894682">
                  <a:extLst>
                    <a:ext uri="{9D8B030D-6E8A-4147-A177-3AD203B41FA5}">
                      <a16:colId xmlns:a16="http://schemas.microsoft.com/office/drawing/2014/main" val="180314121"/>
                    </a:ext>
                  </a:extLst>
                </a:gridCol>
                <a:gridCol w="894682">
                  <a:extLst>
                    <a:ext uri="{9D8B030D-6E8A-4147-A177-3AD203B41FA5}">
                      <a16:colId xmlns:a16="http://schemas.microsoft.com/office/drawing/2014/main" val="1908596890"/>
                    </a:ext>
                  </a:extLst>
                </a:gridCol>
              </a:tblGrid>
              <a:tr h="382625">
                <a:tc>
                  <a:txBody>
                    <a:bodyPr/>
                    <a:lstStyle/>
                    <a:p>
                      <a:r>
                        <a:rPr lang="en-GB" sz="1000" dirty="0"/>
                        <a:t>Solid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Liquid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502724"/>
                  </a:ext>
                </a:extLst>
              </a:tr>
              <a:tr h="386134">
                <a:tc>
                  <a:txBody>
                    <a:bodyPr/>
                    <a:lstStyle/>
                    <a:p>
                      <a:r>
                        <a:rPr lang="en-GB" sz="10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Properties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142710"/>
                  </a:ext>
                </a:extLst>
              </a:tr>
              <a:tr h="427406">
                <a:tc>
                  <a:txBody>
                    <a:bodyPr/>
                    <a:lstStyle/>
                    <a:p>
                      <a:r>
                        <a:rPr lang="en-GB" sz="1000" dirty="0"/>
                        <a:t>Condense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Evaporate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Water vapour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1988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4648D2A-2831-4DC4-981C-F64E9B01C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7" t="20819" r="17500" b="13594"/>
          <a:stretch/>
        </p:blipFill>
        <p:spPr>
          <a:xfrm>
            <a:off x="4112446" y="969101"/>
            <a:ext cx="1910819" cy="984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21DB27-3C5C-4DB9-AC2D-136C0F8A7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36" b="12989"/>
          <a:stretch/>
        </p:blipFill>
        <p:spPr>
          <a:xfrm>
            <a:off x="3757309" y="5725340"/>
            <a:ext cx="2118094" cy="95168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A27CAE-655C-43AD-B1A5-798492E6A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33048"/>
              </p:ext>
            </p:extLst>
          </p:nvPr>
        </p:nvGraphicFramePr>
        <p:xfrm>
          <a:off x="6111587" y="1953908"/>
          <a:ext cx="2438303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6759">
                  <a:extLst>
                    <a:ext uri="{9D8B030D-6E8A-4147-A177-3AD203B41FA5}">
                      <a16:colId xmlns:a16="http://schemas.microsoft.com/office/drawing/2014/main" val="1397128167"/>
                    </a:ext>
                  </a:extLst>
                </a:gridCol>
                <a:gridCol w="894019">
                  <a:extLst>
                    <a:ext uri="{9D8B030D-6E8A-4147-A177-3AD203B41FA5}">
                      <a16:colId xmlns:a16="http://schemas.microsoft.com/office/drawing/2014/main" val="748544927"/>
                    </a:ext>
                  </a:extLst>
                </a:gridCol>
                <a:gridCol w="717525">
                  <a:extLst>
                    <a:ext uri="{9D8B030D-6E8A-4147-A177-3AD203B41FA5}">
                      <a16:colId xmlns:a16="http://schemas.microsoft.com/office/drawing/2014/main" val="3095209273"/>
                    </a:ext>
                  </a:extLst>
                </a:gridCol>
              </a:tblGrid>
              <a:tr h="392870">
                <a:tc>
                  <a:txBody>
                    <a:bodyPr/>
                    <a:lstStyle/>
                    <a:p>
                      <a:r>
                        <a:rPr lang="en-GB" sz="1000" dirty="0"/>
                        <a:t>Stone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Chronological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Cave paintings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470424"/>
                  </a:ext>
                </a:extLst>
              </a:tr>
              <a:tr h="241766">
                <a:tc>
                  <a:txBody>
                    <a:bodyPr/>
                    <a:lstStyle/>
                    <a:p>
                      <a:r>
                        <a:rPr lang="en-GB" sz="1000" dirty="0"/>
                        <a:t>Palaeolithic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Mesolithic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Neolithic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89354"/>
                  </a:ext>
                </a:extLst>
              </a:tr>
              <a:tr h="392870">
                <a:tc>
                  <a:txBody>
                    <a:bodyPr/>
                    <a:lstStyle/>
                    <a:p>
                      <a:r>
                        <a:rPr lang="en-GB" sz="1000" dirty="0"/>
                        <a:t>Hunter-gathers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Prehistory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Significant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14751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3BD9980-252E-44A4-A2E0-4B14762B4A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0" t="15312" r="12632" b="4062"/>
          <a:stretch/>
        </p:blipFill>
        <p:spPr>
          <a:xfrm>
            <a:off x="10416892" y="2011584"/>
            <a:ext cx="1619246" cy="857834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1A696F6-1152-4A27-B755-A76FADC5A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70052"/>
              </p:ext>
            </p:extLst>
          </p:nvPr>
        </p:nvGraphicFramePr>
        <p:xfrm>
          <a:off x="6209731" y="5506528"/>
          <a:ext cx="2211255" cy="1038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085">
                  <a:extLst>
                    <a:ext uri="{9D8B030D-6E8A-4147-A177-3AD203B41FA5}">
                      <a16:colId xmlns:a16="http://schemas.microsoft.com/office/drawing/2014/main" val="728094743"/>
                    </a:ext>
                  </a:extLst>
                </a:gridCol>
                <a:gridCol w="737085">
                  <a:extLst>
                    <a:ext uri="{9D8B030D-6E8A-4147-A177-3AD203B41FA5}">
                      <a16:colId xmlns:a16="http://schemas.microsoft.com/office/drawing/2014/main" val="4037566717"/>
                    </a:ext>
                  </a:extLst>
                </a:gridCol>
                <a:gridCol w="737085">
                  <a:extLst>
                    <a:ext uri="{9D8B030D-6E8A-4147-A177-3AD203B41FA5}">
                      <a16:colId xmlns:a16="http://schemas.microsoft.com/office/drawing/2014/main" val="81963398"/>
                    </a:ext>
                  </a:extLst>
                </a:gridCol>
              </a:tblGrid>
              <a:tr h="346217">
                <a:tc>
                  <a:txBody>
                    <a:bodyPr/>
                    <a:lstStyle/>
                    <a:p>
                      <a:r>
                        <a:rPr lang="en-GB" sz="10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Logging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575525"/>
                  </a:ext>
                </a:extLst>
              </a:tr>
              <a:tr h="346217">
                <a:tc>
                  <a:txBody>
                    <a:bodyPr/>
                    <a:lstStyle/>
                    <a:p>
                      <a:r>
                        <a:rPr lang="en-GB" sz="1000" dirty="0"/>
                        <a:t>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Import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Export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63163"/>
                  </a:ext>
                </a:extLst>
              </a:tr>
              <a:tr h="346217">
                <a:tc>
                  <a:txBody>
                    <a:bodyPr/>
                    <a:lstStyle/>
                    <a:p>
                      <a:r>
                        <a:rPr lang="en-GB" sz="1000" dirty="0"/>
                        <a:t>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Logged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94268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33F2AAE-CB91-4ABE-8168-5A405F165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053" y="5871276"/>
            <a:ext cx="1611497" cy="8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8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D5FC636-08CB-4F0D-87B4-F9E245B2C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22845"/>
              </p:ext>
            </p:extLst>
          </p:nvPr>
        </p:nvGraphicFramePr>
        <p:xfrm>
          <a:off x="8166960" y="165343"/>
          <a:ext cx="3839180" cy="30961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9735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  <a:gridCol w="2549445">
                  <a:extLst>
                    <a:ext uri="{9D8B030D-6E8A-4147-A177-3AD203B41FA5}">
                      <a16:colId xmlns:a16="http://schemas.microsoft.com/office/drawing/2014/main" val="1855451359"/>
                    </a:ext>
                  </a:extLst>
                </a:gridCol>
              </a:tblGrid>
              <a:tr h="355210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Art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189992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Produced artwork inspired by other artists.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Identify what a landscape is.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Use line, tone and shade effectively.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Make rubbings using appropriate textures.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sketch a local landscape.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  <a:tr h="1550919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Landscape, skyline, Ken Done, Joan Miro, shade, tone.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To sketch a local landscape in the style of Ken Done.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6781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3257"/>
              </p:ext>
            </p:extLst>
          </p:nvPr>
        </p:nvGraphicFramePr>
        <p:xfrm>
          <a:off x="96125" y="144899"/>
          <a:ext cx="3951872" cy="33631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8971">
                  <a:extLst>
                    <a:ext uri="{9D8B030D-6E8A-4147-A177-3AD203B41FA5}">
                      <a16:colId xmlns:a16="http://schemas.microsoft.com/office/drawing/2014/main" val="855750989"/>
                    </a:ext>
                  </a:extLst>
                </a:gridCol>
                <a:gridCol w="2452901">
                  <a:extLst>
                    <a:ext uri="{9D8B030D-6E8A-4147-A177-3AD203B41FA5}">
                      <a16:colId xmlns:a16="http://schemas.microsoft.com/office/drawing/2014/main" val="3819702568"/>
                    </a:ext>
                  </a:extLst>
                </a:gridCol>
              </a:tblGrid>
              <a:tr h="316791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PSHE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82239"/>
                  </a:ext>
                </a:extLst>
              </a:tr>
              <a:tr h="1539700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Discussed jobs I might like to do when I grow up and what skills are needed to achieve this.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r>
                        <a:rPr lang="en-GB" sz="1000" u="none" dirty="0"/>
                        <a:t>Explain…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What skills are needed for a range of jobs.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Ways people can borrow money and discuss some of the consequences of borrowing money.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The difference between things we want and things we need.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Ways I can keep track of what I spend and why it is important to do this.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75623"/>
                  </a:ext>
                </a:extLst>
              </a:tr>
              <a:tr h="1260074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Money, employment, job, payment, wages, spending, owe, save, borrow, interest, repayments, credit card, budget.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Understand where money comes from and how it can be used.</a:t>
                      </a:r>
                    </a:p>
                    <a:p>
                      <a:r>
                        <a:rPr lang="en-GB" sz="1000" u="none" dirty="0"/>
                        <a:t>Consider what influences spending and how to keep track of what we spend.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700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A7D5D24-9056-42B2-AC49-0C381487D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33509"/>
              </p:ext>
            </p:extLst>
          </p:nvPr>
        </p:nvGraphicFramePr>
        <p:xfrm>
          <a:off x="4116134" y="155313"/>
          <a:ext cx="4024186" cy="3096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8769">
                  <a:extLst>
                    <a:ext uri="{9D8B030D-6E8A-4147-A177-3AD203B41FA5}">
                      <a16:colId xmlns:a16="http://schemas.microsoft.com/office/drawing/2014/main" val="855750989"/>
                    </a:ext>
                  </a:extLst>
                </a:gridCol>
                <a:gridCol w="2325417">
                  <a:extLst>
                    <a:ext uri="{9D8B030D-6E8A-4147-A177-3AD203B41FA5}">
                      <a16:colId xmlns:a16="http://schemas.microsoft.com/office/drawing/2014/main" val="403854330"/>
                    </a:ext>
                  </a:extLst>
                </a:gridCol>
              </a:tblGrid>
              <a:tr h="326161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RE</a:t>
                      </a:r>
                    </a:p>
                  </a:txBody>
                  <a:tcPr>
                    <a:solidFill>
                      <a:srgbClr val="E853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82239"/>
                  </a:ext>
                </a:extLst>
              </a:tr>
              <a:tr h="1423249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Made links between religious beliefs and teaching and why people try to live and make the world a better place.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Identify some beliefs about love, commitment and promises.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Understand the significance of baptism to Christians.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Understand how Jewish people mark becoming an adult.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Acknowledge which ceremonies Hindus mark in the journey of life.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175623"/>
                  </a:ext>
                </a:extLst>
              </a:tr>
              <a:tr h="1297800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Ambitions, hopes, dreams, commitments, values, journey, forgiveness, salvation.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How and why people mark the significant events of life.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70011"/>
                  </a:ext>
                </a:extLst>
              </a:tr>
            </a:tbl>
          </a:graphicData>
        </a:graphic>
      </p:graphicFrame>
      <p:sp>
        <p:nvSpPr>
          <p:cNvPr id="13" name="Title 3">
            <a:extLst>
              <a:ext uri="{FF2B5EF4-FFF2-40B4-BE49-F238E27FC236}">
                <a16:creationId xmlns:a16="http://schemas.microsoft.com/office/drawing/2014/main" id="{67EDEEB3-56E7-473D-AA75-53C0727CDBCB}"/>
              </a:ext>
            </a:extLst>
          </p:cNvPr>
          <p:cNvSpPr txBox="1">
            <a:spLocks/>
          </p:cNvSpPr>
          <p:nvPr/>
        </p:nvSpPr>
        <p:spPr>
          <a:xfrm>
            <a:off x="2498969" y="3290246"/>
            <a:ext cx="8074313" cy="327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/>
              <a:t>Knowledge Organiser – Spring 2 2023, Stone Age (Class 2)</a:t>
            </a:r>
            <a:endParaRPr lang="en-GB" sz="2400" b="1" dirty="0">
              <a:highlight>
                <a:srgbClr val="FFFF00"/>
              </a:highlight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9BDB7FC-2C81-401F-840A-D5FA77DED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4108"/>
              </p:ext>
            </p:extLst>
          </p:nvPr>
        </p:nvGraphicFramePr>
        <p:xfrm>
          <a:off x="8166959" y="3656515"/>
          <a:ext cx="3839179" cy="15917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39179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</a:tblGrid>
              <a:tr h="408048">
                <a:tc>
                  <a:txBody>
                    <a:bodyPr/>
                    <a:lstStyle/>
                    <a:p>
                      <a:r>
                        <a:rPr lang="en-GB" sz="1600" dirty="0"/>
                        <a:t>MFL</a:t>
                      </a:r>
                    </a:p>
                  </a:txBody>
                  <a:tcPr>
                    <a:solidFill>
                      <a:srgbClr val="36E8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183711">
                <a:tc>
                  <a:txBody>
                    <a:bodyPr/>
                    <a:lstStyle/>
                    <a:p>
                      <a:r>
                        <a:rPr lang="en-GB" sz="1000" u="sng" baseline="0" dirty="0"/>
                        <a:t>Key Phrases</a:t>
                      </a:r>
                    </a:p>
                    <a:p>
                      <a:r>
                        <a:rPr lang="en-GB" sz="1050" u="none" baseline="0" dirty="0"/>
                        <a:t>Les </a:t>
                      </a:r>
                      <a:r>
                        <a:rPr lang="en-GB" sz="1050" u="none" baseline="0" dirty="0" err="1"/>
                        <a:t>nombres</a:t>
                      </a:r>
                      <a:r>
                        <a:rPr lang="en-GB" sz="1050" u="none" baseline="0" dirty="0"/>
                        <a:t> [numbers], </a:t>
                      </a:r>
                      <a:r>
                        <a:rPr lang="en-GB" sz="1050" u="none" baseline="0" dirty="0" err="1"/>
                        <a:t>Comptes</a:t>
                      </a:r>
                      <a:r>
                        <a:rPr lang="en-GB" sz="1050" u="none" baseline="0" dirty="0"/>
                        <a:t> avec </a:t>
                      </a:r>
                      <a:r>
                        <a:rPr lang="en-GB" sz="1050" u="none" baseline="0" dirty="0" err="1"/>
                        <a:t>moi</a:t>
                      </a:r>
                      <a:r>
                        <a:rPr lang="en-GB" sz="1050" u="none" baseline="0" dirty="0"/>
                        <a:t> [Count with me], </a:t>
                      </a:r>
                      <a:r>
                        <a:rPr lang="en-GB" sz="105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fois</a:t>
                      </a: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[times], </a:t>
                      </a:r>
                      <a:r>
                        <a:rPr lang="en-GB" sz="105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divisé</a:t>
                      </a: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par… [divide by…], </a:t>
                      </a:r>
                      <a:r>
                        <a:rPr lang="en-GB" sz="105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C’est</a:t>
                      </a: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combien</a:t>
                      </a: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 [How many is that?], </a:t>
                      </a:r>
                      <a:r>
                        <a:rPr lang="en-GB" sz="105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</a:t>
                      </a: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fait </a:t>
                      </a:r>
                      <a:r>
                        <a:rPr lang="en-GB" sz="105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combien</a:t>
                      </a: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 [How many does that make?, </a:t>
                      </a:r>
                      <a:r>
                        <a:rPr lang="en-GB" sz="105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C’est</a:t>
                      </a: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05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</a:t>
                      </a: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jour? [What Day Is It?], </a:t>
                      </a:r>
                      <a:r>
                        <a:rPr lang="en-GB" sz="105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Faites</a:t>
                      </a: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</a:t>
                      </a:r>
                      <a:r>
                        <a:rPr lang="en-GB" sz="105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semaine</a:t>
                      </a: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[Make a Week].</a:t>
                      </a:r>
                      <a:endParaRPr lang="en-GB" sz="1050" u="sng" baseline="0" dirty="0"/>
                    </a:p>
                    <a:p>
                      <a:endParaRPr lang="en-GB" sz="1600" baseline="0" dirty="0"/>
                    </a:p>
                  </a:txBody>
                  <a:tcPr>
                    <a:solidFill>
                      <a:srgbClr val="94EC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1FDAF75-245D-4454-B58D-8EC8CB1AA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958390"/>
              </p:ext>
            </p:extLst>
          </p:nvPr>
        </p:nvGraphicFramePr>
        <p:xfrm>
          <a:off x="8166960" y="5288930"/>
          <a:ext cx="3839179" cy="15251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39179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</a:tblGrid>
              <a:tr h="385109">
                <a:tc>
                  <a:txBody>
                    <a:bodyPr/>
                    <a:lstStyle/>
                    <a:p>
                      <a:r>
                        <a:rPr lang="en-GB" sz="1600" dirty="0"/>
                        <a:t>PE</a:t>
                      </a:r>
                    </a:p>
                  </a:txBody>
                  <a:tcPr>
                    <a:solidFill>
                      <a:srgbClr val="5C5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140009">
                <a:tc>
                  <a:txBody>
                    <a:bodyPr/>
                    <a:lstStyle/>
                    <a:p>
                      <a:r>
                        <a:rPr lang="en-GB" sz="1000" u="sng" baseline="0" dirty="0"/>
                        <a:t>Key skills</a:t>
                      </a:r>
                    </a:p>
                    <a:p>
                      <a:r>
                        <a:rPr lang="en-GB" sz="1100" u="none" baseline="0" dirty="0"/>
                        <a:t>Netball- Passing, moving, catching, reacting, turning, shooting, communicating, attacking and defending.</a:t>
                      </a:r>
                    </a:p>
                    <a:p>
                      <a:endParaRPr lang="en-GB" sz="1600" baseline="0" dirty="0"/>
                    </a:p>
                    <a:p>
                      <a:endParaRPr lang="en-GB" sz="1600" baseline="0" dirty="0"/>
                    </a:p>
                  </a:txBody>
                  <a:tcPr>
                    <a:solidFill>
                      <a:srgbClr val="B2A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A778499-1C2C-48BE-A041-ABC564728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584655"/>
              </p:ext>
            </p:extLst>
          </p:nvPr>
        </p:nvGraphicFramePr>
        <p:xfrm>
          <a:off x="112294" y="3645445"/>
          <a:ext cx="3912745" cy="3168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6559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  <a:gridCol w="2696186">
                  <a:extLst>
                    <a:ext uri="{9D8B030D-6E8A-4147-A177-3AD203B41FA5}">
                      <a16:colId xmlns:a16="http://schemas.microsoft.com/office/drawing/2014/main" val="1992186232"/>
                    </a:ext>
                  </a:extLst>
                </a:gridCol>
              </a:tblGrid>
              <a:tr h="353614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Music</a:t>
                      </a:r>
                    </a:p>
                  </a:txBody>
                  <a:tcPr>
                    <a:solidFill>
                      <a:srgbClr val="1CE4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722350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pPr algn="l" rtl="0" fontAlgn="base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to read, clap and play crotchets, quavers, rests, minims and semibreves.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/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9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Experience with writing a musical composition.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endParaRPr lang="en-GB" sz="1000" u="sng" dirty="0"/>
                    </a:p>
                  </a:txBody>
                  <a:tcPr>
                    <a:solidFill>
                      <a:srgbClr val="CCFC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know what a recorder is; how to look after and clean it and the different parts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experiment with making sound using the recorder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use my tongue to make my notes clear and consistent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able to play and recognise the notes B,A and G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play notes in time with a given rhythm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begin to recognise the notes B, A and G on sheet music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CCF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  <a:tr h="1031909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Recorder, note, rhythm, staff, crotchet, minim, semibreve, crotchet rest</a:t>
                      </a:r>
                      <a:endParaRPr lang="en-GB" sz="900" u="sng" dirty="0"/>
                    </a:p>
                  </a:txBody>
                  <a:tcPr>
                    <a:solidFill>
                      <a:srgbClr val="CCFC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pPr algn="l" rtl="0" fontAlgn="base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play the notes B, A and G on a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recorder and begin to play a simple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endParaRPr lang="en-GB" sz="1000" u="sng" dirty="0"/>
                    </a:p>
                  </a:txBody>
                  <a:tcPr>
                    <a:solidFill>
                      <a:srgbClr val="CCF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6781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4B35F80-96E1-4B06-B46B-7DFF2512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334" y="5409271"/>
            <a:ext cx="262151" cy="1213209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0610225-18AB-43A6-86DC-65757DCC0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48438"/>
              </p:ext>
            </p:extLst>
          </p:nvPr>
        </p:nvGraphicFramePr>
        <p:xfrm>
          <a:off x="4116133" y="3656515"/>
          <a:ext cx="4024186" cy="31575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2093">
                  <a:extLst>
                    <a:ext uri="{9D8B030D-6E8A-4147-A177-3AD203B41FA5}">
                      <a16:colId xmlns:a16="http://schemas.microsoft.com/office/drawing/2014/main" val="1195867810"/>
                    </a:ext>
                  </a:extLst>
                </a:gridCol>
                <a:gridCol w="2012093">
                  <a:extLst>
                    <a:ext uri="{9D8B030D-6E8A-4147-A177-3AD203B41FA5}">
                      <a16:colId xmlns:a16="http://schemas.microsoft.com/office/drawing/2014/main" val="2453771901"/>
                    </a:ext>
                  </a:extLst>
                </a:gridCol>
              </a:tblGrid>
              <a:tr h="350311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Design 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106793"/>
                  </a:ext>
                </a:extLst>
              </a:tr>
              <a:tr h="1056283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r>
                        <a:rPr lang="en-GB" sz="1000" u="none" dirty="0"/>
                        <a:t>The principles of a healthy and balanced diet.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How to maintain food hygiene and safety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follow a step by step recipe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424996"/>
                  </a:ext>
                </a:extLst>
              </a:tr>
              <a:tr h="1750939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Cookery, savoury, technique, hygiene, safety, recipe, ingredients, crockery.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How to prepare and cook a variety of predominately savoury dishes using a range of cooking techniques.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1428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6A41A07-A9C3-4F25-8BAB-D39D4E289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956" y="2216661"/>
            <a:ext cx="1431909" cy="1020951"/>
          </a:xfrm>
          <a:prstGeom prst="rect">
            <a:avLst/>
          </a:prstGeom>
        </p:spPr>
      </p:pic>
      <p:pic>
        <p:nvPicPr>
          <p:cNvPr id="1026" name="Picture 2" descr="How to eat a balanced diet | BBC Good Food">
            <a:extLst>
              <a:ext uri="{FF2B5EF4-FFF2-40B4-BE49-F238E27FC236}">
                <a16:creationId xmlns:a16="http://schemas.microsoft.com/office/drawing/2014/main" id="{62AE0DD2-4DA8-4FCE-936A-C539C51CC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121" y="5767162"/>
            <a:ext cx="1891878" cy="9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0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8C4468E9971046AEE07BC0E8D43B50" ma:contentTypeVersion="" ma:contentTypeDescription="Create a new document." ma:contentTypeScope="" ma:versionID="0813e571073f04623e86630093519d62">
  <xsd:schema xmlns:xsd="http://www.w3.org/2001/XMLSchema" xmlns:xs="http://www.w3.org/2001/XMLSchema" xmlns:p="http://schemas.microsoft.com/office/2006/metadata/properties" xmlns:ns2="9cc22b87-2346-4de0-b904-6e681334ced1" xmlns:ns3="5f3f76cc-4177-4ae5-bc2c-8bd081ea60fc" targetNamespace="http://schemas.microsoft.com/office/2006/metadata/properties" ma:root="true" ma:fieldsID="70c74d03865ad5c6922a9d0c177b5456" ns2:_="" ns3:_="">
    <xsd:import namespace="9cc22b87-2346-4de0-b904-6e681334ced1"/>
    <xsd:import namespace="5f3f76cc-4177-4ae5-bc2c-8bd081ea60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22b87-2346-4de0-b904-6e681334ce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3563DDF-8DF6-443D-B1CD-8C4D05697621}" ma:internalName="TaxCatchAll" ma:showField="CatchAllData" ma:web="{7c58a657-1b5a-4a44-ba6a-f97765f143cb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f76cc-4177-4ae5-bc2c-8bd081ea6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be4a8df-0181-4d53-b31d-0dd7acdb1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c22b87-2346-4de0-b904-6e681334ced1" xsi:nil="true"/>
    <lcf76f155ced4ddcb4097134ff3c332f xmlns="5f3f76cc-4177-4ae5-bc2c-8bd081ea60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568012-B02C-4B34-BC30-679FE93E1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22b87-2346-4de0-b904-6e681334ced1"/>
    <ds:schemaRef ds:uri="5f3f76cc-4177-4ae5-bc2c-8bd081ea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0FD970-D19A-4BF9-9819-DD1653FA35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86A704-9751-4D91-9AD7-1E1CC79E39A4}">
  <ds:schemaRefs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9cc22b87-2346-4de0-b904-6e681334ced1"/>
    <ds:schemaRef ds:uri="5f3f76cc-4177-4ae5-bc2c-8bd081ea60fc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1148</Words>
  <Application>Microsoft Office PowerPoint</Application>
  <PresentationFormat>Widescreen</PresentationFormat>
  <Paragraphs>180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Knowledge Organiser – Spring 2 2023, Stone Age (Class 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20 – Tomorrow’s World</dc:title>
  <dc:creator>atoon</dc:creator>
  <cp:lastModifiedBy>Olivia Penman</cp:lastModifiedBy>
  <cp:revision>31</cp:revision>
  <cp:lastPrinted>2021-06-22T10:58:43Z</cp:lastPrinted>
  <dcterms:created xsi:type="dcterms:W3CDTF">2021-06-17T12:54:55Z</dcterms:created>
  <dcterms:modified xsi:type="dcterms:W3CDTF">2023-03-15T14:41:18Z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0x0101005E8C4468E9971046AEE07BC0E8D43B50</vt:lpwstr>
  </property>
</Properties>
</file>