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1" r:id="rId6"/>
    <p:sldId id="262" r:id="rId7"/>
    <p:sldId id="264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A6F8"/>
    <a:srgbClr val="9933FF"/>
    <a:srgbClr val="36E860"/>
    <a:srgbClr val="5C5EC2"/>
    <a:srgbClr val="94ECAB"/>
    <a:srgbClr val="CEF8EE"/>
    <a:srgbClr val="FF9966"/>
    <a:srgbClr val="E85318"/>
    <a:srgbClr val="CCFCF1"/>
    <a:srgbClr val="1CE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19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3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5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3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6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52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8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3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05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41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8906-0DB4-404C-9C20-6B1176C018CF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1DC1-19FA-4B5C-A3F5-BFCC9AE59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11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223818"/>
              </p:ext>
            </p:extLst>
          </p:nvPr>
        </p:nvGraphicFramePr>
        <p:xfrm>
          <a:off x="263529" y="3750358"/>
          <a:ext cx="5349776" cy="29627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12062">
                  <a:extLst>
                    <a:ext uri="{9D8B030D-6E8A-4147-A177-3AD203B41FA5}">
                      <a16:colId xmlns:a16="http://schemas.microsoft.com/office/drawing/2014/main" val="1495017990"/>
                    </a:ext>
                  </a:extLst>
                </a:gridCol>
                <a:gridCol w="2937714">
                  <a:extLst>
                    <a:ext uri="{9D8B030D-6E8A-4147-A177-3AD203B41FA5}">
                      <a16:colId xmlns:a16="http://schemas.microsoft.com/office/drawing/2014/main" val="1992186232"/>
                    </a:ext>
                  </a:extLst>
                </a:gridCol>
              </a:tblGrid>
              <a:tr h="44733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Personal,</a:t>
                      </a:r>
                      <a:r>
                        <a:rPr lang="en-GB" sz="1600" baseline="0" dirty="0"/>
                        <a:t> social and emotional</a:t>
                      </a:r>
                      <a:endParaRPr lang="en-GB" sz="1600" dirty="0"/>
                    </a:p>
                  </a:txBody>
                  <a:tcPr>
                    <a:solidFill>
                      <a:srgbClr val="1CE4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901590"/>
                  </a:ext>
                </a:extLst>
              </a:tr>
              <a:tr h="1092089"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should already know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That I have different feelings and emotions.</a:t>
                      </a:r>
                    </a:p>
                    <a:p>
                      <a:r>
                        <a:rPr lang="en-GB" sz="1000" u="none" dirty="0"/>
                        <a:t>That we have rules to keep us safe and happy in our classroom</a:t>
                      </a:r>
                    </a:p>
                  </a:txBody>
                  <a:tcPr>
                    <a:solidFill>
                      <a:srgbClr val="CCFC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The Journey</a:t>
                      </a:r>
                    </a:p>
                    <a:p>
                      <a:r>
                        <a:rPr lang="en-GB" sz="1000" u="none" dirty="0"/>
                        <a:t>We will be learning about how to manage our different feelings.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We will be setting personal goals / targets that we want to achieve.</a:t>
                      </a:r>
                    </a:p>
                  </a:txBody>
                  <a:tcPr>
                    <a:solidFill>
                      <a:srgbClr val="CCF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67309"/>
                  </a:ext>
                </a:extLst>
              </a:tr>
              <a:tr h="1423324">
                <a:tc>
                  <a:txBody>
                    <a:bodyPr/>
                    <a:lstStyle/>
                    <a:p>
                      <a:r>
                        <a:rPr lang="en-GB" sz="1000" u="sng" dirty="0"/>
                        <a:t>Key Vocabulary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Resolution </a:t>
                      </a:r>
                    </a:p>
                    <a:p>
                      <a:r>
                        <a:rPr lang="en-GB" sz="1000" u="none" dirty="0"/>
                        <a:t>Goal</a:t>
                      </a:r>
                    </a:p>
                    <a:p>
                      <a:r>
                        <a:rPr lang="en-GB" sz="1000" u="none" dirty="0"/>
                        <a:t>Conflict</a:t>
                      </a:r>
                    </a:p>
                    <a:p>
                      <a:r>
                        <a:rPr lang="en-GB" sz="1000" u="none" dirty="0"/>
                        <a:t>feelings</a:t>
                      </a:r>
                    </a:p>
                  </a:txBody>
                  <a:tcPr>
                    <a:solidFill>
                      <a:srgbClr val="CCFC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will know by the end of the unit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That it is ok to have feelings but we must be able to manage these feelings. 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That it isn’t easy achieving a target / goal. You have to keep practising to get better. </a:t>
                      </a:r>
                    </a:p>
                  </a:txBody>
                  <a:tcPr>
                    <a:solidFill>
                      <a:srgbClr val="CCF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6781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04700"/>
              </p:ext>
            </p:extLst>
          </p:nvPr>
        </p:nvGraphicFramePr>
        <p:xfrm>
          <a:off x="263529" y="144899"/>
          <a:ext cx="3364556" cy="30444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8280">
                  <a:extLst>
                    <a:ext uri="{9D8B030D-6E8A-4147-A177-3AD203B41FA5}">
                      <a16:colId xmlns:a16="http://schemas.microsoft.com/office/drawing/2014/main" val="855750989"/>
                    </a:ext>
                  </a:extLst>
                </a:gridCol>
                <a:gridCol w="1746276">
                  <a:extLst>
                    <a:ext uri="{9D8B030D-6E8A-4147-A177-3AD203B41FA5}">
                      <a16:colId xmlns:a16="http://schemas.microsoft.com/office/drawing/2014/main" val="3819702568"/>
                    </a:ext>
                  </a:extLst>
                </a:gridCol>
              </a:tblGrid>
              <a:tr h="51766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Technology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382239"/>
                  </a:ext>
                </a:extLst>
              </a:tr>
              <a:tr h="1252403"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should already know</a:t>
                      </a:r>
                    </a:p>
                    <a:p>
                      <a:r>
                        <a:rPr lang="en-GB" sz="1000" u="sng" dirty="0"/>
                        <a:t> </a:t>
                      </a:r>
                    </a:p>
                    <a:p>
                      <a:r>
                        <a:rPr lang="en-GB" sz="1000" u="none" dirty="0"/>
                        <a:t>How to use an I Pad to play games and take photos. </a:t>
                      </a:r>
                      <a:endParaRPr lang="en-GB" sz="1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The Journey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We will learn to use the mouse to click and drag within programs. 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We will use the space bar.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175623"/>
                  </a:ext>
                </a:extLst>
              </a:tr>
              <a:tr h="1274357">
                <a:tc>
                  <a:txBody>
                    <a:bodyPr/>
                    <a:lstStyle/>
                    <a:p>
                      <a:r>
                        <a:rPr lang="en-GB" sz="1000" u="sng" dirty="0"/>
                        <a:t>Key Vocabulary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Computer</a:t>
                      </a:r>
                    </a:p>
                    <a:p>
                      <a:r>
                        <a:rPr lang="en-GB" sz="1000" u="none" dirty="0"/>
                        <a:t>Mouse</a:t>
                      </a:r>
                    </a:p>
                    <a:p>
                      <a:r>
                        <a:rPr lang="en-GB" sz="1000" u="none" dirty="0"/>
                        <a:t>Keyboard</a:t>
                      </a:r>
                    </a:p>
                    <a:p>
                      <a:r>
                        <a:rPr lang="en-GB" sz="1000" u="none" dirty="0"/>
                        <a:t>Space bar / shift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will know by the end of the unit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How to use the mouse to click and drag. </a:t>
                      </a:r>
                    </a:p>
                    <a:p>
                      <a:r>
                        <a:rPr lang="en-GB" sz="1000" u="none" dirty="0"/>
                        <a:t>How to locate and use the space bar.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27001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A7D5D24-9056-42B2-AC49-0C381487D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610814"/>
              </p:ext>
            </p:extLst>
          </p:nvPr>
        </p:nvGraphicFramePr>
        <p:xfrm>
          <a:off x="3835474" y="151495"/>
          <a:ext cx="3951066" cy="30472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75533">
                  <a:extLst>
                    <a:ext uri="{9D8B030D-6E8A-4147-A177-3AD203B41FA5}">
                      <a16:colId xmlns:a16="http://schemas.microsoft.com/office/drawing/2014/main" val="855750989"/>
                    </a:ext>
                  </a:extLst>
                </a:gridCol>
                <a:gridCol w="1975533">
                  <a:extLst>
                    <a:ext uri="{9D8B030D-6E8A-4147-A177-3AD203B41FA5}">
                      <a16:colId xmlns:a16="http://schemas.microsoft.com/office/drawing/2014/main" val="403854330"/>
                    </a:ext>
                  </a:extLst>
                </a:gridCol>
              </a:tblGrid>
              <a:tr h="568879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Physical</a:t>
                      </a:r>
                      <a:r>
                        <a:rPr lang="en-GB" sz="1600" baseline="0" dirty="0"/>
                        <a:t> development</a:t>
                      </a:r>
                      <a:endParaRPr lang="en-GB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382239"/>
                  </a:ext>
                </a:extLst>
              </a:tr>
              <a:tr h="1077906"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should already know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How to jump and land safely. </a:t>
                      </a:r>
                    </a:p>
                  </a:txBody>
                  <a:tcPr>
                    <a:solidFill>
                      <a:srgbClr val="FF9966">
                        <a:alpha val="6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The Journey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We will learn to climb, balance, jump and land safely</a:t>
                      </a:r>
                    </a:p>
                    <a:p>
                      <a:r>
                        <a:rPr lang="en-GB" sz="1000" u="none" dirty="0"/>
                        <a:t>Also to move in different ways.</a:t>
                      </a:r>
                    </a:p>
                  </a:txBody>
                  <a:tcPr>
                    <a:solidFill>
                      <a:srgbClr val="FF9966">
                        <a:alpha val="6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75623"/>
                  </a:ext>
                </a:extLst>
              </a:tr>
              <a:tr h="1400427">
                <a:tc>
                  <a:txBody>
                    <a:bodyPr/>
                    <a:lstStyle/>
                    <a:p>
                      <a:r>
                        <a:rPr lang="en-GB" sz="1000" u="sng" dirty="0"/>
                        <a:t>Key Vocabulary</a:t>
                      </a:r>
                    </a:p>
                    <a:p>
                      <a:r>
                        <a:rPr lang="en-GB" sz="1000" u="none" dirty="0"/>
                        <a:t>Balance</a:t>
                      </a:r>
                    </a:p>
                    <a:p>
                      <a:r>
                        <a:rPr lang="en-GB" sz="1000" u="none" dirty="0"/>
                        <a:t>Move</a:t>
                      </a:r>
                    </a:p>
                    <a:p>
                      <a:r>
                        <a:rPr lang="en-GB" sz="1000" u="none" dirty="0"/>
                        <a:t>Take off </a:t>
                      </a:r>
                    </a:p>
                    <a:p>
                      <a:r>
                        <a:rPr lang="en-GB" sz="1000" u="none" dirty="0"/>
                        <a:t>Jump </a:t>
                      </a:r>
                    </a:p>
                    <a:p>
                      <a:r>
                        <a:rPr lang="en-GB" sz="1000" u="none" dirty="0"/>
                        <a:t>Land</a:t>
                      </a:r>
                    </a:p>
                    <a:p>
                      <a:r>
                        <a:rPr lang="en-GB" sz="1000" u="none" dirty="0"/>
                        <a:t>apparatus</a:t>
                      </a:r>
                    </a:p>
                  </a:txBody>
                  <a:tcPr>
                    <a:solidFill>
                      <a:srgbClr val="FF9966">
                        <a:alpha val="6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will know by the end of the unit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Children will know how to be safe around the apparatus.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Children will balance, jump and land safely.</a:t>
                      </a:r>
                    </a:p>
                  </a:txBody>
                  <a:tcPr>
                    <a:solidFill>
                      <a:srgbClr val="FF9966">
                        <a:alpha val="6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270011"/>
                  </a:ext>
                </a:extLst>
              </a:tr>
            </a:tbl>
          </a:graphicData>
        </a:graphic>
      </p:graphicFrame>
      <p:sp>
        <p:nvSpPr>
          <p:cNvPr id="13" name="Title 3">
            <a:extLst>
              <a:ext uri="{FF2B5EF4-FFF2-40B4-BE49-F238E27FC236}">
                <a16:creationId xmlns:a16="http://schemas.microsoft.com/office/drawing/2014/main" id="{67EDEEB3-56E7-473D-AA75-53C0727CDBCB}"/>
              </a:ext>
            </a:extLst>
          </p:cNvPr>
          <p:cNvSpPr txBox="1">
            <a:spLocks/>
          </p:cNvSpPr>
          <p:nvPr/>
        </p:nvSpPr>
        <p:spPr>
          <a:xfrm>
            <a:off x="904974" y="3297173"/>
            <a:ext cx="10228082" cy="3274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b="1" dirty="0"/>
              <a:t>Knowledge Organiser – Spring 1</a:t>
            </a:r>
            <a:r>
              <a:rPr lang="en-GB" sz="2400" b="1" baseline="30000" dirty="0"/>
              <a:t>st</a:t>
            </a:r>
            <a:r>
              <a:rPr lang="en-GB" sz="2400" b="1" dirty="0"/>
              <a:t> half term      Topic – Winter wonderland (5 weeks) </a:t>
            </a:r>
            <a:endParaRPr lang="en-GB" sz="2400" b="1" dirty="0">
              <a:highlight>
                <a:srgbClr val="FFFF00"/>
              </a:highlight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9BDB7FC-2C81-401F-840A-D5FA77DED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528796"/>
              </p:ext>
            </p:extLst>
          </p:nvPr>
        </p:nvGraphicFramePr>
        <p:xfrm>
          <a:off x="5777948" y="3732476"/>
          <a:ext cx="6150523" cy="30463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7640">
                  <a:extLst>
                    <a:ext uri="{9D8B030D-6E8A-4147-A177-3AD203B41FA5}">
                      <a16:colId xmlns:a16="http://schemas.microsoft.com/office/drawing/2014/main" val="1495017990"/>
                    </a:ext>
                  </a:extLst>
                </a:gridCol>
                <a:gridCol w="3282883">
                  <a:extLst>
                    <a:ext uri="{9D8B030D-6E8A-4147-A177-3AD203B41FA5}">
                      <a16:colId xmlns:a16="http://schemas.microsoft.com/office/drawing/2014/main" val="1157932842"/>
                    </a:ext>
                  </a:extLst>
                </a:gridCol>
              </a:tblGrid>
              <a:tr h="34910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Understanding the world</a:t>
                      </a:r>
                    </a:p>
                  </a:txBody>
                  <a:tcPr>
                    <a:solidFill>
                      <a:srgbClr val="36E8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rgbClr val="36E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901590"/>
                  </a:ext>
                </a:extLst>
              </a:tr>
              <a:tr h="1397312"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should already know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That there are four seasons and we have finished Autumn/are in Winter. </a:t>
                      </a:r>
                    </a:p>
                    <a:p>
                      <a:r>
                        <a:rPr lang="en-GB" sz="1000" u="none" dirty="0"/>
                        <a:t>That things change in our environment as the seasons change. </a:t>
                      </a:r>
                    </a:p>
                    <a:p>
                      <a:r>
                        <a:rPr lang="en-GB" sz="1000" u="none" dirty="0"/>
                        <a:t>That other cultures celebrate special occasions in different ways. </a:t>
                      </a:r>
                    </a:p>
                    <a:p>
                      <a:endParaRPr lang="en-GB" sz="1000" u="sng" dirty="0"/>
                    </a:p>
                  </a:txBody>
                  <a:tcPr>
                    <a:solidFill>
                      <a:srgbClr val="94EC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The Journey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We will learn that in winter it is cold, dark earlier and the trees are bare.</a:t>
                      </a:r>
                    </a:p>
                    <a:p>
                      <a:r>
                        <a:rPr lang="en-GB" sz="1000" u="none" dirty="0"/>
                        <a:t>We will also learn about hibernation and migration. </a:t>
                      </a:r>
                    </a:p>
                    <a:p>
                      <a:r>
                        <a:rPr lang="en-GB" sz="1000" u="none" dirty="0"/>
                        <a:t>We will discuss Winter festivals(Christmas , New Year and Chinese New Year. </a:t>
                      </a:r>
                    </a:p>
                  </a:txBody>
                  <a:tcPr>
                    <a:solidFill>
                      <a:srgbClr val="94EC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67309"/>
                  </a:ext>
                </a:extLst>
              </a:tr>
              <a:tr h="1234206">
                <a:tc>
                  <a:txBody>
                    <a:bodyPr/>
                    <a:lstStyle/>
                    <a:p>
                      <a:r>
                        <a:rPr lang="en-GB" sz="1000" u="sng" dirty="0"/>
                        <a:t>Key Vocabulary</a:t>
                      </a:r>
                    </a:p>
                    <a:p>
                      <a:r>
                        <a:rPr lang="en-GB" sz="1000" u="none" dirty="0"/>
                        <a:t>Season – Spring, Summer, Autumn, Winter</a:t>
                      </a:r>
                    </a:p>
                    <a:p>
                      <a:r>
                        <a:rPr lang="en-GB" sz="1000" u="none" dirty="0"/>
                        <a:t>Migration, hibernation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Chinese New year</a:t>
                      </a:r>
                    </a:p>
                  </a:txBody>
                  <a:tcPr>
                    <a:solidFill>
                      <a:srgbClr val="94EC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will know by the end of the unit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That in Winter it is cold, dark earlier, wet, and the leaves are bare.</a:t>
                      </a:r>
                    </a:p>
                    <a:p>
                      <a:r>
                        <a:rPr lang="en-GB" sz="1000" u="none" dirty="0"/>
                        <a:t>What hibernation and migration is. </a:t>
                      </a:r>
                    </a:p>
                    <a:p>
                      <a:r>
                        <a:rPr lang="en-GB" sz="1000" u="none" dirty="0"/>
                        <a:t>That Chinese people celebrate New year at a different time to us. </a:t>
                      </a:r>
                    </a:p>
                  </a:txBody>
                  <a:tcPr>
                    <a:solidFill>
                      <a:srgbClr val="94EC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74450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D5FC636-08CB-4F0D-87B4-F9E245B2C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724988"/>
              </p:ext>
            </p:extLst>
          </p:nvPr>
        </p:nvGraphicFramePr>
        <p:xfrm>
          <a:off x="7951304" y="160256"/>
          <a:ext cx="3977167" cy="30854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93973">
                  <a:extLst>
                    <a:ext uri="{9D8B030D-6E8A-4147-A177-3AD203B41FA5}">
                      <a16:colId xmlns:a16="http://schemas.microsoft.com/office/drawing/2014/main" val="1495017990"/>
                    </a:ext>
                  </a:extLst>
                </a:gridCol>
                <a:gridCol w="1983194">
                  <a:extLst>
                    <a:ext uri="{9D8B030D-6E8A-4147-A177-3AD203B41FA5}">
                      <a16:colId xmlns:a16="http://schemas.microsoft.com/office/drawing/2014/main" val="1855451359"/>
                    </a:ext>
                  </a:extLst>
                </a:gridCol>
              </a:tblGrid>
              <a:tr h="46085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Expressive arts and design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901590"/>
                  </a:ext>
                </a:extLst>
              </a:tr>
              <a:tr h="1125101"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should already know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How to choose colours for a purpose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How to draw a basic shape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The Journey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We will learn to mix colours</a:t>
                      </a:r>
                    </a:p>
                    <a:p>
                      <a:r>
                        <a:rPr lang="en-GB" sz="1000" u="none" dirty="0"/>
                        <a:t>We will learn how to sketch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We will learn about Vincent Van Gogh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67309"/>
                  </a:ext>
                </a:extLst>
              </a:tr>
              <a:tr h="1466346">
                <a:tc>
                  <a:txBody>
                    <a:bodyPr/>
                    <a:lstStyle/>
                    <a:p>
                      <a:r>
                        <a:rPr lang="en-GB" sz="1000" u="sng" dirty="0"/>
                        <a:t>Key Vocabulary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Colour mixing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sketching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u="sng" dirty="0"/>
                        <a:t>What I will know by the end of the unit</a:t>
                      </a:r>
                    </a:p>
                    <a:p>
                      <a:endParaRPr lang="en-GB" sz="1000" u="sng" dirty="0"/>
                    </a:p>
                    <a:p>
                      <a:r>
                        <a:rPr lang="en-GB" sz="1000" u="none" dirty="0"/>
                        <a:t>How to make colours darker or lighter. </a:t>
                      </a:r>
                    </a:p>
                    <a:p>
                      <a:endParaRPr lang="en-GB" sz="1000" u="none" dirty="0"/>
                    </a:p>
                    <a:p>
                      <a:r>
                        <a:rPr lang="en-GB" sz="1000" u="none" dirty="0"/>
                        <a:t>How to draw carefully from observation. 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67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80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36569" y="65988"/>
            <a:ext cx="8917757" cy="34041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Topic talk time. </a:t>
            </a:r>
            <a:endParaRPr lang="en-GB" sz="2400" b="1" dirty="0">
              <a:highlight>
                <a:srgbClr val="FFFF00"/>
              </a:highligh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159777"/>
              </p:ext>
            </p:extLst>
          </p:nvPr>
        </p:nvGraphicFramePr>
        <p:xfrm>
          <a:off x="129309" y="505748"/>
          <a:ext cx="5578764" cy="61203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78764">
                  <a:extLst>
                    <a:ext uri="{9D8B030D-6E8A-4147-A177-3AD203B41FA5}">
                      <a16:colId xmlns:a16="http://schemas.microsoft.com/office/drawing/2014/main" val="3395121299"/>
                    </a:ext>
                  </a:extLst>
                </a:gridCol>
              </a:tblGrid>
              <a:tr h="497837">
                <a:tc>
                  <a:txBody>
                    <a:bodyPr/>
                    <a:lstStyle/>
                    <a:p>
                      <a:r>
                        <a:rPr lang="en-GB" sz="1600" dirty="0"/>
                        <a:t>Understanding</a:t>
                      </a:r>
                      <a:r>
                        <a:rPr lang="en-GB" sz="1600" baseline="0" dirty="0"/>
                        <a:t> the world</a:t>
                      </a:r>
                      <a:endParaRPr lang="en-GB" sz="1600" dirty="0"/>
                    </a:p>
                  </a:txBody>
                  <a:tcPr>
                    <a:solidFill>
                      <a:srgbClr val="36E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71295"/>
                  </a:ext>
                </a:extLst>
              </a:tr>
              <a:tr h="2790021">
                <a:tc>
                  <a:txBody>
                    <a:bodyPr/>
                    <a:lstStyle/>
                    <a:p>
                      <a:r>
                        <a:rPr lang="en-GB" sz="1600" dirty="0"/>
                        <a:t>Can you name the four seasons? Which are we in now?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What do you know about the Winter?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38700"/>
                  </a:ext>
                </a:extLst>
              </a:tr>
              <a:tr h="2832482"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r>
                        <a:rPr lang="en-GB" sz="1600" dirty="0"/>
                        <a:t>Tell me about how the Chinese celebrate New year.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20786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A7D5D24-9056-42B2-AC49-0C381487D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23771"/>
              </p:ext>
            </p:extLst>
          </p:nvPr>
        </p:nvGraphicFramePr>
        <p:xfrm>
          <a:off x="5903101" y="505751"/>
          <a:ext cx="6159590" cy="61459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59590">
                  <a:extLst>
                    <a:ext uri="{9D8B030D-6E8A-4147-A177-3AD203B41FA5}">
                      <a16:colId xmlns:a16="http://schemas.microsoft.com/office/drawing/2014/main" val="855750989"/>
                    </a:ext>
                  </a:extLst>
                </a:gridCol>
              </a:tblGrid>
              <a:tr h="509909">
                <a:tc>
                  <a:txBody>
                    <a:bodyPr/>
                    <a:lstStyle/>
                    <a:p>
                      <a:r>
                        <a:rPr lang="en-GB" sz="1600" dirty="0"/>
                        <a:t>Personal,</a:t>
                      </a:r>
                      <a:r>
                        <a:rPr lang="en-GB" sz="1600" baseline="0" dirty="0"/>
                        <a:t> social and emotional</a:t>
                      </a:r>
                      <a:endParaRPr lang="en-GB" sz="1600" dirty="0"/>
                    </a:p>
                  </a:txBody>
                  <a:tcPr>
                    <a:solidFill>
                      <a:srgbClr val="1CE4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82239"/>
                  </a:ext>
                </a:extLst>
              </a:tr>
              <a:tr h="2748036">
                <a:tc>
                  <a:txBody>
                    <a:bodyPr/>
                    <a:lstStyle/>
                    <a:p>
                      <a:r>
                        <a:rPr lang="en-GB" sz="1600" dirty="0"/>
                        <a:t>What was your target / goal for this term? Did you achieve it?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solidFill>
                      <a:srgbClr val="93F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75623"/>
                  </a:ext>
                </a:extLst>
              </a:tr>
              <a:tr h="2862393">
                <a:tc>
                  <a:txBody>
                    <a:bodyPr/>
                    <a:lstStyle/>
                    <a:p>
                      <a:r>
                        <a:rPr lang="en-GB" sz="1600" baseline="0" dirty="0"/>
                        <a:t>Have you ever felt angry? How did you calm yourself down?</a:t>
                      </a:r>
                    </a:p>
                  </a:txBody>
                  <a:tcPr>
                    <a:solidFill>
                      <a:srgbClr val="CCF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27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24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36569" y="65988"/>
            <a:ext cx="8917757" cy="34041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Topic talk time. </a:t>
            </a:r>
            <a:endParaRPr lang="en-GB" sz="2400" b="1" dirty="0">
              <a:highlight>
                <a:srgbClr val="FFFF00"/>
              </a:highligh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4913"/>
              </p:ext>
            </p:extLst>
          </p:nvPr>
        </p:nvGraphicFramePr>
        <p:xfrm>
          <a:off x="6096000" y="715708"/>
          <a:ext cx="5850704" cy="5885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50704">
                  <a:extLst>
                    <a:ext uri="{9D8B030D-6E8A-4147-A177-3AD203B41FA5}">
                      <a16:colId xmlns:a16="http://schemas.microsoft.com/office/drawing/2014/main" val="855750989"/>
                    </a:ext>
                  </a:extLst>
                </a:gridCol>
              </a:tblGrid>
              <a:tr h="567162">
                <a:tc>
                  <a:txBody>
                    <a:bodyPr/>
                    <a:lstStyle/>
                    <a:p>
                      <a:r>
                        <a:rPr lang="en-GB" sz="1600" dirty="0"/>
                        <a:t>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382239"/>
                  </a:ext>
                </a:extLst>
              </a:tr>
              <a:tr h="2056678">
                <a:tc>
                  <a:txBody>
                    <a:bodyPr/>
                    <a:lstStyle/>
                    <a:p>
                      <a:r>
                        <a:rPr lang="en-GB" sz="1600" dirty="0"/>
                        <a:t>(Give the child a laptop) Can you point to the keyboard? 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Can you show me the mouse? 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175623"/>
                  </a:ext>
                </a:extLst>
              </a:tr>
              <a:tr h="2598068">
                <a:tc>
                  <a:txBody>
                    <a:bodyPr/>
                    <a:lstStyle/>
                    <a:p>
                      <a:r>
                        <a:rPr lang="en-GB" sz="1600" dirty="0"/>
                        <a:t>Can you show me how you can type your name? </a:t>
                      </a:r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27001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103367"/>
              </p:ext>
            </p:extLst>
          </p:nvPr>
        </p:nvGraphicFramePr>
        <p:xfrm>
          <a:off x="245296" y="673396"/>
          <a:ext cx="5643419" cy="5924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419">
                  <a:extLst>
                    <a:ext uri="{9D8B030D-6E8A-4147-A177-3AD203B41FA5}">
                      <a16:colId xmlns:a16="http://schemas.microsoft.com/office/drawing/2014/main" val="4224780268"/>
                    </a:ext>
                  </a:extLst>
                </a:gridCol>
              </a:tblGrid>
              <a:tr h="670590">
                <a:tc>
                  <a:txBody>
                    <a:bodyPr/>
                    <a:lstStyle/>
                    <a:p>
                      <a:r>
                        <a:rPr lang="en-GB" sz="1600" dirty="0"/>
                        <a:t>Expressive</a:t>
                      </a:r>
                      <a:r>
                        <a:rPr lang="en-GB" sz="1600" baseline="0" dirty="0"/>
                        <a:t> arts and design</a:t>
                      </a:r>
                      <a:endParaRPr lang="en-GB" sz="160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154310"/>
                  </a:ext>
                </a:extLst>
              </a:tr>
              <a:tr h="2419774">
                <a:tc>
                  <a:txBody>
                    <a:bodyPr/>
                    <a:lstStyle/>
                    <a:p>
                      <a:r>
                        <a:rPr lang="en-GB" sz="1600" dirty="0"/>
                        <a:t>What happens to a colour when you mix it with white?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Black?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203923"/>
                  </a:ext>
                </a:extLst>
              </a:tr>
              <a:tr h="2834587">
                <a:tc>
                  <a:txBody>
                    <a:bodyPr/>
                    <a:lstStyle/>
                    <a:p>
                      <a:r>
                        <a:rPr lang="en-GB" sz="1600" dirty="0"/>
                        <a:t>Can you play a musical instrument, keeping in time with the music?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381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16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36569" y="65988"/>
            <a:ext cx="8917757" cy="34041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Topic talk time. </a:t>
            </a:r>
            <a:endParaRPr lang="en-GB" sz="2400" b="1" dirty="0">
              <a:highlight>
                <a:srgbClr val="FFFF00"/>
              </a:highligh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526071"/>
              </p:ext>
            </p:extLst>
          </p:nvPr>
        </p:nvGraphicFramePr>
        <p:xfrm>
          <a:off x="309951" y="580271"/>
          <a:ext cx="6051092" cy="60590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51092">
                  <a:extLst>
                    <a:ext uri="{9D8B030D-6E8A-4147-A177-3AD203B41FA5}">
                      <a16:colId xmlns:a16="http://schemas.microsoft.com/office/drawing/2014/main" val="1495017990"/>
                    </a:ext>
                  </a:extLst>
                </a:gridCol>
              </a:tblGrid>
              <a:tr h="686297">
                <a:tc>
                  <a:txBody>
                    <a:bodyPr/>
                    <a:lstStyle/>
                    <a:p>
                      <a:r>
                        <a:rPr lang="en-GB" sz="1600" dirty="0"/>
                        <a:t>Physical</a:t>
                      </a:r>
                      <a:r>
                        <a:rPr lang="en-GB" sz="1600" baseline="0" dirty="0"/>
                        <a:t> development</a:t>
                      </a:r>
                      <a:endParaRPr lang="en-GB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901590"/>
                  </a:ext>
                </a:extLst>
              </a:tr>
              <a:tr h="1718012">
                <a:tc>
                  <a:txBody>
                    <a:bodyPr/>
                    <a:lstStyle/>
                    <a:p>
                      <a:r>
                        <a:rPr lang="en-GB" sz="1600" baseline="0" dirty="0"/>
                        <a:t>Write your name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067309"/>
                  </a:ext>
                </a:extLst>
              </a:tr>
              <a:tr h="3654759">
                <a:tc>
                  <a:txBody>
                    <a:bodyPr/>
                    <a:lstStyle/>
                    <a:p>
                      <a:r>
                        <a:rPr lang="en-GB" sz="1600" baseline="0" dirty="0"/>
                        <a:t>Can you cut round a shape?</a:t>
                      </a:r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  <a:p>
                      <a:endParaRPr lang="en-GB" sz="16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56781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210266"/>
              </p:ext>
            </p:extLst>
          </p:nvPr>
        </p:nvGraphicFramePr>
        <p:xfrm>
          <a:off x="6559826" y="580271"/>
          <a:ext cx="5433391" cy="4230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3391">
                  <a:extLst>
                    <a:ext uri="{9D8B030D-6E8A-4147-A177-3AD203B41FA5}">
                      <a16:colId xmlns:a16="http://schemas.microsoft.com/office/drawing/2014/main" val="2809753482"/>
                    </a:ext>
                  </a:extLst>
                </a:gridCol>
              </a:tblGrid>
              <a:tr h="454170">
                <a:tc>
                  <a:txBody>
                    <a:bodyPr/>
                    <a:lstStyle/>
                    <a:p>
                      <a:r>
                        <a:rPr lang="en-GB" sz="1600" dirty="0"/>
                        <a:t>Vocabulary – define these</a:t>
                      </a:r>
                      <a:r>
                        <a:rPr lang="en-GB" sz="1600" baseline="0" dirty="0"/>
                        <a:t> words</a:t>
                      </a:r>
                      <a:endParaRPr lang="en-GB" sz="1600" dirty="0"/>
                    </a:p>
                  </a:txBody>
                  <a:tcPr>
                    <a:solidFill>
                      <a:srgbClr val="B2A6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462903"/>
                  </a:ext>
                </a:extLst>
              </a:tr>
              <a:tr h="944024">
                <a:tc>
                  <a:txBody>
                    <a:bodyPr/>
                    <a:lstStyle/>
                    <a:p>
                      <a:r>
                        <a:rPr lang="en-GB" sz="1600" dirty="0"/>
                        <a:t>Kung </a:t>
                      </a:r>
                      <a:r>
                        <a:rPr lang="en-GB" sz="1600" dirty="0" err="1"/>
                        <a:t>hei</a:t>
                      </a:r>
                      <a:r>
                        <a:rPr lang="en-GB" sz="1600" dirty="0"/>
                        <a:t> fat </a:t>
                      </a:r>
                      <a:r>
                        <a:rPr lang="en-GB" sz="1600" dirty="0" err="1"/>
                        <a:t>choi</a:t>
                      </a:r>
                      <a:r>
                        <a:rPr lang="en-GB" sz="1600" dirty="0"/>
                        <a:t> – 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052135"/>
                  </a:ext>
                </a:extLst>
              </a:tr>
              <a:tr h="944024">
                <a:tc>
                  <a:txBody>
                    <a:bodyPr/>
                    <a:lstStyle/>
                    <a:p>
                      <a:r>
                        <a:rPr lang="en-GB" sz="1600" dirty="0"/>
                        <a:t>Migration – 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774073"/>
                  </a:ext>
                </a:extLst>
              </a:tr>
              <a:tr h="944024">
                <a:tc>
                  <a:txBody>
                    <a:bodyPr/>
                    <a:lstStyle/>
                    <a:p>
                      <a:r>
                        <a:rPr lang="en-GB" sz="1600" dirty="0"/>
                        <a:t>Frost – 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51445"/>
                  </a:ext>
                </a:extLst>
              </a:tr>
              <a:tr h="944024">
                <a:tc>
                  <a:txBody>
                    <a:bodyPr/>
                    <a:lstStyle/>
                    <a:p>
                      <a:r>
                        <a:rPr lang="en-GB" sz="1600" dirty="0"/>
                        <a:t>Melting – 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178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73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8C4468E9971046AEE07BC0E8D43B50" ma:contentTypeVersion="" ma:contentTypeDescription="Create a new document." ma:contentTypeScope="" ma:versionID="0813e571073f04623e86630093519d62">
  <xsd:schema xmlns:xsd="http://www.w3.org/2001/XMLSchema" xmlns:xs="http://www.w3.org/2001/XMLSchema" xmlns:p="http://schemas.microsoft.com/office/2006/metadata/properties" xmlns:ns2="9cc22b87-2346-4de0-b904-6e681334ced1" xmlns:ns3="5f3f76cc-4177-4ae5-bc2c-8bd081ea60fc" targetNamespace="http://schemas.microsoft.com/office/2006/metadata/properties" ma:root="true" ma:fieldsID="70c74d03865ad5c6922a9d0c177b5456" ns2:_="" ns3:_="">
    <xsd:import namespace="9cc22b87-2346-4de0-b904-6e681334ced1"/>
    <xsd:import namespace="5f3f76cc-4177-4ae5-bc2c-8bd081ea60f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22b87-2346-4de0-b904-6e681334ce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3563DDF-8DF6-443D-B1CD-8C4D05697621}" ma:internalName="TaxCatchAll" ma:showField="CatchAllData" ma:web="{7c58a657-1b5a-4a44-ba6a-f97765f143cb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f76cc-4177-4ae5-bc2c-8bd081ea6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be4a8df-0181-4d53-b31d-0dd7acdb1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22b87-2346-4de0-b904-6e681334ced1" xsi:nil="true"/>
    <lcf76f155ced4ddcb4097134ff3c332f xmlns="5f3f76cc-4177-4ae5-bc2c-8bd081ea60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1CDD5CE-1E91-464F-AB10-01A2F956F1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780091-AD31-44BD-964D-CE5ADE9F96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c22b87-2346-4de0-b904-6e681334ced1"/>
    <ds:schemaRef ds:uri="5f3f76cc-4177-4ae5-bc2c-8bd081ea6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BEB73-8AA1-4CA7-AA54-728F0F796933}">
  <ds:schemaRefs>
    <ds:schemaRef ds:uri="http://schemas.microsoft.com/office/2006/metadata/properties"/>
    <ds:schemaRef ds:uri="http://schemas.microsoft.com/office/infopath/2007/PartnerControls"/>
    <ds:schemaRef ds:uri="9cc22b87-2346-4de0-b904-6e681334ced1"/>
    <ds:schemaRef ds:uri="5f3f76cc-4177-4ae5-bc2c-8bd081ea60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678</Words>
  <Application>Microsoft Office PowerPoint</Application>
  <PresentationFormat>Widescreen</PresentationFormat>
  <Paragraphs>174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Topic talk time. </vt:lpstr>
      <vt:lpstr>Topic talk time. </vt:lpstr>
      <vt:lpstr>Topic talk time.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20 – Tomorrow’s World</dc:title>
  <dc:creator>atoon</dc:creator>
  <cp:lastModifiedBy>Maxine Chafer</cp:lastModifiedBy>
  <cp:revision>39</cp:revision>
  <cp:lastPrinted>2021-06-22T10:58:43Z</cp:lastPrinted>
  <dcterms:created xsi:type="dcterms:W3CDTF">2021-06-17T12:54:55Z</dcterms:created>
  <dcterms:modified xsi:type="dcterms:W3CDTF">2023-03-15T13:51:39Z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0x0101005E8C4468E9971046AEE07BC0E8D43B50</vt:lpwstr>
  </property>
</Properties>
</file>