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woodward" initials="j" lastIdx="1" clrIdx="0">
    <p:extLst>
      <p:ext uri="{19B8F6BF-5375-455C-9EA6-DF929625EA0E}">
        <p15:presenceInfo xmlns:p15="http://schemas.microsoft.com/office/powerpoint/2012/main" userId="jwoodw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A6F8"/>
    <a:srgbClr val="5C5EC2"/>
    <a:srgbClr val="94ECAB"/>
    <a:srgbClr val="CEF8EE"/>
    <a:srgbClr val="36E860"/>
    <a:srgbClr val="FF9966"/>
    <a:srgbClr val="E85318"/>
    <a:srgbClr val="CCFCF1"/>
    <a:srgbClr val="1CE4D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0" autoAdjust="0"/>
    <p:restoredTop sz="91682" autoAdjust="0"/>
  </p:normalViewPr>
  <p:slideViewPr>
    <p:cSldViewPr snapToGrid="0">
      <p:cViewPr varScale="1">
        <p:scale>
          <a:sx n="101" d="100"/>
          <a:sy n="101" d="100"/>
        </p:scale>
        <p:origin x="6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96E9BAF-1124-4040-8EFB-F11F69695584}" type="datetimeFigureOut">
              <a:rPr lang="en-GB" smtClean="0"/>
              <a:t>26/04/2023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C4EC15D-D516-4FA3-90E3-2444AFECC2A1}" type="slidenum">
              <a:rPr lang="en-GB" smtClean="0"/>
              <a:t>‹#›</a:t>
            </a:fld>
            <a:endParaRPr lang="en-GB"/>
          </a:p>
        </p:txBody>
      </p:sp>
    </p:spTree>
    <p:extLst>
      <p:ext uri="{BB962C8B-B14F-4D97-AF65-F5344CB8AC3E}">
        <p14:creationId xmlns:p14="http://schemas.microsoft.com/office/powerpoint/2010/main" val="1001978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err="1"/>
              <a:t>Healthy’Natural</a:t>
            </a:r>
            <a:endParaRPr lang="en-GB" dirty="0"/>
          </a:p>
        </p:txBody>
      </p:sp>
      <p:sp>
        <p:nvSpPr>
          <p:cNvPr id="4" name="Slide Number Placeholder 3"/>
          <p:cNvSpPr>
            <a:spLocks noGrp="1"/>
          </p:cNvSpPr>
          <p:nvPr>
            <p:ph type="sldNum" sz="quarter" idx="5"/>
          </p:nvPr>
        </p:nvSpPr>
        <p:spPr/>
        <p:txBody>
          <a:bodyPr/>
          <a:lstStyle/>
          <a:p>
            <a:fld id="{1C4EC15D-D516-4FA3-90E3-2444AFECC2A1}" type="slidenum">
              <a:rPr lang="en-GB" smtClean="0"/>
              <a:t>2</a:t>
            </a:fld>
            <a:endParaRPr lang="en-GB"/>
          </a:p>
        </p:txBody>
      </p:sp>
    </p:spTree>
    <p:extLst>
      <p:ext uri="{BB962C8B-B14F-4D97-AF65-F5344CB8AC3E}">
        <p14:creationId xmlns:p14="http://schemas.microsoft.com/office/powerpoint/2010/main" val="45494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0F8906-0DB4-404C-9C20-6B1176C018CF}"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72019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0F8906-0DB4-404C-9C20-6B1176C018CF}"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37653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0F8906-0DB4-404C-9C20-6B1176C018CF}"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51515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0F8906-0DB4-404C-9C20-6B1176C018CF}"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161643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0F8906-0DB4-404C-9C20-6B1176C018CF}"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4113319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0F8906-0DB4-404C-9C20-6B1176C018CF}"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117762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0F8906-0DB4-404C-9C20-6B1176C018CF}" type="datetimeFigureOut">
              <a:rPr lang="en-GB" smtClean="0"/>
              <a:t>26/04/2023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51552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0F8906-0DB4-404C-9C20-6B1176C018CF}" type="datetimeFigureOut">
              <a:rPr lang="en-GB" smtClean="0"/>
              <a:t>26/04/2023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216878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F8906-0DB4-404C-9C20-6B1176C018CF}" type="datetimeFigureOut">
              <a:rPr lang="en-GB" smtClean="0"/>
              <a:t>26/04/2023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5623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0F8906-0DB4-404C-9C20-6B1176C018CF}"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196053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0F8906-0DB4-404C-9C20-6B1176C018CF}"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311413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F8906-0DB4-404C-9C20-6B1176C018CF}" type="datetimeFigureOut">
              <a:rPr lang="en-GB" smtClean="0"/>
              <a:t>26/04/2023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1DC1-19FA-4B5C-A3F5-BFCC9AE59627}" type="slidenum">
              <a:rPr lang="en-GB" smtClean="0"/>
              <a:t>‹#›</a:t>
            </a:fld>
            <a:endParaRPr lang="en-GB"/>
          </a:p>
        </p:txBody>
      </p:sp>
    </p:spTree>
    <p:extLst>
      <p:ext uri="{BB962C8B-B14F-4D97-AF65-F5344CB8AC3E}">
        <p14:creationId xmlns:p14="http://schemas.microsoft.com/office/powerpoint/2010/main" val="4276114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7" Type="http://schemas.openxmlformats.org/officeDocument/2006/relationships/image" Target="../media/image4.png"/><Relationship Id="rId2" Type="http://schemas.openxmlformats.org/officeDocument/2006/relationships/hyperlink" Target="http://www.flickr.com/photos/sanjoselibrary/2840738004/" TargetMode="Externa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creativecommons.org/licenses/by-nd/3.0/" TargetMode="External"/><Relationship Id="rId11" Type="http://schemas.openxmlformats.org/officeDocument/2006/relationships/image" Target="../media/image10.png"/><Relationship Id="rId5" Type="http://schemas.openxmlformats.org/officeDocument/2006/relationships/hyperlink" Target="https://www.flickr.com/photos/stefanschmitz/5703203534/" TargetMode="External"/><Relationship Id="rId10" Type="http://schemas.openxmlformats.org/officeDocument/2006/relationships/image" Target="../media/image9.png"/><Relationship Id="rId4" Type="http://schemas.openxmlformats.org/officeDocument/2006/relationships/hyperlink" Target="http://www.foodista.com/blog/2015/04/01/naturally-beautiful-rainbow-foods" TargetMode="Externa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858536"/>
            <a:ext cx="12192000" cy="450142"/>
          </a:xfrm>
          <a:solidFill>
            <a:schemeClr val="accent5">
              <a:lumMod val="40000"/>
              <a:lumOff val="60000"/>
            </a:schemeClr>
          </a:solidFill>
          <a:ln>
            <a:solidFill>
              <a:schemeClr val="accent5">
                <a:lumMod val="60000"/>
                <a:lumOff val="40000"/>
              </a:schemeClr>
            </a:solidFill>
          </a:ln>
        </p:spPr>
        <p:txBody>
          <a:bodyPr>
            <a:noAutofit/>
          </a:bodyPr>
          <a:lstStyle/>
          <a:p>
            <a:pPr algn="ctr"/>
            <a:r>
              <a:rPr lang="en-GB" sz="2400" b="1" dirty="0"/>
              <a:t>Knowledge Organiser – Summer 1 Changes Class 3</a:t>
            </a:r>
          </a:p>
        </p:txBody>
      </p:sp>
      <p:graphicFrame>
        <p:nvGraphicFramePr>
          <p:cNvPr id="8" name="Table 7"/>
          <p:cNvGraphicFramePr>
            <a:graphicFrameLocks noGrp="1"/>
          </p:cNvGraphicFramePr>
          <p:nvPr>
            <p:extLst>
              <p:ext uri="{D42A27DB-BD31-4B8C-83A1-F6EECF244321}">
                <p14:modId xmlns:p14="http://schemas.microsoft.com/office/powerpoint/2010/main" val="1085960998"/>
              </p:ext>
            </p:extLst>
          </p:nvPr>
        </p:nvGraphicFramePr>
        <p:xfrm>
          <a:off x="0" y="3314700"/>
          <a:ext cx="5772452" cy="3419036"/>
        </p:xfrm>
        <a:graphic>
          <a:graphicData uri="http://schemas.openxmlformats.org/drawingml/2006/table">
            <a:tbl>
              <a:tblPr firstRow="1" bandRow="1">
                <a:tableStyleId>{5C22544A-7EE6-4342-B048-85BDC9FD1C3A}</a:tableStyleId>
              </a:tblPr>
              <a:tblGrid>
                <a:gridCol w="2940615">
                  <a:extLst>
                    <a:ext uri="{9D8B030D-6E8A-4147-A177-3AD203B41FA5}">
                      <a16:colId xmlns:a16="http://schemas.microsoft.com/office/drawing/2014/main" val="4224780268"/>
                    </a:ext>
                  </a:extLst>
                </a:gridCol>
                <a:gridCol w="2831837">
                  <a:extLst>
                    <a:ext uri="{9D8B030D-6E8A-4147-A177-3AD203B41FA5}">
                      <a16:colId xmlns:a16="http://schemas.microsoft.com/office/drawing/2014/main" val="4242741618"/>
                    </a:ext>
                  </a:extLst>
                </a:gridCol>
              </a:tblGrid>
              <a:tr h="323850">
                <a:tc gridSpan="2">
                  <a:txBody>
                    <a:bodyPr/>
                    <a:lstStyle/>
                    <a:p>
                      <a:r>
                        <a:rPr lang="en-GB" sz="1600" dirty="0"/>
                        <a:t>Science</a:t>
                      </a:r>
                    </a:p>
                  </a:txBody>
                  <a:tcPr/>
                </a:tc>
                <a:tc hMerge="1">
                  <a:txBody>
                    <a:bodyPr/>
                    <a:lstStyle/>
                    <a:p>
                      <a:endParaRPr lang="en-GB"/>
                    </a:p>
                  </a:txBody>
                  <a:tcPr/>
                </a:tc>
                <a:extLst>
                  <a:ext uri="{0D108BD9-81ED-4DB2-BD59-A6C34878D82A}">
                    <a16:rowId xmlns:a16="http://schemas.microsoft.com/office/drawing/2014/main" val="3896154310"/>
                  </a:ext>
                </a:extLst>
              </a:tr>
              <a:tr h="1574420">
                <a:tc>
                  <a:txBody>
                    <a:bodyPr/>
                    <a:lstStyle/>
                    <a:p>
                      <a:r>
                        <a:rPr lang="en-GB" sz="1000" u="sng" dirty="0"/>
                        <a:t>What I should already know</a:t>
                      </a:r>
                    </a:p>
                    <a:p>
                      <a:r>
                        <a:rPr lang="en-GB" sz="1000" u="none" dirty="0"/>
                        <a:t>Materials and their properties in earlier year groups, including:</a:t>
                      </a:r>
                    </a:p>
                    <a:p>
                      <a:r>
                        <a:rPr lang="en-GB" sz="1000" u="none" dirty="0"/>
                        <a:t>transparency, magnetism and states of matter</a:t>
                      </a:r>
                    </a:p>
                  </a:txBody>
                  <a:tcPr/>
                </a:tc>
                <a:tc>
                  <a:txBody>
                    <a:bodyPr/>
                    <a:lstStyle/>
                    <a:p>
                      <a:r>
                        <a:rPr lang="en-GB" sz="1000" u="sng" dirty="0"/>
                        <a:t>The Journey</a:t>
                      </a:r>
                    </a:p>
                    <a:p>
                      <a:r>
                        <a:rPr lang="en-GB" sz="1000" u="none" dirty="0"/>
                        <a:t>The children will compare and group together everyday materials on the basis of their properties, including their hardness, transparency and response to magnets by sorting and classifying materials according to their properties.</a:t>
                      </a:r>
                    </a:p>
                  </a:txBody>
                  <a:tcPr/>
                </a:tc>
                <a:extLst>
                  <a:ext uri="{0D108BD9-81ED-4DB2-BD59-A6C34878D82A}">
                    <a16:rowId xmlns:a16="http://schemas.microsoft.com/office/drawing/2014/main" val="2895203923"/>
                  </a:ext>
                </a:extLst>
              </a:tr>
              <a:tr h="1509336">
                <a:tc>
                  <a:txBody>
                    <a:bodyPr/>
                    <a:lstStyle/>
                    <a:p>
                      <a:r>
                        <a:rPr lang="en-GB" sz="1000" u="sng" dirty="0"/>
                        <a:t>Key Vocabulary</a:t>
                      </a:r>
                    </a:p>
                    <a:p>
                      <a:r>
                        <a:rPr lang="en-GB" sz="1000" u="none" dirty="0"/>
                        <a:t>material, property, </a:t>
                      </a:r>
                    </a:p>
                    <a:p>
                      <a:r>
                        <a:rPr lang="en-GB" sz="1000" u="none" dirty="0"/>
                        <a:t>magnetic, hard, </a:t>
                      </a:r>
                    </a:p>
                    <a:p>
                      <a:r>
                        <a:rPr lang="en-GB" sz="1000" u="none" dirty="0"/>
                        <a:t>transparent, flexible, permeable.</a:t>
                      </a:r>
                    </a:p>
                    <a:p>
                      <a:endParaRPr lang="en-GB" sz="1000" u="none" dirty="0"/>
                    </a:p>
                  </a:txBody>
                  <a:tcPr/>
                </a:tc>
                <a:tc>
                  <a:txBody>
                    <a:bodyPr/>
                    <a:lstStyle/>
                    <a:p>
                      <a:r>
                        <a:rPr lang="en-GB" sz="1000" u="sng" dirty="0"/>
                        <a:t>What I will know by the end of the unit</a:t>
                      </a:r>
                    </a:p>
                    <a:p>
                      <a:r>
                        <a:rPr lang="en-GB" sz="1000" dirty="0"/>
                        <a:t>They will be able to plan and carryout an investigation explaining orally and then to succinctly write down findings. </a:t>
                      </a:r>
                    </a:p>
                    <a:p>
                      <a:r>
                        <a:rPr lang="en-GB" sz="1000" dirty="0"/>
                        <a:t>Be able to ask questions to generate further ideas to carry out investigations</a:t>
                      </a:r>
                    </a:p>
                  </a:txBody>
                  <a:tcPr/>
                </a:tc>
                <a:extLst>
                  <a:ext uri="{0D108BD9-81ED-4DB2-BD59-A6C34878D82A}">
                    <a16:rowId xmlns:a16="http://schemas.microsoft.com/office/drawing/2014/main" val="2982929837"/>
                  </a:ext>
                </a:extLst>
              </a:tr>
            </a:tbl>
          </a:graphicData>
        </a:graphic>
      </p:graphicFrame>
      <p:graphicFrame>
        <p:nvGraphicFramePr>
          <p:cNvPr id="11" name="Table 10">
            <a:extLst>
              <a:ext uri="{FF2B5EF4-FFF2-40B4-BE49-F238E27FC236}">
                <a16:creationId xmlns:a16="http://schemas.microsoft.com/office/drawing/2014/main" id="{55FD8431-10EB-42D2-89FE-4A6C5D20056C}"/>
              </a:ext>
            </a:extLst>
          </p:cNvPr>
          <p:cNvGraphicFramePr>
            <a:graphicFrameLocks noGrp="1"/>
          </p:cNvGraphicFramePr>
          <p:nvPr>
            <p:extLst>
              <p:ext uri="{D42A27DB-BD31-4B8C-83A1-F6EECF244321}">
                <p14:modId xmlns:p14="http://schemas.microsoft.com/office/powerpoint/2010/main" val="3544382737"/>
              </p:ext>
            </p:extLst>
          </p:nvPr>
        </p:nvGraphicFramePr>
        <p:xfrm>
          <a:off x="1" y="4"/>
          <a:ext cx="6096000" cy="2829023"/>
        </p:xfrm>
        <a:graphic>
          <a:graphicData uri="http://schemas.openxmlformats.org/drawingml/2006/table">
            <a:tbl>
              <a:tblPr firstRow="1" bandRow="1">
                <a:tableStyleId>{5C22544A-7EE6-4342-B048-85BDC9FD1C3A}</a:tableStyleId>
              </a:tblPr>
              <a:tblGrid>
                <a:gridCol w="3089184">
                  <a:extLst>
                    <a:ext uri="{9D8B030D-6E8A-4147-A177-3AD203B41FA5}">
                      <a16:colId xmlns:a16="http://schemas.microsoft.com/office/drawing/2014/main" val="4224780268"/>
                    </a:ext>
                  </a:extLst>
                </a:gridCol>
                <a:gridCol w="3006816">
                  <a:extLst>
                    <a:ext uri="{9D8B030D-6E8A-4147-A177-3AD203B41FA5}">
                      <a16:colId xmlns:a16="http://schemas.microsoft.com/office/drawing/2014/main" val="1139352440"/>
                    </a:ext>
                  </a:extLst>
                </a:gridCol>
              </a:tblGrid>
              <a:tr h="308290">
                <a:tc gridSpan="2">
                  <a:txBody>
                    <a:bodyPr/>
                    <a:lstStyle/>
                    <a:p>
                      <a:r>
                        <a:rPr lang="en-GB" sz="1600" dirty="0"/>
                        <a:t>History</a:t>
                      </a:r>
                    </a:p>
                  </a:txBody>
                  <a:tcPr>
                    <a:solidFill>
                      <a:schemeClr val="accent4">
                        <a:lumMod val="75000"/>
                      </a:schemeClr>
                    </a:solidFill>
                  </a:tcPr>
                </a:tc>
                <a:tc hMerge="1">
                  <a:txBody>
                    <a:bodyPr/>
                    <a:lstStyle/>
                    <a:p>
                      <a:endParaRPr lang="en-GB"/>
                    </a:p>
                  </a:txBody>
                  <a:tcPr/>
                </a:tc>
                <a:extLst>
                  <a:ext uri="{0D108BD9-81ED-4DB2-BD59-A6C34878D82A}">
                    <a16:rowId xmlns:a16="http://schemas.microsoft.com/office/drawing/2014/main" val="3896154310"/>
                  </a:ext>
                </a:extLst>
              </a:tr>
              <a:tr h="1008343">
                <a:tc>
                  <a:txBody>
                    <a:bodyPr/>
                    <a:lstStyle/>
                    <a:p>
                      <a:r>
                        <a:rPr lang="en-GB" sz="1000" u="sng" dirty="0"/>
                        <a:t>What should I already know</a:t>
                      </a:r>
                      <a:endParaRPr lang="en-GB" sz="1000" u="none" dirty="0"/>
                    </a:p>
                    <a:p>
                      <a:r>
                        <a:rPr lang="en-GB" sz="1000" u="none" dirty="0"/>
                        <a:t>Other ancient civilisation to make a comparison</a:t>
                      </a:r>
                    </a:p>
                    <a:p>
                      <a:r>
                        <a:rPr lang="en-GB" sz="1000" u="none" dirty="0"/>
                        <a:t>Greeks</a:t>
                      </a:r>
                    </a:p>
                    <a:p>
                      <a:r>
                        <a:rPr lang="en-GB" sz="1000" u="none" dirty="0"/>
                        <a:t>Romans</a:t>
                      </a:r>
                    </a:p>
                  </a:txBody>
                  <a:tcPr>
                    <a:solidFill>
                      <a:schemeClr val="accent4">
                        <a:lumMod val="40000"/>
                        <a:lumOff val="60000"/>
                      </a:schemeClr>
                    </a:solidFill>
                  </a:tcPr>
                </a:tc>
                <a:tc>
                  <a:txBody>
                    <a:bodyPr/>
                    <a:lstStyle/>
                    <a:p>
                      <a:r>
                        <a:rPr lang="en-GB" sz="1000" b="1" u="sng" dirty="0"/>
                        <a:t>The Journey</a:t>
                      </a:r>
                    </a:p>
                    <a:p>
                      <a:r>
                        <a:rPr lang="en-GB" sz="1000" b="0" u="none" dirty="0"/>
                        <a:t>The children will learn who the ancient Maya people were, where and when they lived, researching learning facts and answering questions.</a:t>
                      </a:r>
                    </a:p>
                  </a:txBody>
                  <a:tcPr>
                    <a:solidFill>
                      <a:schemeClr val="accent4">
                        <a:lumMod val="40000"/>
                        <a:lumOff val="60000"/>
                      </a:schemeClr>
                    </a:solidFill>
                  </a:tcPr>
                </a:tc>
                <a:extLst>
                  <a:ext uri="{0D108BD9-81ED-4DB2-BD59-A6C34878D82A}">
                    <a16:rowId xmlns:a16="http://schemas.microsoft.com/office/drawing/2014/main" val="2895203923"/>
                  </a:ext>
                </a:extLst>
              </a:tr>
              <a:tr h="1485400">
                <a:tc>
                  <a:txBody>
                    <a:bodyPr/>
                    <a:lstStyle/>
                    <a:p>
                      <a:r>
                        <a:rPr lang="en-GB" sz="1000" u="sng" dirty="0"/>
                        <a:t>Key </a:t>
                      </a:r>
                      <a:r>
                        <a:rPr lang="en-GB" sz="1000" b="0" u="sng" dirty="0"/>
                        <a:t>Vocabulary</a:t>
                      </a:r>
                    </a:p>
                    <a:p>
                      <a:r>
                        <a:rPr lang="en-GB" sz="1000" b="0" u="none" dirty="0"/>
                        <a:t>civilisation, sacrifice, worship, </a:t>
                      </a:r>
                    </a:p>
                    <a:p>
                      <a:r>
                        <a:rPr lang="en-GB" sz="1000" b="0" u="none" dirty="0"/>
                        <a:t>bloodletting, ritual, </a:t>
                      </a:r>
                    </a:p>
                    <a:p>
                      <a:r>
                        <a:rPr lang="en-GB" sz="1000" b="0" u="none" dirty="0"/>
                        <a:t>Xibalba, upper world.</a:t>
                      </a:r>
                    </a:p>
                    <a:p>
                      <a:endParaRPr lang="en-GB" sz="1000" b="0" u="none" dirty="0"/>
                    </a:p>
                    <a:p>
                      <a:r>
                        <a:rPr lang="en-GB" sz="1000" b="0" u="none" dirty="0"/>
                        <a:t>To continue from </a:t>
                      </a:r>
                    </a:p>
                    <a:p>
                      <a:r>
                        <a:rPr lang="en-GB" sz="1000" b="0" u="none" dirty="0"/>
                        <a:t>last half term</a:t>
                      </a:r>
                    </a:p>
                    <a:p>
                      <a:r>
                        <a:rPr lang="en-GB" sz="1000" b="0" u="none" dirty="0"/>
                        <a:t>Darwin autobiography-</a:t>
                      </a:r>
                    </a:p>
                    <a:p>
                      <a:r>
                        <a:rPr lang="en-GB" sz="1000" b="0" u="none" dirty="0"/>
                        <a:t>Evolution.</a:t>
                      </a:r>
                    </a:p>
                  </a:txBody>
                  <a:tcPr>
                    <a:solidFill>
                      <a:schemeClr val="accent4">
                        <a:lumMod val="40000"/>
                        <a:lumOff val="60000"/>
                      </a:schemeClr>
                    </a:solidFill>
                  </a:tcPr>
                </a:tc>
                <a:tc>
                  <a:txBody>
                    <a:bodyPr/>
                    <a:lstStyle/>
                    <a:p>
                      <a:r>
                        <a:rPr lang="en-GB" sz="1000" u="sng" dirty="0"/>
                        <a:t>What I will know by the end of the unit</a:t>
                      </a:r>
                    </a:p>
                    <a:p>
                      <a:r>
                        <a:rPr lang="en-GB" sz="1000" u="none" dirty="0"/>
                        <a:t>They will use maps and atlases to locate Maya cities and identify countries in Mesoamerica.  They will learn about the religious beliefs and rituals of the ancient Maya people and find out more about some of the many</a:t>
                      </a:r>
                    </a:p>
                    <a:p>
                      <a:r>
                        <a:rPr lang="en-GB" sz="1000" u="none" dirty="0"/>
                        <a:t>gods they worshipped. The children will also learn about the Maya number system.</a:t>
                      </a:r>
                    </a:p>
                  </a:txBody>
                  <a:tcPr>
                    <a:solidFill>
                      <a:schemeClr val="accent4">
                        <a:lumMod val="40000"/>
                        <a:lumOff val="60000"/>
                      </a:schemeClr>
                    </a:solidFill>
                  </a:tcPr>
                </a:tc>
                <a:extLst>
                  <a:ext uri="{0D108BD9-81ED-4DB2-BD59-A6C34878D82A}">
                    <a16:rowId xmlns:a16="http://schemas.microsoft.com/office/drawing/2014/main" val="2204512408"/>
                  </a:ext>
                </a:extLst>
              </a:tr>
            </a:tbl>
          </a:graphicData>
        </a:graphic>
      </p:graphicFrame>
      <p:graphicFrame>
        <p:nvGraphicFramePr>
          <p:cNvPr id="13" name="Table 12">
            <a:extLst>
              <a:ext uri="{FF2B5EF4-FFF2-40B4-BE49-F238E27FC236}">
                <a16:creationId xmlns:a16="http://schemas.microsoft.com/office/drawing/2014/main" id="{90E3F66F-BBAE-4CE9-9C13-185CA0B452A6}"/>
              </a:ext>
            </a:extLst>
          </p:cNvPr>
          <p:cNvGraphicFramePr>
            <a:graphicFrameLocks noGrp="1"/>
          </p:cNvGraphicFramePr>
          <p:nvPr>
            <p:extLst>
              <p:ext uri="{D42A27DB-BD31-4B8C-83A1-F6EECF244321}">
                <p14:modId xmlns:p14="http://schemas.microsoft.com/office/powerpoint/2010/main" val="258361850"/>
              </p:ext>
            </p:extLst>
          </p:nvPr>
        </p:nvGraphicFramePr>
        <p:xfrm>
          <a:off x="5772452" y="3333750"/>
          <a:ext cx="6419548" cy="3426012"/>
        </p:xfrm>
        <a:graphic>
          <a:graphicData uri="http://schemas.openxmlformats.org/drawingml/2006/table">
            <a:tbl>
              <a:tblPr firstRow="1" bandRow="1">
                <a:tableStyleId>{5C22544A-7EE6-4342-B048-85BDC9FD1C3A}</a:tableStyleId>
              </a:tblPr>
              <a:tblGrid>
                <a:gridCol w="2923873">
                  <a:extLst>
                    <a:ext uri="{9D8B030D-6E8A-4147-A177-3AD203B41FA5}">
                      <a16:colId xmlns:a16="http://schemas.microsoft.com/office/drawing/2014/main" val="4224780268"/>
                    </a:ext>
                  </a:extLst>
                </a:gridCol>
                <a:gridCol w="3495675">
                  <a:extLst>
                    <a:ext uri="{9D8B030D-6E8A-4147-A177-3AD203B41FA5}">
                      <a16:colId xmlns:a16="http://schemas.microsoft.com/office/drawing/2014/main" val="1831508114"/>
                    </a:ext>
                  </a:extLst>
                </a:gridCol>
              </a:tblGrid>
              <a:tr h="342900">
                <a:tc gridSpan="2">
                  <a:txBody>
                    <a:bodyPr/>
                    <a:lstStyle/>
                    <a:p>
                      <a:r>
                        <a:rPr lang="en-GB" sz="1600" dirty="0"/>
                        <a:t>Computing</a:t>
                      </a:r>
                    </a:p>
                  </a:txBody>
                  <a:tcPr>
                    <a:solidFill>
                      <a:schemeClr val="bg1">
                        <a:lumMod val="65000"/>
                      </a:schemeClr>
                    </a:solidFill>
                  </a:tcPr>
                </a:tc>
                <a:tc hMerge="1">
                  <a:txBody>
                    <a:bodyPr/>
                    <a:lstStyle/>
                    <a:p>
                      <a:endParaRPr lang="en-GB"/>
                    </a:p>
                  </a:txBody>
                  <a:tcPr/>
                </a:tc>
                <a:extLst>
                  <a:ext uri="{0D108BD9-81ED-4DB2-BD59-A6C34878D82A}">
                    <a16:rowId xmlns:a16="http://schemas.microsoft.com/office/drawing/2014/main" val="3896154310"/>
                  </a:ext>
                </a:extLst>
              </a:tr>
              <a:tr h="1484094">
                <a:tc>
                  <a:txBody>
                    <a:bodyPr/>
                    <a:lstStyle/>
                    <a:p>
                      <a:pPr algn="l"/>
                      <a:r>
                        <a:rPr lang="en-GB" sz="1000" u="sng" dirty="0"/>
                        <a:t>What I should already know</a:t>
                      </a:r>
                      <a:endParaRPr lang="en-GB" sz="1000" u="none" dirty="0"/>
                    </a:p>
                    <a:p>
                      <a:pPr algn="l"/>
                      <a:endParaRPr lang="en-GB" sz="1000" u="none" dirty="0"/>
                    </a:p>
                    <a:p>
                      <a:pPr algn="l"/>
                      <a:r>
                        <a:rPr lang="en-GB" sz="1000" u="none" dirty="0"/>
                        <a:t>The children have had experience of using a range of apps and programs.  We have used the internet for research </a:t>
                      </a:r>
                    </a:p>
                    <a:p>
                      <a:pPr algn="l"/>
                      <a:endParaRPr lang="en-GB" sz="1000" u="none" dirty="0"/>
                    </a:p>
                    <a:p>
                      <a:pPr algn="l"/>
                      <a:r>
                        <a:rPr lang="en-GB" sz="1000" u="none" dirty="0"/>
                        <a:t> </a:t>
                      </a:r>
                    </a:p>
                    <a:p>
                      <a:pPr algn="l"/>
                      <a:endParaRPr lang="en-GB" sz="1000" u="none" dirty="0"/>
                    </a:p>
                    <a:p>
                      <a:pPr algn="l"/>
                      <a:endParaRPr lang="en-GB" sz="1000" u="none" dirty="0"/>
                    </a:p>
                  </a:txBody>
                  <a:tcPr>
                    <a:solidFill>
                      <a:schemeClr val="bg1">
                        <a:lumMod val="85000"/>
                      </a:schemeClr>
                    </a:solidFill>
                  </a:tcPr>
                </a:tc>
                <a:tc>
                  <a:txBody>
                    <a:bodyPr/>
                    <a:lstStyle/>
                    <a:p>
                      <a:r>
                        <a:rPr lang="en-GB" sz="1000" u="sng" dirty="0"/>
                        <a:t>The Journey</a:t>
                      </a:r>
                    </a:p>
                    <a:p>
                      <a:r>
                        <a:rPr lang="en-GB" sz="1000" u="none" dirty="0"/>
                        <a:t>Children will be introduced to creating websites for a chosen purpose. They identify what makes a good web page and use this information to design and evaluate their own website using Google Sites. Throughout the process, children's pay specific attention to copyright and fair use of media, the aesthetics of the site, and navigation paths</a:t>
                      </a:r>
                      <a:r>
                        <a:rPr lang="en-GB" sz="1000" u="sng" dirty="0"/>
                        <a:t>. </a:t>
                      </a:r>
                    </a:p>
                  </a:txBody>
                  <a:tcPr>
                    <a:solidFill>
                      <a:schemeClr val="bg1">
                        <a:lumMod val="85000"/>
                      </a:schemeClr>
                    </a:solidFill>
                  </a:tcPr>
                </a:tc>
                <a:extLst>
                  <a:ext uri="{0D108BD9-81ED-4DB2-BD59-A6C34878D82A}">
                    <a16:rowId xmlns:a16="http://schemas.microsoft.com/office/drawing/2014/main" val="2895203923"/>
                  </a:ext>
                </a:extLst>
              </a:tr>
              <a:tr h="1599018">
                <a:tc>
                  <a:txBody>
                    <a:bodyPr/>
                    <a:lstStyle/>
                    <a:p>
                      <a:r>
                        <a:rPr lang="en-GB" sz="1000" u="sng" dirty="0"/>
                        <a:t>Key Vocabulary</a:t>
                      </a:r>
                      <a:endParaRPr lang="en-GB" sz="1000" u="none" dirty="0"/>
                    </a:p>
                    <a:p>
                      <a:r>
                        <a:rPr lang="en-GB" sz="1000" u="none" dirty="0"/>
                        <a:t>Website</a:t>
                      </a:r>
                    </a:p>
                    <a:p>
                      <a:r>
                        <a:rPr lang="en-GB" sz="1000" u="none" dirty="0"/>
                        <a:t>Copyright</a:t>
                      </a:r>
                    </a:p>
                    <a:p>
                      <a:r>
                        <a:rPr lang="en-GB" sz="1000" u="none" dirty="0"/>
                        <a:t>Navigate</a:t>
                      </a:r>
                    </a:p>
                    <a:p>
                      <a:r>
                        <a:rPr lang="en-GB" sz="1000" u="none" dirty="0"/>
                        <a:t>aesthetics</a:t>
                      </a:r>
                    </a:p>
                  </a:txBody>
                  <a:tcPr>
                    <a:solidFill>
                      <a:schemeClr val="bg1">
                        <a:lumMod val="85000"/>
                      </a:schemeClr>
                    </a:solidFill>
                  </a:tcPr>
                </a:tc>
                <a:tc>
                  <a:txBody>
                    <a:bodyPr/>
                    <a:lstStyle/>
                    <a:p>
                      <a:r>
                        <a:rPr lang="en-GB" sz="1000" u="sng" dirty="0"/>
                        <a:t>What will I know at the end of the unit</a:t>
                      </a:r>
                    </a:p>
                    <a:p>
                      <a:endParaRPr lang="en-GB" sz="1000" u="sng" dirty="0"/>
                    </a:p>
                    <a:p>
                      <a:r>
                        <a:rPr lang="en-GB" sz="1000" u="none" dirty="0"/>
                        <a:t>The children will have increased understanding of: digital writing, digital painting, desktop publishing, digital photography, photo editing, and vector drawing</a:t>
                      </a:r>
                      <a:r>
                        <a:rPr lang="en-GB" sz="1000" u="sng" dirty="0"/>
                        <a:t>. </a:t>
                      </a:r>
                    </a:p>
                  </a:txBody>
                  <a:tcPr>
                    <a:solidFill>
                      <a:schemeClr val="bg1">
                        <a:lumMod val="85000"/>
                      </a:schemeClr>
                    </a:solidFill>
                  </a:tcPr>
                </a:tc>
                <a:extLst>
                  <a:ext uri="{0D108BD9-81ED-4DB2-BD59-A6C34878D82A}">
                    <a16:rowId xmlns:a16="http://schemas.microsoft.com/office/drawing/2014/main" val="1445801757"/>
                  </a:ext>
                </a:extLst>
              </a:tr>
            </a:tbl>
          </a:graphicData>
        </a:graphic>
      </p:graphicFrame>
      <p:sp>
        <p:nvSpPr>
          <p:cNvPr id="14" name="TextBox 13">
            <a:extLst>
              <a:ext uri="{FF2B5EF4-FFF2-40B4-BE49-F238E27FC236}">
                <a16:creationId xmlns:a16="http://schemas.microsoft.com/office/drawing/2014/main" id="{584D16FB-4834-4C9F-9A71-202ED90928FC}"/>
              </a:ext>
            </a:extLst>
          </p:cNvPr>
          <p:cNvSpPr txBox="1"/>
          <p:nvPr/>
        </p:nvSpPr>
        <p:spPr>
          <a:xfrm>
            <a:off x="7680960" y="7484012"/>
            <a:ext cx="1322366" cy="507831"/>
          </a:xfrm>
          <a:prstGeom prst="rect">
            <a:avLst/>
          </a:prstGeom>
          <a:noFill/>
        </p:spPr>
        <p:txBody>
          <a:bodyPr wrap="square" rtlCol="0">
            <a:spAutoFit/>
          </a:bodyPr>
          <a:lstStyle/>
          <a:p>
            <a:r>
              <a:rPr lang="en-GB" sz="900" dirty="0">
                <a:hlinkClick r:id="rId2" tooltip="http://www.flickr.com/photos/sanjoselibrary/2840738004/"/>
              </a:rPr>
              <a:t>This Photo</a:t>
            </a:r>
            <a:r>
              <a:rPr lang="en-GB" sz="900" dirty="0"/>
              <a:t> by Unknown </a:t>
            </a:r>
            <a:r>
              <a:rPr lang="en-GB" sz="900" dirty="0" err="1"/>
              <a:t>Athor</a:t>
            </a:r>
            <a:r>
              <a:rPr lang="en-GB" sz="900" dirty="0"/>
              <a:t> is censed under </a:t>
            </a:r>
            <a:r>
              <a:rPr lang="en-GB" sz="900" dirty="0">
                <a:hlinkClick r:id="rId3" tooltip="https://creativecommons.org/licenses/by-sa/3.0/"/>
              </a:rPr>
              <a:t>CC BY-SA</a:t>
            </a:r>
            <a:endParaRPr lang="en-GB" sz="900" dirty="0"/>
          </a:p>
        </p:txBody>
      </p:sp>
      <p:graphicFrame>
        <p:nvGraphicFramePr>
          <p:cNvPr id="9" name="Table 8">
            <a:extLst>
              <a:ext uri="{FF2B5EF4-FFF2-40B4-BE49-F238E27FC236}">
                <a16:creationId xmlns:a16="http://schemas.microsoft.com/office/drawing/2014/main" id="{F989936C-15E0-483D-B685-61D22EB3FFF5}"/>
              </a:ext>
            </a:extLst>
          </p:cNvPr>
          <p:cNvGraphicFramePr>
            <a:graphicFrameLocks noGrp="1"/>
          </p:cNvGraphicFramePr>
          <p:nvPr>
            <p:extLst>
              <p:ext uri="{D42A27DB-BD31-4B8C-83A1-F6EECF244321}">
                <p14:modId xmlns:p14="http://schemas.microsoft.com/office/powerpoint/2010/main" val="468471249"/>
              </p:ext>
            </p:extLst>
          </p:nvPr>
        </p:nvGraphicFramePr>
        <p:xfrm>
          <a:off x="6096000" y="10463"/>
          <a:ext cx="6096000" cy="2829023"/>
        </p:xfrm>
        <a:graphic>
          <a:graphicData uri="http://schemas.openxmlformats.org/drawingml/2006/table">
            <a:tbl>
              <a:tblPr firstRow="1" bandRow="1">
                <a:tableStyleId>{21E4AEA4-8DFA-4A89-87EB-49C32662AFE0}</a:tableStyleId>
              </a:tblPr>
              <a:tblGrid>
                <a:gridCol w="2317882">
                  <a:extLst>
                    <a:ext uri="{9D8B030D-6E8A-4147-A177-3AD203B41FA5}">
                      <a16:colId xmlns:a16="http://schemas.microsoft.com/office/drawing/2014/main" val="1495017990"/>
                    </a:ext>
                  </a:extLst>
                </a:gridCol>
                <a:gridCol w="3778118">
                  <a:extLst>
                    <a:ext uri="{9D8B030D-6E8A-4147-A177-3AD203B41FA5}">
                      <a16:colId xmlns:a16="http://schemas.microsoft.com/office/drawing/2014/main" val="1855451359"/>
                    </a:ext>
                  </a:extLst>
                </a:gridCol>
              </a:tblGrid>
              <a:tr h="337440">
                <a:tc gridSpan="2">
                  <a:txBody>
                    <a:bodyPr/>
                    <a:lstStyle/>
                    <a:p>
                      <a:r>
                        <a:rPr lang="en-GB" sz="1600" dirty="0"/>
                        <a:t>Art</a:t>
                      </a:r>
                    </a:p>
                  </a:txBody>
                  <a:tcPr>
                    <a:solidFill>
                      <a:srgbClr val="7030A0"/>
                    </a:solidFill>
                  </a:tcPr>
                </a:tc>
                <a:tc hMerge="1">
                  <a:txBody>
                    <a:bodyPr/>
                    <a:lstStyle/>
                    <a:p>
                      <a:endParaRPr lang="en-GB"/>
                    </a:p>
                  </a:txBody>
                  <a:tcPr/>
                </a:tc>
                <a:extLst>
                  <a:ext uri="{0D108BD9-81ED-4DB2-BD59-A6C34878D82A}">
                    <a16:rowId xmlns:a16="http://schemas.microsoft.com/office/drawing/2014/main" val="2994901590"/>
                  </a:ext>
                </a:extLst>
              </a:tr>
              <a:tr h="1165703">
                <a:tc>
                  <a:txBody>
                    <a:bodyPr/>
                    <a:lstStyle/>
                    <a:p>
                      <a:r>
                        <a:rPr lang="en-GB" sz="1000" u="sng" dirty="0"/>
                        <a:t>What I should already know</a:t>
                      </a:r>
                    </a:p>
                    <a:p>
                      <a:r>
                        <a:rPr lang="en-GB" sz="1000" u="none" dirty="0"/>
                        <a:t>We have sketched wild life </a:t>
                      </a:r>
                    </a:p>
                    <a:p>
                      <a:r>
                        <a:rPr lang="en-GB" sz="1000" u="none" dirty="0"/>
                        <a:t>We have sketched using charcoal and pastels-looked at perspective.</a:t>
                      </a:r>
                    </a:p>
                  </a:txBody>
                  <a:tcPr>
                    <a:solidFill>
                      <a:srgbClr val="FFCCFF"/>
                    </a:solidFill>
                  </a:tcPr>
                </a:tc>
                <a:tc>
                  <a:txBody>
                    <a:bodyPr/>
                    <a:lstStyle/>
                    <a:p>
                      <a:r>
                        <a:rPr lang="en-GB" sz="1000" u="sng" dirty="0"/>
                        <a:t>The Journey</a:t>
                      </a:r>
                    </a:p>
                    <a:p>
                      <a:r>
                        <a:rPr lang="en-GB" sz="1000" u="none" dirty="0"/>
                        <a:t>The children will learn how to mix appropriate colours and tones from a range of media.</a:t>
                      </a:r>
                    </a:p>
                    <a:p>
                      <a:r>
                        <a:rPr lang="en-GB" sz="1000" u="none" dirty="0"/>
                        <a:t>We will study a range of photographs, images of the natural environment: mountains, rivers, water, waves, waterfalls, hills, fields</a:t>
                      </a:r>
                    </a:p>
                  </a:txBody>
                  <a:tcPr>
                    <a:solidFill>
                      <a:srgbClr val="FFCCFF"/>
                    </a:solidFill>
                  </a:tcPr>
                </a:tc>
                <a:extLst>
                  <a:ext uri="{0D108BD9-81ED-4DB2-BD59-A6C34878D82A}">
                    <a16:rowId xmlns:a16="http://schemas.microsoft.com/office/drawing/2014/main" val="4175067309"/>
                  </a:ext>
                </a:extLst>
              </a:tr>
              <a:tr h="1325880">
                <a:tc>
                  <a:txBody>
                    <a:bodyPr/>
                    <a:lstStyle/>
                    <a:p>
                      <a:r>
                        <a:rPr lang="en-GB" sz="1000" u="sng" dirty="0"/>
                        <a:t>Key Vocabulary</a:t>
                      </a:r>
                    </a:p>
                    <a:p>
                      <a:r>
                        <a:rPr lang="en-GB" sz="1000" u="none" dirty="0"/>
                        <a:t>Range</a:t>
                      </a:r>
                    </a:p>
                    <a:p>
                      <a:r>
                        <a:rPr lang="en-GB" sz="1000" u="none" dirty="0"/>
                        <a:t>Media</a:t>
                      </a:r>
                    </a:p>
                    <a:p>
                      <a:r>
                        <a:rPr lang="en-GB" sz="1000" u="none" dirty="0"/>
                        <a:t>Environment</a:t>
                      </a:r>
                    </a:p>
                    <a:p>
                      <a:r>
                        <a:rPr lang="en-GB" sz="1000" u="none" dirty="0"/>
                        <a:t>Image </a:t>
                      </a:r>
                    </a:p>
                    <a:p>
                      <a:r>
                        <a:rPr lang="en-GB" sz="1000" u="none" dirty="0"/>
                        <a:t>stimulus</a:t>
                      </a:r>
                    </a:p>
                  </a:txBody>
                  <a:tcPr>
                    <a:solidFill>
                      <a:srgbClr val="FFCCFF"/>
                    </a:solidFill>
                  </a:tcPr>
                </a:tc>
                <a:tc>
                  <a:txBody>
                    <a:bodyPr/>
                    <a:lstStyle/>
                    <a:p>
                      <a:r>
                        <a:rPr lang="en-GB" sz="1000" u="sng" dirty="0"/>
                        <a:t>What I will know by the end of the unit</a:t>
                      </a:r>
                    </a:p>
                    <a:p>
                      <a:r>
                        <a:rPr lang="en-GB" sz="1000" u="none" dirty="0"/>
                        <a:t>They be able to mix a range of colours and tones to create our own pieces of art.</a:t>
                      </a:r>
                    </a:p>
                    <a:p>
                      <a:r>
                        <a:rPr lang="en-GB" sz="1000" u="none" dirty="0"/>
                        <a:t>We will be able to talk about different images from a geography and art point of view.</a:t>
                      </a:r>
                    </a:p>
                  </a:txBody>
                  <a:tcPr>
                    <a:solidFill>
                      <a:srgbClr val="FFCCFF"/>
                    </a:solidFill>
                  </a:tcPr>
                </a:tc>
                <a:extLst>
                  <a:ext uri="{0D108BD9-81ED-4DB2-BD59-A6C34878D82A}">
                    <a16:rowId xmlns:a16="http://schemas.microsoft.com/office/drawing/2014/main" val="1629567815"/>
                  </a:ext>
                </a:extLst>
              </a:tr>
            </a:tbl>
          </a:graphicData>
        </a:graphic>
      </p:graphicFrame>
      <p:pic>
        <p:nvPicPr>
          <p:cNvPr id="2" name="Picture 1">
            <a:extLst>
              <a:ext uri="{FF2B5EF4-FFF2-40B4-BE49-F238E27FC236}">
                <a16:creationId xmlns:a16="http://schemas.microsoft.com/office/drawing/2014/main" id="{7C68E83B-50EB-464E-9609-E6FDAC375338}"/>
              </a:ext>
            </a:extLst>
          </p:cNvPr>
          <p:cNvPicPr>
            <a:picLocks noChangeAspect="1"/>
          </p:cNvPicPr>
          <p:nvPr/>
        </p:nvPicPr>
        <p:blipFill>
          <a:blip r:embed="rId4"/>
          <a:stretch>
            <a:fillRect/>
          </a:stretch>
        </p:blipFill>
        <p:spPr>
          <a:xfrm>
            <a:off x="1453081" y="1676400"/>
            <a:ext cx="1594920" cy="1059027"/>
          </a:xfrm>
          <a:prstGeom prst="rect">
            <a:avLst/>
          </a:prstGeom>
        </p:spPr>
      </p:pic>
      <p:pic>
        <p:nvPicPr>
          <p:cNvPr id="3" name="Picture 2">
            <a:extLst>
              <a:ext uri="{FF2B5EF4-FFF2-40B4-BE49-F238E27FC236}">
                <a16:creationId xmlns:a16="http://schemas.microsoft.com/office/drawing/2014/main" id="{F558C2CE-3040-4CA1-889F-5C88E3159D95}"/>
              </a:ext>
            </a:extLst>
          </p:cNvPr>
          <p:cNvPicPr>
            <a:picLocks noChangeAspect="1"/>
          </p:cNvPicPr>
          <p:nvPr/>
        </p:nvPicPr>
        <p:blipFill>
          <a:blip r:embed="rId5"/>
          <a:stretch>
            <a:fillRect/>
          </a:stretch>
        </p:blipFill>
        <p:spPr>
          <a:xfrm>
            <a:off x="6897285" y="1743075"/>
            <a:ext cx="1567349" cy="1057480"/>
          </a:xfrm>
          <a:prstGeom prst="rect">
            <a:avLst/>
          </a:prstGeom>
        </p:spPr>
      </p:pic>
      <p:pic>
        <p:nvPicPr>
          <p:cNvPr id="7" name="Picture 6">
            <a:extLst>
              <a:ext uri="{FF2B5EF4-FFF2-40B4-BE49-F238E27FC236}">
                <a16:creationId xmlns:a16="http://schemas.microsoft.com/office/drawing/2014/main" id="{4A5FC260-6381-483B-A00C-1FFB01C4B2EF}"/>
              </a:ext>
            </a:extLst>
          </p:cNvPr>
          <p:cNvPicPr>
            <a:picLocks noChangeAspect="1"/>
          </p:cNvPicPr>
          <p:nvPr/>
        </p:nvPicPr>
        <p:blipFill>
          <a:blip r:embed="rId6"/>
          <a:stretch>
            <a:fillRect/>
          </a:stretch>
        </p:blipFill>
        <p:spPr>
          <a:xfrm>
            <a:off x="6655393" y="5523483"/>
            <a:ext cx="2051134" cy="1039241"/>
          </a:xfrm>
          <a:prstGeom prst="rect">
            <a:avLst/>
          </a:prstGeom>
        </p:spPr>
      </p:pic>
      <p:pic>
        <p:nvPicPr>
          <p:cNvPr id="10" name="Picture 9">
            <a:extLst>
              <a:ext uri="{FF2B5EF4-FFF2-40B4-BE49-F238E27FC236}">
                <a16:creationId xmlns:a16="http://schemas.microsoft.com/office/drawing/2014/main" id="{EC387942-39C3-438A-843C-4E41279F63CB}"/>
              </a:ext>
            </a:extLst>
          </p:cNvPr>
          <p:cNvPicPr>
            <a:picLocks noChangeAspect="1"/>
          </p:cNvPicPr>
          <p:nvPr/>
        </p:nvPicPr>
        <p:blipFill>
          <a:blip r:embed="rId7"/>
          <a:stretch>
            <a:fillRect/>
          </a:stretch>
        </p:blipFill>
        <p:spPr>
          <a:xfrm>
            <a:off x="1252535" y="4411823"/>
            <a:ext cx="1690690" cy="1179352"/>
          </a:xfrm>
          <a:prstGeom prst="rect">
            <a:avLst/>
          </a:prstGeom>
        </p:spPr>
      </p:pic>
    </p:spTree>
    <p:extLst>
      <p:ext uri="{BB962C8B-B14F-4D97-AF65-F5344CB8AC3E}">
        <p14:creationId xmlns:p14="http://schemas.microsoft.com/office/powerpoint/2010/main" val="169938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533806614"/>
              </p:ext>
            </p:extLst>
          </p:nvPr>
        </p:nvGraphicFramePr>
        <p:xfrm>
          <a:off x="0" y="4341220"/>
          <a:ext cx="3963886" cy="2504786"/>
        </p:xfrm>
        <a:graphic>
          <a:graphicData uri="http://schemas.openxmlformats.org/drawingml/2006/table">
            <a:tbl>
              <a:tblPr firstRow="1" bandRow="1">
                <a:tableStyleId>{21E4AEA4-8DFA-4A89-87EB-49C32662AFE0}</a:tableStyleId>
              </a:tblPr>
              <a:tblGrid>
                <a:gridCol w="1510864">
                  <a:extLst>
                    <a:ext uri="{9D8B030D-6E8A-4147-A177-3AD203B41FA5}">
                      <a16:colId xmlns:a16="http://schemas.microsoft.com/office/drawing/2014/main" val="1495017990"/>
                    </a:ext>
                  </a:extLst>
                </a:gridCol>
                <a:gridCol w="2453022">
                  <a:extLst>
                    <a:ext uri="{9D8B030D-6E8A-4147-A177-3AD203B41FA5}">
                      <a16:colId xmlns:a16="http://schemas.microsoft.com/office/drawing/2014/main" val="1992186232"/>
                    </a:ext>
                  </a:extLst>
                </a:gridCol>
              </a:tblGrid>
              <a:tr h="298142">
                <a:tc gridSpan="2">
                  <a:txBody>
                    <a:bodyPr/>
                    <a:lstStyle/>
                    <a:p>
                      <a:r>
                        <a:rPr lang="en-GB" sz="1600" dirty="0"/>
                        <a:t>Music</a:t>
                      </a:r>
                    </a:p>
                  </a:txBody>
                  <a:tcPr>
                    <a:solidFill>
                      <a:srgbClr val="1CE4DF"/>
                    </a:solidFill>
                  </a:tcPr>
                </a:tc>
                <a:tc hMerge="1">
                  <a:txBody>
                    <a:bodyPr/>
                    <a:lstStyle/>
                    <a:p>
                      <a:endParaRPr lang="en-GB"/>
                    </a:p>
                  </a:txBody>
                  <a:tcPr/>
                </a:tc>
                <a:extLst>
                  <a:ext uri="{0D108BD9-81ED-4DB2-BD59-A6C34878D82A}">
                    <a16:rowId xmlns:a16="http://schemas.microsoft.com/office/drawing/2014/main" val="2994901590"/>
                  </a:ext>
                </a:extLst>
              </a:tr>
              <a:tr h="2169506">
                <a:tc>
                  <a:txBody>
                    <a:bodyPr/>
                    <a:lstStyle/>
                    <a:p>
                      <a:r>
                        <a:rPr lang="en-GB" sz="1000" u="sng" dirty="0"/>
                        <a:t>What I should already know</a:t>
                      </a:r>
                    </a:p>
                    <a:p>
                      <a:r>
                        <a:rPr lang="en-GB" sz="1000" u="none" dirty="0"/>
                        <a:t>To sing with confidence when learning songs</a:t>
                      </a:r>
                    </a:p>
                    <a:p>
                      <a:endParaRPr lang="en-GB" sz="1000" u="none" dirty="0"/>
                    </a:p>
                    <a:p>
                      <a:r>
                        <a:rPr lang="en-GB" sz="1000" u="sng" dirty="0"/>
                        <a:t>Key Vocabulary</a:t>
                      </a:r>
                    </a:p>
                    <a:p>
                      <a:endParaRPr lang="en-GB" sz="1000" u="none" dirty="0"/>
                    </a:p>
                    <a:p>
                      <a:r>
                        <a:rPr lang="en-GB" sz="1000" u="none" dirty="0"/>
                        <a:t>Adagio</a:t>
                      </a:r>
                    </a:p>
                    <a:p>
                      <a:r>
                        <a:rPr lang="en-GB" sz="1000" u="none" dirty="0"/>
                        <a:t>Andante</a:t>
                      </a:r>
                    </a:p>
                    <a:p>
                      <a:r>
                        <a:rPr lang="en-GB" sz="1000" u="none" dirty="0"/>
                        <a:t>Tempo</a:t>
                      </a:r>
                    </a:p>
                    <a:p>
                      <a:r>
                        <a:rPr lang="en-GB" sz="1000" u="none" dirty="0"/>
                        <a:t>Control</a:t>
                      </a:r>
                    </a:p>
                    <a:p>
                      <a:r>
                        <a:rPr lang="en-GB" sz="1000" u="none" dirty="0"/>
                        <a:t>discipline</a:t>
                      </a:r>
                    </a:p>
                  </a:txBody>
                  <a:tcPr>
                    <a:solidFill>
                      <a:srgbClr val="CCFCF1"/>
                    </a:solidFill>
                  </a:tcPr>
                </a:tc>
                <a:tc>
                  <a:txBody>
                    <a:bodyPr/>
                    <a:lstStyle/>
                    <a:p>
                      <a:r>
                        <a:rPr lang="en-GB" sz="1000" u="sng" dirty="0"/>
                        <a:t>The Journey  </a:t>
                      </a:r>
                      <a:endParaRPr lang="en-GB" sz="1000" u="none" dirty="0"/>
                    </a:p>
                    <a:p>
                      <a:r>
                        <a:rPr lang="en-GB" sz="1000" u="none" dirty="0"/>
                        <a:t>The children will learn as they sing the story that they will perform of Alice the Musical. They will learn key musical words and gain confidence in performance.</a:t>
                      </a:r>
                    </a:p>
                    <a:p>
                      <a:endParaRPr lang="en-GB" sz="1000" u="none" dirty="0"/>
                    </a:p>
                    <a:p>
                      <a:endParaRPr lang="en-GB" sz="1000" u="none" dirty="0"/>
                    </a:p>
                    <a:p>
                      <a:r>
                        <a:rPr lang="en-GB" sz="1000" u="none" dirty="0"/>
                        <a:t>What I will Know by the end…</a:t>
                      </a:r>
                    </a:p>
                    <a:p>
                      <a:endParaRPr lang="en-GB" sz="1000" u="none" dirty="0"/>
                    </a:p>
                    <a:p>
                      <a:r>
                        <a:rPr lang="en-GB" sz="1000" u="none" dirty="0"/>
                        <a:t>The songs and the production and an understanding of Lewis Carroll.</a:t>
                      </a:r>
                    </a:p>
                  </a:txBody>
                  <a:tcPr>
                    <a:solidFill>
                      <a:srgbClr val="CCFCF1"/>
                    </a:solidFill>
                  </a:tcPr>
                </a:tc>
                <a:extLst>
                  <a:ext uri="{0D108BD9-81ED-4DB2-BD59-A6C34878D82A}">
                    <a16:rowId xmlns:a16="http://schemas.microsoft.com/office/drawing/2014/main" val="417506730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18056503"/>
              </p:ext>
            </p:extLst>
          </p:nvPr>
        </p:nvGraphicFramePr>
        <p:xfrm>
          <a:off x="0" y="3"/>
          <a:ext cx="4372262" cy="3839012"/>
        </p:xfrm>
        <a:graphic>
          <a:graphicData uri="http://schemas.openxmlformats.org/drawingml/2006/table">
            <a:tbl>
              <a:tblPr firstRow="1" bandRow="1">
                <a:tableStyleId>{00A15C55-8517-42AA-B614-E9B94910E393}</a:tableStyleId>
              </a:tblPr>
              <a:tblGrid>
                <a:gridCol w="1997321">
                  <a:extLst>
                    <a:ext uri="{9D8B030D-6E8A-4147-A177-3AD203B41FA5}">
                      <a16:colId xmlns:a16="http://schemas.microsoft.com/office/drawing/2014/main" val="855750989"/>
                    </a:ext>
                  </a:extLst>
                </a:gridCol>
                <a:gridCol w="2374941">
                  <a:extLst>
                    <a:ext uri="{9D8B030D-6E8A-4147-A177-3AD203B41FA5}">
                      <a16:colId xmlns:a16="http://schemas.microsoft.com/office/drawing/2014/main" val="3819702568"/>
                    </a:ext>
                  </a:extLst>
                </a:gridCol>
              </a:tblGrid>
              <a:tr h="397181">
                <a:tc gridSpan="2">
                  <a:txBody>
                    <a:bodyPr/>
                    <a:lstStyle/>
                    <a:p>
                      <a:r>
                        <a:rPr lang="en-GB" sz="1600" dirty="0"/>
                        <a:t>PSHE</a:t>
                      </a:r>
                    </a:p>
                  </a:txBody>
                  <a:tcPr/>
                </a:tc>
                <a:tc hMerge="1">
                  <a:txBody>
                    <a:bodyPr/>
                    <a:lstStyle/>
                    <a:p>
                      <a:endParaRPr lang="en-GB"/>
                    </a:p>
                  </a:txBody>
                  <a:tcPr/>
                </a:tc>
                <a:extLst>
                  <a:ext uri="{0D108BD9-81ED-4DB2-BD59-A6C34878D82A}">
                    <a16:rowId xmlns:a16="http://schemas.microsoft.com/office/drawing/2014/main" val="2164382239"/>
                  </a:ext>
                </a:extLst>
              </a:tr>
              <a:tr h="2274766">
                <a:tc>
                  <a:txBody>
                    <a:bodyPr/>
                    <a:lstStyle/>
                    <a:p>
                      <a:r>
                        <a:rPr lang="en-GB" sz="1000" u="sng" dirty="0"/>
                        <a:t>What I should already know</a:t>
                      </a:r>
                    </a:p>
                    <a:p>
                      <a:r>
                        <a:rPr lang="en-GB" sz="1000" b="0" u="none" dirty="0"/>
                        <a:t>The children have considered the concept of consequences of choices.</a:t>
                      </a:r>
                    </a:p>
                    <a:p>
                      <a:r>
                        <a:rPr lang="en-GB" sz="1000" b="0" u="none" dirty="0"/>
                        <a:t>The children have discussed successful group-work skills.</a:t>
                      </a:r>
                    </a:p>
                  </a:txBody>
                  <a:tcPr/>
                </a:tc>
                <a:tc>
                  <a:txBody>
                    <a:bodyPr/>
                    <a:lstStyle/>
                    <a:p>
                      <a:r>
                        <a:rPr lang="en-GB" sz="1000" u="sng" dirty="0"/>
                        <a:t>The Journey </a:t>
                      </a:r>
                    </a:p>
                    <a:p>
                      <a:r>
                        <a:rPr lang="en-GB" sz="1000" u="none" dirty="0"/>
                        <a:t>Discussions and debates: </a:t>
                      </a:r>
                    </a:p>
                    <a:p>
                      <a:r>
                        <a:rPr lang="en-GB" sz="1000" u="none" dirty="0"/>
                        <a:t>How to show respect</a:t>
                      </a:r>
                    </a:p>
                    <a:p>
                      <a:r>
                        <a:rPr lang="en-GB" sz="1000" u="none" dirty="0"/>
                        <a:t>Belonging to a community</a:t>
                      </a:r>
                    </a:p>
                    <a:p>
                      <a:r>
                        <a:rPr lang="en-GB" sz="1000" u="none" dirty="0"/>
                        <a:t>How laws help</a:t>
                      </a:r>
                    </a:p>
                    <a:p>
                      <a:r>
                        <a:rPr lang="en-GB" sz="1000" u="none" dirty="0"/>
                        <a:t>Local government in relation to democracy and human rights</a:t>
                      </a:r>
                    </a:p>
                    <a:p>
                      <a:r>
                        <a:rPr lang="en-GB" sz="1000" u="none" dirty="0"/>
                        <a:t>National government in relation to democracy and human rights</a:t>
                      </a:r>
                    </a:p>
                    <a:p>
                      <a:r>
                        <a:rPr lang="en-GB" sz="1000" u="none" dirty="0"/>
                        <a:t>How charities and voluntary groups help meet the needs of all people in the community</a:t>
                      </a:r>
                    </a:p>
                  </a:txBody>
                  <a:tcPr/>
                </a:tc>
                <a:extLst>
                  <a:ext uri="{0D108BD9-81ED-4DB2-BD59-A6C34878D82A}">
                    <a16:rowId xmlns:a16="http://schemas.microsoft.com/office/drawing/2014/main" val="4026175623"/>
                  </a:ext>
                </a:extLst>
              </a:tr>
              <a:tr h="1167065">
                <a:tc>
                  <a:txBody>
                    <a:bodyPr/>
                    <a:lstStyle/>
                    <a:p>
                      <a:r>
                        <a:rPr lang="en-GB" sz="1000" u="sng" dirty="0"/>
                        <a:t>Key Vocabulary</a:t>
                      </a:r>
                    </a:p>
                    <a:p>
                      <a:r>
                        <a:rPr lang="en-GB" sz="1000" u="none" dirty="0"/>
                        <a:t>faith, ethnicity, respect, similar, </a:t>
                      </a:r>
                    </a:p>
                    <a:p>
                      <a:r>
                        <a:rPr lang="en-GB" sz="1000" u="none" dirty="0"/>
                        <a:t>different, consequence, right,                                                    </a:t>
                      </a:r>
                    </a:p>
                    <a:p>
                      <a:r>
                        <a:rPr lang="en-GB" sz="1000" u="none" dirty="0"/>
                        <a:t>equal, responsibility, diversity, </a:t>
                      </a:r>
                    </a:p>
                    <a:p>
                      <a:r>
                        <a:rPr lang="en-GB" sz="1000" u="none" dirty="0"/>
                        <a:t>difference, community, society</a:t>
                      </a:r>
                    </a:p>
                  </a:txBody>
                  <a:tcPr/>
                </a:tc>
                <a:tc>
                  <a:txBody>
                    <a:bodyPr/>
                    <a:lstStyle/>
                    <a:p>
                      <a:r>
                        <a:rPr lang="en-GB" sz="1000" u="sng" dirty="0"/>
                        <a:t>What I will know by the end of the unit</a:t>
                      </a:r>
                    </a:p>
                    <a:p>
                      <a:r>
                        <a:rPr lang="en-GB" sz="1000" u="none" dirty="0"/>
                        <a:t>The children will identify how they can make a positive contribution to the community. </a:t>
                      </a:r>
                    </a:p>
                  </a:txBody>
                  <a:tcPr/>
                </a:tc>
                <a:extLst>
                  <a:ext uri="{0D108BD9-81ED-4DB2-BD59-A6C34878D82A}">
                    <a16:rowId xmlns:a16="http://schemas.microsoft.com/office/drawing/2014/main" val="339527001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03969085"/>
              </p:ext>
            </p:extLst>
          </p:nvPr>
        </p:nvGraphicFramePr>
        <p:xfrm>
          <a:off x="3932743" y="4341219"/>
          <a:ext cx="4239018" cy="2499359"/>
        </p:xfrm>
        <a:graphic>
          <a:graphicData uri="http://schemas.openxmlformats.org/drawingml/2006/table">
            <a:tbl>
              <a:tblPr firstRow="1" bandRow="1">
                <a:tableStyleId>{F5AB1C69-6EDB-4FF4-983F-18BD219EF322}</a:tableStyleId>
              </a:tblPr>
              <a:tblGrid>
                <a:gridCol w="2016903">
                  <a:extLst>
                    <a:ext uri="{9D8B030D-6E8A-4147-A177-3AD203B41FA5}">
                      <a16:colId xmlns:a16="http://schemas.microsoft.com/office/drawing/2014/main" val="1195867810"/>
                    </a:ext>
                  </a:extLst>
                </a:gridCol>
                <a:gridCol w="2222115">
                  <a:extLst>
                    <a:ext uri="{9D8B030D-6E8A-4147-A177-3AD203B41FA5}">
                      <a16:colId xmlns:a16="http://schemas.microsoft.com/office/drawing/2014/main" val="2453771901"/>
                    </a:ext>
                  </a:extLst>
                </a:gridCol>
              </a:tblGrid>
              <a:tr h="356575">
                <a:tc gridSpan="2">
                  <a:txBody>
                    <a:bodyPr/>
                    <a:lstStyle/>
                    <a:p>
                      <a:r>
                        <a:rPr lang="en-GB" sz="1600" dirty="0"/>
                        <a:t>Design Technology</a:t>
                      </a:r>
                    </a:p>
                  </a:txBody>
                  <a:tcPr/>
                </a:tc>
                <a:tc hMerge="1">
                  <a:txBody>
                    <a:bodyPr/>
                    <a:lstStyle/>
                    <a:p>
                      <a:endParaRPr lang="en-GB"/>
                    </a:p>
                  </a:txBody>
                  <a:tcPr/>
                </a:tc>
                <a:extLst>
                  <a:ext uri="{0D108BD9-81ED-4DB2-BD59-A6C34878D82A}">
                    <a16:rowId xmlns:a16="http://schemas.microsoft.com/office/drawing/2014/main" val="1777106793"/>
                  </a:ext>
                </a:extLst>
              </a:tr>
              <a:tr h="1231805">
                <a:tc>
                  <a:txBody>
                    <a:bodyPr/>
                    <a:lstStyle/>
                    <a:p>
                      <a:r>
                        <a:rPr lang="en-GB" sz="1000" u="sng" dirty="0"/>
                        <a:t>What I should already know</a:t>
                      </a:r>
                    </a:p>
                    <a:p>
                      <a:endParaRPr lang="en-GB" sz="1000" u="none" dirty="0"/>
                    </a:p>
                    <a:p>
                      <a:r>
                        <a:rPr lang="en-GB" sz="1000" u="none" dirty="0"/>
                        <a:t>Cooking and nutrition </a:t>
                      </a:r>
                    </a:p>
                    <a:p>
                      <a:r>
                        <a:rPr lang="en-GB" sz="1000" u="none" dirty="0"/>
                        <a:t>Healthy diet</a:t>
                      </a:r>
                    </a:p>
                    <a:p>
                      <a:r>
                        <a:rPr lang="en-GB" sz="1000" u="none" dirty="0"/>
                        <a:t>Varied diet</a:t>
                      </a:r>
                    </a:p>
                    <a:p>
                      <a:r>
                        <a:rPr lang="en-GB" sz="1000" u="none" dirty="0"/>
                        <a:t>Seasonality</a:t>
                      </a:r>
                    </a:p>
                    <a:p>
                      <a:endParaRPr lang="en-GB" sz="1000" u="none" dirty="0"/>
                    </a:p>
                  </a:txBody>
                  <a:tcPr/>
                </a:tc>
                <a:tc>
                  <a:txBody>
                    <a:bodyPr/>
                    <a:lstStyle/>
                    <a:p>
                      <a:r>
                        <a:rPr lang="en-GB" sz="1000" u="sng" dirty="0"/>
                        <a:t>The Journey</a:t>
                      </a:r>
                    </a:p>
                    <a:p>
                      <a:r>
                        <a:rPr lang="en-GB" sz="1000" u="none" dirty="0"/>
                        <a:t> To consolidate and understand the different food groups. To consider your balanced diet.</a:t>
                      </a:r>
                    </a:p>
                    <a:p>
                      <a:r>
                        <a:rPr lang="en-GB" sz="1000" u="none" dirty="0"/>
                        <a:t>To think about good sugars and encourage a healthy drink!</a:t>
                      </a:r>
                    </a:p>
                  </a:txBody>
                  <a:tcPr/>
                </a:tc>
                <a:extLst>
                  <a:ext uri="{0D108BD9-81ED-4DB2-BD59-A6C34878D82A}">
                    <a16:rowId xmlns:a16="http://schemas.microsoft.com/office/drawing/2014/main" val="1549424996"/>
                  </a:ext>
                </a:extLst>
              </a:tr>
              <a:tr h="910979">
                <a:tc>
                  <a:txBody>
                    <a:bodyPr/>
                    <a:lstStyle/>
                    <a:p>
                      <a:r>
                        <a:rPr lang="en-GB" sz="1000" u="sng" dirty="0"/>
                        <a:t>Key Vocabulary</a:t>
                      </a:r>
                    </a:p>
                    <a:p>
                      <a:r>
                        <a:rPr lang="en-GB" sz="1000" u="none" dirty="0"/>
                        <a:t>Balanced  healthy</a:t>
                      </a:r>
                    </a:p>
                    <a:p>
                      <a:r>
                        <a:rPr lang="en-GB" sz="1000" u="none" dirty="0"/>
                        <a:t>Diet   Natural</a:t>
                      </a:r>
                    </a:p>
                  </a:txBody>
                  <a:tcPr/>
                </a:tc>
                <a:tc>
                  <a:txBody>
                    <a:bodyPr/>
                    <a:lstStyle/>
                    <a:p>
                      <a:r>
                        <a:rPr lang="en-GB" sz="1000" u="sng" dirty="0"/>
                        <a:t>What I will know by the end of the unit</a:t>
                      </a:r>
                    </a:p>
                    <a:p>
                      <a:r>
                        <a:rPr lang="en-GB" sz="1000" u="none" dirty="0"/>
                        <a:t>Smoothies</a:t>
                      </a:r>
                    </a:p>
                    <a:p>
                      <a:r>
                        <a:rPr lang="en-GB" sz="1000" u="none" dirty="0"/>
                        <a:t>Design-Make-Evaluate</a:t>
                      </a:r>
                    </a:p>
                  </a:txBody>
                  <a:tcPr/>
                </a:tc>
                <a:extLst>
                  <a:ext uri="{0D108BD9-81ED-4DB2-BD59-A6C34878D82A}">
                    <a16:rowId xmlns:a16="http://schemas.microsoft.com/office/drawing/2014/main" val="2423214281"/>
                  </a:ext>
                </a:extLst>
              </a:tr>
            </a:tbl>
          </a:graphicData>
        </a:graphic>
      </p:graphicFrame>
      <p:graphicFrame>
        <p:nvGraphicFramePr>
          <p:cNvPr id="12" name="Table 11">
            <a:extLst>
              <a:ext uri="{FF2B5EF4-FFF2-40B4-BE49-F238E27FC236}">
                <a16:creationId xmlns:a16="http://schemas.microsoft.com/office/drawing/2014/main" id="{1A7D5D24-9056-42B2-AC49-0C381487D977}"/>
              </a:ext>
            </a:extLst>
          </p:cNvPr>
          <p:cNvGraphicFramePr>
            <a:graphicFrameLocks noGrp="1"/>
          </p:cNvGraphicFramePr>
          <p:nvPr>
            <p:extLst>
              <p:ext uri="{D42A27DB-BD31-4B8C-83A1-F6EECF244321}">
                <p14:modId xmlns:p14="http://schemas.microsoft.com/office/powerpoint/2010/main" val="1302841416"/>
              </p:ext>
            </p:extLst>
          </p:nvPr>
        </p:nvGraphicFramePr>
        <p:xfrm>
          <a:off x="4372262" y="-1"/>
          <a:ext cx="4554031" cy="3843599"/>
        </p:xfrm>
        <a:graphic>
          <a:graphicData uri="http://schemas.openxmlformats.org/drawingml/2006/table">
            <a:tbl>
              <a:tblPr firstRow="1" bandRow="1">
                <a:tableStyleId>{00A15C55-8517-42AA-B614-E9B94910E393}</a:tableStyleId>
              </a:tblPr>
              <a:tblGrid>
                <a:gridCol w="1971388">
                  <a:extLst>
                    <a:ext uri="{9D8B030D-6E8A-4147-A177-3AD203B41FA5}">
                      <a16:colId xmlns:a16="http://schemas.microsoft.com/office/drawing/2014/main" val="855750989"/>
                    </a:ext>
                  </a:extLst>
                </a:gridCol>
                <a:gridCol w="2582643">
                  <a:extLst>
                    <a:ext uri="{9D8B030D-6E8A-4147-A177-3AD203B41FA5}">
                      <a16:colId xmlns:a16="http://schemas.microsoft.com/office/drawing/2014/main" val="403854330"/>
                    </a:ext>
                  </a:extLst>
                </a:gridCol>
              </a:tblGrid>
              <a:tr h="435352">
                <a:tc gridSpan="2">
                  <a:txBody>
                    <a:bodyPr/>
                    <a:lstStyle/>
                    <a:p>
                      <a:r>
                        <a:rPr lang="en-GB" sz="1600" dirty="0"/>
                        <a:t>RE</a:t>
                      </a:r>
                    </a:p>
                  </a:txBody>
                  <a:tcPr>
                    <a:solidFill>
                      <a:srgbClr val="E85318"/>
                    </a:solidFill>
                  </a:tcPr>
                </a:tc>
                <a:tc hMerge="1">
                  <a:txBody>
                    <a:bodyPr/>
                    <a:lstStyle/>
                    <a:p>
                      <a:endParaRPr lang="en-GB"/>
                    </a:p>
                  </a:txBody>
                  <a:tcPr/>
                </a:tc>
                <a:extLst>
                  <a:ext uri="{0D108BD9-81ED-4DB2-BD59-A6C34878D82A}">
                    <a16:rowId xmlns:a16="http://schemas.microsoft.com/office/drawing/2014/main" val="2164382239"/>
                  </a:ext>
                </a:extLst>
              </a:tr>
              <a:tr h="2097607">
                <a:tc>
                  <a:txBody>
                    <a:bodyPr/>
                    <a:lstStyle/>
                    <a:p>
                      <a:r>
                        <a:rPr lang="en-GB" sz="1000" b="0" u="sng" dirty="0"/>
                        <a:t>What I should already know</a:t>
                      </a:r>
                    </a:p>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The children to have studied at least one unit for each of the six major world religions</a:t>
                      </a:r>
                    </a:p>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Children will have learnt about life cycles in science in Year 5</a:t>
                      </a:r>
                    </a:p>
                  </a:txBody>
                  <a:tcPr>
                    <a:solidFill>
                      <a:srgbClr val="FF9966">
                        <a:alpha val="63922"/>
                      </a:srgbClr>
                    </a:solidFill>
                  </a:tcPr>
                </a:tc>
                <a:tc>
                  <a:txBody>
                    <a:bodyPr/>
                    <a:lstStyle/>
                    <a:p>
                      <a:r>
                        <a:rPr lang="en-GB" sz="1000" u="sng" dirty="0"/>
                        <a:t>The journey</a:t>
                      </a:r>
                    </a:p>
                    <a:p>
                      <a:r>
                        <a:rPr lang="en-GB" sz="1000" u="none" dirty="0"/>
                        <a:t>The children will explore the definition of and popular ideas relating to the concept of eternity. They will compare concepts of eternity from both religious and </a:t>
                      </a:r>
                    </a:p>
                    <a:p>
                      <a:r>
                        <a:rPr lang="en-GB" sz="1000" u="none" dirty="0"/>
                        <a:t>non-religious worldviews. This will culminate in an end of unit project, where children will reflect on and create a presentation based on their learning.</a:t>
                      </a:r>
                    </a:p>
                    <a:p>
                      <a:endParaRPr lang="en-GB" sz="1000" u="none" dirty="0"/>
                    </a:p>
                  </a:txBody>
                  <a:tcPr>
                    <a:solidFill>
                      <a:srgbClr val="FF9966">
                        <a:alpha val="63922"/>
                      </a:srgbClr>
                    </a:solidFill>
                  </a:tcPr>
                </a:tc>
                <a:extLst>
                  <a:ext uri="{0D108BD9-81ED-4DB2-BD59-A6C34878D82A}">
                    <a16:rowId xmlns:a16="http://schemas.microsoft.com/office/drawing/2014/main" val="4026175623"/>
                  </a:ext>
                </a:extLst>
              </a:tr>
              <a:tr h="1306057">
                <a:tc>
                  <a:txBody>
                    <a:bodyPr/>
                    <a:lstStyle/>
                    <a:p>
                      <a:endParaRPr lang="en-GB" sz="1000" b="0" u="sng" dirty="0"/>
                    </a:p>
                    <a:p>
                      <a:endParaRPr lang="en-GB" sz="1000" b="0" u="sng" dirty="0"/>
                    </a:p>
                    <a:p>
                      <a:endParaRPr lang="en-GB" sz="1000" b="0" u="sng" dirty="0"/>
                    </a:p>
                    <a:p>
                      <a:r>
                        <a:rPr lang="en-GB" sz="1000" b="0" u="sng" dirty="0"/>
                        <a:t>Key Vocabulary</a:t>
                      </a:r>
                    </a:p>
                    <a:p>
                      <a:r>
                        <a:rPr lang="en-GB" sz="1000" b="0" u="none" dirty="0"/>
                        <a:t>Eternity</a:t>
                      </a:r>
                    </a:p>
                    <a:p>
                      <a:r>
                        <a:rPr lang="en-GB" sz="1000" b="0" u="none" dirty="0"/>
                        <a:t>Immortality</a:t>
                      </a:r>
                    </a:p>
                    <a:p>
                      <a:r>
                        <a:rPr lang="en-GB" sz="1000" b="0" u="none" dirty="0"/>
                        <a:t>Mortality</a:t>
                      </a:r>
                    </a:p>
                    <a:p>
                      <a:r>
                        <a:rPr lang="en-GB" sz="1000" b="0" u="none" dirty="0"/>
                        <a:t>Heaven</a:t>
                      </a:r>
                    </a:p>
                  </a:txBody>
                  <a:tcPr>
                    <a:solidFill>
                      <a:srgbClr val="FF9966">
                        <a:alpha val="63922"/>
                      </a:srgbClr>
                    </a:solidFill>
                  </a:tcPr>
                </a:tc>
                <a:tc>
                  <a:txBody>
                    <a:bodyPr/>
                    <a:lstStyle/>
                    <a:p>
                      <a:pPr algn="l">
                        <a:lnSpc>
                          <a:spcPct val="107000"/>
                        </a:lnSpc>
                        <a:spcAft>
                          <a:spcPts val="0"/>
                        </a:spcAft>
                      </a:pPr>
                      <a:r>
                        <a:rPr lang="en-GB" sz="1000" u="sng" dirty="0">
                          <a:effectLst/>
                          <a:latin typeface="Calibri" panose="020F0502020204030204" pitchFamily="34" charset="0"/>
                          <a:ea typeface="Calibri" panose="020F0502020204030204" pitchFamily="34" charset="0"/>
                          <a:cs typeface="Times New Roman" panose="02020603050405020304" pitchFamily="18" charset="0"/>
                        </a:rPr>
                        <a:t>What I will know by the end of the unit</a:t>
                      </a:r>
                    </a:p>
                    <a:p>
                      <a:pPr algn="l">
                        <a:lnSpc>
                          <a:spcPct val="107000"/>
                        </a:lnSpc>
                        <a:spcAft>
                          <a:spcPts val="0"/>
                        </a:spcAft>
                      </a:pPr>
                      <a:r>
                        <a:rPr lang="en-GB" sz="1000" u="none" dirty="0">
                          <a:effectLst/>
                          <a:latin typeface="Calibri" panose="020F0502020204030204" pitchFamily="34" charset="0"/>
                          <a:ea typeface="Calibri" panose="020F0502020204030204" pitchFamily="34" charset="0"/>
                          <a:cs typeface="Times New Roman" panose="02020603050405020304" pitchFamily="18" charset="0"/>
                        </a:rPr>
                        <a:t>The children will be able to talk about:</a:t>
                      </a:r>
                    </a:p>
                    <a:p>
                      <a:pPr algn="l">
                        <a:lnSpc>
                          <a:spcPct val="107000"/>
                        </a:lnSpc>
                        <a:spcAft>
                          <a:spcPts val="0"/>
                        </a:spcAft>
                      </a:pPr>
                      <a:r>
                        <a:rPr lang="en-GB" sz="1000" u="none" dirty="0">
                          <a:effectLst/>
                          <a:latin typeface="Calibri" panose="020F0502020204030204" pitchFamily="34" charset="0"/>
                          <a:ea typeface="Calibri" panose="020F0502020204030204" pitchFamily="34" charset="0"/>
                          <a:cs typeface="Times New Roman" panose="02020603050405020304" pitchFamily="18" charset="0"/>
                        </a:rPr>
                        <a:t>Re-Incarnations – religious beliefs</a:t>
                      </a:r>
                    </a:p>
                    <a:p>
                      <a:pPr algn="l">
                        <a:lnSpc>
                          <a:spcPct val="107000"/>
                        </a:lnSpc>
                        <a:spcAft>
                          <a:spcPts val="0"/>
                        </a:spcAft>
                      </a:pPr>
                      <a:r>
                        <a:rPr lang="en-GB" sz="1000" u="none" dirty="0">
                          <a:effectLst/>
                          <a:latin typeface="Calibri" panose="020F0502020204030204" pitchFamily="34" charset="0"/>
                          <a:ea typeface="Calibri" panose="020F0502020204030204" pitchFamily="34" charset="0"/>
                          <a:cs typeface="Times New Roman" panose="02020603050405020304" pitchFamily="18" charset="0"/>
                        </a:rPr>
                        <a:t>Interpretations of the after life</a:t>
                      </a:r>
                    </a:p>
                  </a:txBody>
                  <a:tcPr marL="68580" marR="68580" marT="0" marB="0">
                    <a:solidFill>
                      <a:srgbClr val="FF9966">
                        <a:alpha val="63922"/>
                      </a:srgbClr>
                    </a:solidFill>
                  </a:tcPr>
                </a:tc>
                <a:extLst>
                  <a:ext uri="{0D108BD9-81ED-4DB2-BD59-A6C34878D82A}">
                    <a16:rowId xmlns:a16="http://schemas.microsoft.com/office/drawing/2014/main" val="3395270011"/>
                  </a:ext>
                </a:extLst>
              </a:tr>
            </a:tbl>
          </a:graphicData>
        </a:graphic>
      </p:graphicFrame>
      <p:sp>
        <p:nvSpPr>
          <p:cNvPr id="13" name="Title 3">
            <a:extLst>
              <a:ext uri="{FF2B5EF4-FFF2-40B4-BE49-F238E27FC236}">
                <a16:creationId xmlns:a16="http://schemas.microsoft.com/office/drawing/2014/main" id="{67EDEEB3-56E7-473D-AA75-53C0727CDBCB}"/>
              </a:ext>
            </a:extLst>
          </p:cNvPr>
          <p:cNvSpPr txBox="1">
            <a:spLocks/>
          </p:cNvSpPr>
          <p:nvPr/>
        </p:nvSpPr>
        <p:spPr>
          <a:xfrm>
            <a:off x="0" y="3887298"/>
            <a:ext cx="12257942" cy="421916"/>
          </a:xfrm>
          <a:prstGeom prst="rect">
            <a:avLst/>
          </a:prstGeom>
          <a:solidFill>
            <a:schemeClr val="accent5">
              <a:lumMod val="40000"/>
              <a:lumOff val="60000"/>
            </a:schemeClr>
          </a:solidFill>
          <a:ln>
            <a:solidFill>
              <a:schemeClr val="accent5">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t>Knowledge Organiser Summer 1 Changes Class 3</a:t>
            </a:r>
            <a:endParaRPr lang="en-GB" sz="2400" b="1" dirty="0">
              <a:highlight>
                <a:srgbClr val="FFFF00"/>
              </a:highlight>
            </a:endParaRPr>
          </a:p>
        </p:txBody>
      </p:sp>
      <p:graphicFrame>
        <p:nvGraphicFramePr>
          <p:cNvPr id="16" name="Table 15">
            <a:extLst>
              <a:ext uri="{FF2B5EF4-FFF2-40B4-BE49-F238E27FC236}">
                <a16:creationId xmlns:a16="http://schemas.microsoft.com/office/drawing/2014/main" id="{99BDB7FC-2C81-401F-840A-D5FA77DED5ED}"/>
              </a:ext>
            </a:extLst>
          </p:cNvPr>
          <p:cNvGraphicFramePr>
            <a:graphicFrameLocks noGrp="1"/>
          </p:cNvGraphicFramePr>
          <p:nvPr>
            <p:extLst>
              <p:ext uri="{D42A27DB-BD31-4B8C-83A1-F6EECF244321}">
                <p14:modId xmlns:p14="http://schemas.microsoft.com/office/powerpoint/2010/main" val="3957190052"/>
              </p:ext>
            </p:extLst>
          </p:nvPr>
        </p:nvGraphicFramePr>
        <p:xfrm>
          <a:off x="8926292" y="0"/>
          <a:ext cx="3331649" cy="3855292"/>
        </p:xfrm>
        <a:graphic>
          <a:graphicData uri="http://schemas.openxmlformats.org/drawingml/2006/table">
            <a:tbl>
              <a:tblPr firstRow="1" bandRow="1">
                <a:tableStyleId>{21E4AEA4-8DFA-4A89-87EB-49C32662AFE0}</a:tableStyleId>
              </a:tblPr>
              <a:tblGrid>
                <a:gridCol w="3331649">
                  <a:extLst>
                    <a:ext uri="{9D8B030D-6E8A-4147-A177-3AD203B41FA5}">
                      <a16:colId xmlns:a16="http://schemas.microsoft.com/office/drawing/2014/main" val="1495017990"/>
                    </a:ext>
                  </a:extLst>
                </a:gridCol>
              </a:tblGrid>
              <a:tr h="636849">
                <a:tc>
                  <a:txBody>
                    <a:bodyPr/>
                    <a:lstStyle/>
                    <a:p>
                      <a:r>
                        <a:rPr lang="en-GB" sz="1600" dirty="0"/>
                        <a:t>MFL</a:t>
                      </a:r>
                    </a:p>
                  </a:txBody>
                  <a:tcPr>
                    <a:solidFill>
                      <a:srgbClr val="36E860"/>
                    </a:solidFill>
                  </a:tcPr>
                </a:tc>
                <a:extLst>
                  <a:ext uri="{0D108BD9-81ED-4DB2-BD59-A6C34878D82A}">
                    <a16:rowId xmlns:a16="http://schemas.microsoft.com/office/drawing/2014/main" val="2994901590"/>
                  </a:ext>
                </a:extLst>
              </a:tr>
              <a:tr h="3218443">
                <a:tc>
                  <a:txBody>
                    <a:bodyPr/>
                    <a:lstStyle/>
                    <a:p>
                      <a:r>
                        <a:rPr lang="en-GB" sz="1000" u="none" baseline="0" dirty="0"/>
                        <a:t>The children will develop their French writing skills to write a short letter linking to the oral work they have done throughout the year:</a:t>
                      </a:r>
                    </a:p>
                    <a:p>
                      <a:endParaRPr lang="en-GB" sz="1000" u="none" baseline="0" dirty="0"/>
                    </a:p>
                    <a:p>
                      <a:r>
                        <a:rPr lang="en-GB" sz="1000" u="none" baseline="0" dirty="0"/>
                        <a:t>Introduce themselves</a:t>
                      </a:r>
                    </a:p>
                    <a:p>
                      <a:r>
                        <a:rPr lang="en-GB" sz="1000" u="none" baseline="0" dirty="0"/>
                        <a:t> - age, name, where they live and their favourite activities.</a:t>
                      </a:r>
                    </a:p>
                    <a:p>
                      <a:endParaRPr lang="en-GB" sz="1000" u="none" baseline="0" dirty="0"/>
                    </a:p>
                    <a:p>
                      <a:r>
                        <a:rPr lang="en-GB" sz="1000" u="none" baseline="0" dirty="0"/>
                        <a:t>Ask a question</a:t>
                      </a:r>
                    </a:p>
                    <a:p>
                      <a:endParaRPr lang="en-GB" sz="1000" u="none" baseline="0" dirty="0"/>
                    </a:p>
                    <a:p>
                      <a:r>
                        <a:rPr lang="en-GB" sz="1000" u="none" baseline="0" dirty="0"/>
                        <a:t>Close the letter</a:t>
                      </a:r>
                    </a:p>
                    <a:p>
                      <a:endParaRPr lang="en-GB" sz="1000" u="sng" baseline="0" dirty="0"/>
                    </a:p>
                  </a:txBody>
                  <a:tcPr>
                    <a:solidFill>
                      <a:srgbClr val="94ECAB"/>
                    </a:solidFill>
                  </a:tcPr>
                </a:tc>
                <a:extLst>
                  <a:ext uri="{0D108BD9-81ED-4DB2-BD59-A6C34878D82A}">
                    <a16:rowId xmlns:a16="http://schemas.microsoft.com/office/drawing/2014/main" val="4175067309"/>
                  </a:ext>
                </a:extLst>
              </a:tr>
            </a:tbl>
          </a:graphicData>
        </a:graphic>
      </p:graphicFrame>
      <p:graphicFrame>
        <p:nvGraphicFramePr>
          <p:cNvPr id="18" name="Table 17">
            <a:extLst>
              <a:ext uri="{FF2B5EF4-FFF2-40B4-BE49-F238E27FC236}">
                <a16:creationId xmlns:a16="http://schemas.microsoft.com/office/drawing/2014/main" id="{B1FDAF75-245D-4454-B58D-8EC8CB1AA667}"/>
              </a:ext>
            </a:extLst>
          </p:cNvPr>
          <p:cNvGraphicFramePr>
            <a:graphicFrameLocks noGrp="1"/>
          </p:cNvGraphicFramePr>
          <p:nvPr>
            <p:extLst>
              <p:ext uri="{D42A27DB-BD31-4B8C-83A1-F6EECF244321}">
                <p14:modId xmlns:p14="http://schemas.microsoft.com/office/powerpoint/2010/main" val="3333914142"/>
              </p:ext>
            </p:extLst>
          </p:nvPr>
        </p:nvGraphicFramePr>
        <p:xfrm>
          <a:off x="8171761" y="4341220"/>
          <a:ext cx="4114512" cy="2499360"/>
        </p:xfrm>
        <a:graphic>
          <a:graphicData uri="http://schemas.openxmlformats.org/drawingml/2006/table">
            <a:tbl>
              <a:tblPr firstRow="1" bandRow="1">
                <a:tableStyleId>{21E4AEA4-8DFA-4A89-87EB-49C32662AFE0}</a:tableStyleId>
              </a:tblPr>
              <a:tblGrid>
                <a:gridCol w="4114512">
                  <a:extLst>
                    <a:ext uri="{9D8B030D-6E8A-4147-A177-3AD203B41FA5}">
                      <a16:colId xmlns:a16="http://schemas.microsoft.com/office/drawing/2014/main" val="1495017990"/>
                    </a:ext>
                  </a:extLst>
                </a:gridCol>
              </a:tblGrid>
              <a:tr h="278405">
                <a:tc>
                  <a:txBody>
                    <a:bodyPr/>
                    <a:lstStyle/>
                    <a:p>
                      <a:r>
                        <a:rPr lang="en-GB" sz="1600" dirty="0"/>
                        <a:t>PE</a:t>
                      </a:r>
                    </a:p>
                  </a:txBody>
                  <a:tcPr>
                    <a:solidFill>
                      <a:srgbClr val="5C5EC2"/>
                    </a:solidFill>
                  </a:tcPr>
                </a:tc>
                <a:extLst>
                  <a:ext uri="{0D108BD9-81ED-4DB2-BD59-A6C34878D82A}">
                    <a16:rowId xmlns:a16="http://schemas.microsoft.com/office/drawing/2014/main" val="2994901590"/>
                  </a:ext>
                </a:extLst>
              </a:tr>
              <a:tr h="1618671">
                <a:tc>
                  <a:txBody>
                    <a:bodyPr/>
                    <a:lstStyle/>
                    <a:p>
                      <a:r>
                        <a:rPr lang="en-GB" sz="1000" u="sng" baseline="0" dirty="0"/>
                        <a:t>Key skills</a:t>
                      </a:r>
                    </a:p>
                    <a:p>
                      <a:endParaRPr lang="en-GB" sz="1000" u="none" baseline="0" dirty="0"/>
                    </a:p>
                    <a:p>
                      <a:r>
                        <a:rPr lang="en-GB" sz="1000" b="1" u="none" baseline="0" dirty="0"/>
                        <a:t>Cricket and Rounders</a:t>
                      </a:r>
                    </a:p>
                    <a:p>
                      <a:r>
                        <a:rPr lang="en-GB" sz="1000" u="none" baseline="0" dirty="0"/>
                        <a:t>Catching</a:t>
                      </a:r>
                    </a:p>
                    <a:p>
                      <a:r>
                        <a:rPr lang="en-GB" sz="1000" u="none" baseline="0" dirty="0"/>
                        <a:t>Throwing</a:t>
                      </a:r>
                    </a:p>
                    <a:p>
                      <a:r>
                        <a:rPr lang="en-GB" sz="1000" u="none" baseline="0" dirty="0"/>
                        <a:t>Bowling</a:t>
                      </a:r>
                    </a:p>
                    <a:p>
                      <a:r>
                        <a:rPr lang="en-GB" sz="1000" u="none" baseline="0" dirty="0"/>
                        <a:t>Rules</a:t>
                      </a:r>
                    </a:p>
                    <a:p>
                      <a:r>
                        <a:rPr lang="en-GB" sz="1000" u="none" baseline="0" dirty="0"/>
                        <a:t>Striking</a:t>
                      </a:r>
                    </a:p>
                    <a:p>
                      <a:r>
                        <a:rPr lang="en-GB" sz="1000" u="none" baseline="0" dirty="0"/>
                        <a:t>Body position</a:t>
                      </a:r>
                    </a:p>
                    <a:p>
                      <a:r>
                        <a:rPr lang="en-GB" sz="1000" u="none" baseline="0" dirty="0"/>
                        <a:t>Weigh transfer </a:t>
                      </a:r>
                    </a:p>
                    <a:p>
                      <a:r>
                        <a:rPr lang="en-GB" sz="1000" u="none" baseline="0" dirty="0"/>
                        <a:t>Team skills</a:t>
                      </a:r>
                    </a:p>
                    <a:p>
                      <a:r>
                        <a:rPr lang="en-GB" sz="1000" u="none" baseline="0" dirty="0"/>
                        <a:t>Scoring</a:t>
                      </a:r>
                    </a:p>
                    <a:p>
                      <a:endParaRPr lang="en-GB" sz="1600" baseline="0" dirty="0"/>
                    </a:p>
                  </a:txBody>
                  <a:tcPr>
                    <a:solidFill>
                      <a:srgbClr val="B2A6F8"/>
                    </a:solidFill>
                  </a:tcPr>
                </a:tc>
                <a:extLst>
                  <a:ext uri="{0D108BD9-81ED-4DB2-BD59-A6C34878D82A}">
                    <a16:rowId xmlns:a16="http://schemas.microsoft.com/office/drawing/2014/main" val="4175067309"/>
                  </a:ext>
                </a:extLst>
              </a:tr>
            </a:tbl>
          </a:graphicData>
        </a:graphic>
      </p:graphicFrame>
      <p:pic>
        <p:nvPicPr>
          <p:cNvPr id="19" name="Picture 18">
            <a:extLst>
              <a:ext uri="{FF2B5EF4-FFF2-40B4-BE49-F238E27FC236}">
                <a16:creationId xmlns:a16="http://schemas.microsoft.com/office/drawing/2014/main" id="{048F242D-3AF8-4955-99BD-0B6612D26F4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84097" y="5187899"/>
            <a:ext cx="1030895" cy="811427"/>
          </a:xfrm>
          <a:prstGeom prst="rect">
            <a:avLst/>
          </a:prstGeom>
        </p:spPr>
      </p:pic>
      <p:sp>
        <p:nvSpPr>
          <p:cNvPr id="5" name="TextBox 4">
            <a:extLst>
              <a:ext uri="{FF2B5EF4-FFF2-40B4-BE49-F238E27FC236}">
                <a16:creationId xmlns:a16="http://schemas.microsoft.com/office/drawing/2014/main" id="{C53A3A57-7068-4E26-8E38-8C49E36911F0}"/>
              </a:ext>
            </a:extLst>
          </p:cNvPr>
          <p:cNvSpPr txBox="1"/>
          <p:nvPr/>
        </p:nvSpPr>
        <p:spPr>
          <a:xfrm>
            <a:off x="11975556" y="14441532"/>
            <a:ext cx="50128" cy="6463308"/>
          </a:xfrm>
          <a:prstGeom prst="rect">
            <a:avLst/>
          </a:prstGeom>
          <a:noFill/>
        </p:spPr>
        <p:txBody>
          <a:bodyPr wrap="square" rtlCol="0">
            <a:spAutoFit/>
          </a:bodyPr>
          <a:lstStyle/>
          <a:p>
            <a:r>
              <a:rPr lang="en-GB" sz="900">
                <a:hlinkClick r:id="rId5" tooltip="https://www.flickr.com/photos/stefanschmitz/5703203534/"/>
              </a:rPr>
              <a:t>This Photo</a:t>
            </a:r>
            <a:r>
              <a:rPr lang="en-GB" sz="900"/>
              <a:t> by Unknown Author is licensed under </a:t>
            </a:r>
            <a:r>
              <a:rPr lang="en-GB" sz="900">
                <a:hlinkClick r:id="rId6" tooltip="https://creativecommons.org/licenses/by-nd/3.0/"/>
              </a:rPr>
              <a:t>CC BY-ND</a:t>
            </a:r>
            <a:endParaRPr lang="en-GB" sz="900"/>
          </a:p>
        </p:txBody>
      </p:sp>
      <p:pic>
        <p:nvPicPr>
          <p:cNvPr id="3" name="Picture 2">
            <a:extLst>
              <a:ext uri="{FF2B5EF4-FFF2-40B4-BE49-F238E27FC236}">
                <a16:creationId xmlns:a16="http://schemas.microsoft.com/office/drawing/2014/main" id="{632BB146-28BF-4DB4-B7BC-59733282D7FB}"/>
              </a:ext>
            </a:extLst>
          </p:cNvPr>
          <p:cNvPicPr>
            <a:picLocks noChangeAspect="1"/>
          </p:cNvPicPr>
          <p:nvPr/>
        </p:nvPicPr>
        <p:blipFill>
          <a:blip r:embed="rId7"/>
          <a:stretch>
            <a:fillRect/>
          </a:stretch>
        </p:blipFill>
        <p:spPr>
          <a:xfrm>
            <a:off x="10106025" y="1636546"/>
            <a:ext cx="1975682" cy="2202471"/>
          </a:xfrm>
          <a:prstGeom prst="rect">
            <a:avLst/>
          </a:prstGeom>
        </p:spPr>
      </p:pic>
      <p:pic>
        <p:nvPicPr>
          <p:cNvPr id="4" name="Picture 3">
            <a:extLst>
              <a:ext uri="{FF2B5EF4-FFF2-40B4-BE49-F238E27FC236}">
                <a16:creationId xmlns:a16="http://schemas.microsoft.com/office/drawing/2014/main" id="{16184FAF-A106-4BD6-A4DF-B6733A4C177B}"/>
              </a:ext>
            </a:extLst>
          </p:cNvPr>
          <p:cNvPicPr>
            <a:picLocks noChangeAspect="1"/>
          </p:cNvPicPr>
          <p:nvPr/>
        </p:nvPicPr>
        <p:blipFill>
          <a:blip r:embed="rId8"/>
          <a:stretch>
            <a:fillRect/>
          </a:stretch>
        </p:blipFill>
        <p:spPr>
          <a:xfrm>
            <a:off x="4524376" y="1707174"/>
            <a:ext cx="1750338" cy="1312753"/>
          </a:xfrm>
          <a:prstGeom prst="rect">
            <a:avLst/>
          </a:prstGeom>
        </p:spPr>
      </p:pic>
      <p:pic>
        <p:nvPicPr>
          <p:cNvPr id="8" name="Picture 7">
            <a:extLst>
              <a:ext uri="{FF2B5EF4-FFF2-40B4-BE49-F238E27FC236}">
                <a16:creationId xmlns:a16="http://schemas.microsoft.com/office/drawing/2014/main" id="{3ECD8A01-A002-4773-85AF-B9E03666D1BE}"/>
              </a:ext>
            </a:extLst>
          </p:cNvPr>
          <p:cNvPicPr>
            <a:picLocks noChangeAspect="1"/>
          </p:cNvPicPr>
          <p:nvPr/>
        </p:nvPicPr>
        <p:blipFill>
          <a:blip r:embed="rId9"/>
          <a:stretch>
            <a:fillRect/>
          </a:stretch>
        </p:blipFill>
        <p:spPr>
          <a:xfrm>
            <a:off x="300599" y="1365494"/>
            <a:ext cx="1681344" cy="1320556"/>
          </a:xfrm>
          <a:prstGeom prst="rect">
            <a:avLst/>
          </a:prstGeom>
        </p:spPr>
      </p:pic>
      <p:pic>
        <p:nvPicPr>
          <p:cNvPr id="10" name="Picture 9">
            <a:extLst>
              <a:ext uri="{FF2B5EF4-FFF2-40B4-BE49-F238E27FC236}">
                <a16:creationId xmlns:a16="http://schemas.microsoft.com/office/drawing/2014/main" id="{2F73918D-3160-4069-BF0E-AA601A4454BF}"/>
              </a:ext>
            </a:extLst>
          </p:cNvPr>
          <p:cNvPicPr>
            <a:picLocks noChangeAspect="1"/>
          </p:cNvPicPr>
          <p:nvPr/>
        </p:nvPicPr>
        <p:blipFill>
          <a:blip r:embed="rId10"/>
          <a:stretch>
            <a:fillRect/>
          </a:stretch>
        </p:blipFill>
        <p:spPr>
          <a:xfrm>
            <a:off x="9257944" y="5291490"/>
            <a:ext cx="1596738" cy="1178035"/>
          </a:xfrm>
          <a:prstGeom prst="rect">
            <a:avLst/>
          </a:prstGeom>
        </p:spPr>
      </p:pic>
      <p:pic>
        <p:nvPicPr>
          <p:cNvPr id="11" name="Picture 10">
            <a:extLst>
              <a:ext uri="{FF2B5EF4-FFF2-40B4-BE49-F238E27FC236}">
                <a16:creationId xmlns:a16="http://schemas.microsoft.com/office/drawing/2014/main" id="{FE8293FA-C278-43E3-A023-F1C9810A3D44}"/>
              </a:ext>
            </a:extLst>
          </p:cNvPr>
          <p:cNvPicPr>
            <a:picLocks noChangeAspect="1"/>
          </p:cNvPicPr>
          <p:nvPr/>
        </p:nvPicPr>
        <p:blipFill>
          <a:blip r:embed="rId11"/>
          <a:stretch>
            <a:fillRect/>
          </a:stretch>
        </p:blipFill>
        <p:spPr>
          <a:xfrm>
            <a:off x="10952765" y="5291490"/>
            <a:ext cx="1192853" cy="1178035"/>
          </a:xfrm>
          <a:prstGeom prst="rect">
            <a:avLst/>
          </a:prstGeom>
        </p:spPr>
      </p:pic>
    </p:spTree>
    <p:extLst>
      <p:ext uri="{BB962C8B-B14F-4D97-AF65-F5344CB8AC3E}">
        <p14:creationId xmlns:p14="http://schemas.microsoft.com/office/powerpoint/2010/main" val="389580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60" y="22083"/>
            <a:ext cx="11438736" cy="511235"/>
          </a:xfrm>
          <a:solidFill>
            <a:schemeClr val="accent5">
              <a:lumMod val="40000"/>
              <a:lumOff val="60000"/>
            </a:schemeClr>
          </a:solidFill>
          <a:ln>
            <a:solidFill>
              <a:schemeClr val="accent5">
                <a:lumMod val="60000"/>
                <a:lumOff val="40000"/>
              </a:schemeClr>
            </a:solidFill>
          </a:ln>
        </p:spPr>
        <p:txBody>
          <a:bodyPr>
            <a:noAutofit/>
          </a:bodyPr>
          <a:lstStyle/>
          <a:p>
            <a:pPr algn="ctr"/>
            <a:r>
              <a:rPr lang="en-GB" sz="2400" b="1" dirty="0"/>
              <a:t>Topic 20 Quiz  Changes</a:t>
            </a:r>
            <a:endParaRPr lang="en-GB" sz="2400" b="1" dirty="0">
              <a:highlight>
                <a:srgbClr val="FFFF00"/>
              </a:highlight>
            </a:endParaRPr>
          </a:p>
        </p:txBody>
      </p:sp>
      <p:graphicFrame>
        <p:nvGraphicFramePr>
          <p:cNvPr id="5" name="Table 4"/>
          <p:cNvGraphicFramePr>
            <a:graphicFrameLocks noGrp="1"/>
          </p:cNvGraphicFramePr>
          <p:nvPr>
            <p:extLst>
              <p:ext uri="{D42A27DB-BD31-4B8C-83A1-F6EECF244321}">
                <p14:modId xmlns:p14="http://schemas.microsoft.com/office/powerpoint/2010/main" val="850814946"/>
              </p:ext>
            </p:extLst>
          </p:nvPr>
        </p:nvGraphicFramePr>
        <p:xfrm>
          <a:off x="0" y="590321"/>
          <a:ext cx="5708073" cy="4268005"/>
        </p:xfrm>
        <a:graphic>
          <a:graphicData uri="http://schemas.openxmlformats.org/drawingml/2006/table">
            <a:tbl>
              <a:tblPr firstRow="1" bandRow="1">
                <a:tableStyleId>{93296810-A885-4BE3-A3E7-6D5BEEA58F35}</a:tableStyleId>
              </a:tblPr>
              <a:tblGrid>
                <a:gridCol w="5708073">
                  <a:extLst>
                    <a:ext uri="{9D8B030D-6E8A-4147-A177-3AD203B41FA5}">
                      <a16:colId xmlns:a16="http://schemas.microsoft.com/office/drawing/2014/main" val="3395121299"/>
                    </a:ext>
                  </a:extLst>
                </a:gridCol>
              </a:tblGrid>
              <a:tr h="479528">
                <a:tc>
                  <a:txBody>
                    <a:bodyPr/>
                    <a:lstStyle/>
                    <a:p>
                      <a:r>
                        <a:rPr lang="en-GB" sz="1600" dirty="0"/>
                        <a:t>Geography/History</a:t>
                      </a:r>
                    </a:p>
                  </a:txBody>
                  <a:tcPr/>
                </a:tc>
                <a:extLst>
                  <a:ext uri="{0D108BD9-81ED-4DB2-BD59-A6C34878D82A}">
                    <a16:rowId xmlns:a16="http://schemas.microsoft.com/office/drawing/2014/main" val="1370071295"/>
                  </a:ext>
                </a:extLst>
              </a:tr>
              <a:tr h="2223265">
                <a:tc>
                  <a:txBody>
                    <a:bodyPr/>
                    <a:lstStyle/>
                    <a:p>
                      <a:endParaRPr lang="en-GB" sz="1600" dirty="0"/>
                    </a:p>
                  </a:txBody>
                  <a:tcPr/>
                </a:tc>
                <a:extLst>
                  <a:ext uri="{0D108BD9-81ED-4DB2-BD59-A6C34878D82A}">
                    <a16:rowId xmlns:a16="http://schemas.microsoft.com/office/drawing/2014/main" val="3680738700"/>
                  </a:ext>
                </a:extLst>
              </a:tr>
              <a:tr h="479528">
                <a:tc>
                  <a:txBody>
                    <a:bodyPr/>
                    <a:lstStyle/>
                    <a:p>
                      <a:endParaRPr lang="en-GB" sz="1600" dirty="0"/>
                    </a:p>
                  </a:txBody>
                  <a:tcPr/>
                </a:tc>
                <a:extLst>
                  <a:ext uri="{0D108BD9-81ED-4DB2-BD59-A6C34878D82A}">
                    <a16:rowId xmlns:a16="http://schemas.microsoft.com/office/drawing/2014/main" val="3556566807"/>
                  </a:ext>
                </a:extLst>
              </a:tr>
              <a:tr h="479528">
                <a:tc>
                  <a:txBody>
                    <a:bodyPr/>
                    <a:lstStyle/>
                    <a:p>
                      <a:endParaRPr lang="en-GB" sz="1600" dirty="0"/>
                    </a:p>
                  </a:txBody>
                  <a:tcPr/>
                </a:tc>
                <a:extLst>
                  <a:ext uri="{0D108BD9-81ED-4DB2-BD59-A6C34878D82A}">
                    <a16:rowId xmlns:a16="http://schemas.microsoft.com/office/drawing/2014/main" val="2982207864"/>
                  </a:ext>
                </a:extLst>
              </a:tr>
              <a:tr h="606156">
                <a:tc>
                  <a:txBody>
                    <a:bodyPr/>
                    <a:lstStyle/>
                    <a:p>
                      <a:endParaRPr lang="en-GB" sz="1600" dirty="0"/>
                    </a:p>
                  </a:txBody>
                  <a:tcPr/>
                </a:tc>
                <a:extLst>
                  <a:ext uri="{0D108BD9-81ED-4DB2-BD59-A6C34878D82A}">
                    <a16:rowId xmlns:a16="http://schemas.microsoft.com/office/drawing/2014/main" val="71482986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79381655"/>
              </p:ext>
            </p:extLst>
          </p:nvPr>
        </p:nvGraphicFramePr>
        <p:xfrm>
          <a:off x="5772727" y="2602026"/>
          <a:ext cx="3288147" cy="2685782"/>
        </p:xfrm>
        <a:graphic>
          <a:graphicData uri="http://schemas.openxmlformats.org/drawingml/2006/table">
            <a:tbl>
              <a:tblPr firstRow="1" bandRow="1">
                <a:tableStyleId>{21E4AEA4-8DFA-4A89-87EB-49C32662AFE0}</a:tableStyleId>
              </a:tblPr>
              <a:tblGrid>
                <a:gridCol w="3288147">
                  <a:extLst>
                    <a:ext uri="{9D8B030D-6E8A-4147-A177-3AD203B41FA5}">
                      <a16:colId xmlns:a16="http://schemas.microsoft.com/office/drawing/2014/main" val="1495017990"/>
                    </a:ext>
                  </a:extLst>
                </a:gridCol>
              </a:tblGrid>
              <a:tr h="327110">
                <a:tc>
                  <a:txBody>
                    <a:bodyPr/>
                    <a:lstStyle/>
                    <a:p>
                      <a:r>
                        <a:rPr lang="en-GB" sz="1600" dirty="0"/>
                        <a:t>Music</a:t>
                      </a:r>
                    </a:p>
                  </a:txBody>
                  <a:tcPr/>
                </a:tc>
                <a:extLst>
                  <a:ext uri="{0D108BD9-81ED-4DB2-BD59-A6C34878D82A}">
                    <a16:rowId xmlns:a16="http://schemas.microsoft.com/office/drawing/2014/main" val="2994901590"/>
                  </a:ext>
                </a:extLst>
              </a:tr>
              <a:tr h="833902">
                <a:tc>
                  <a:txBody>
                    <a:bodyPr/>
                    <a:lstStyle/>
                    <a:p>
                      <a:endParaRPr lang="en-GB" sz="1600" baseline="0" dirty="0"/>
                    </a:p>
                  </a:txBody>
                  <a:tcPr/>
                </a:tc>
                <a:extLst>
                  <a:ext uri="{0D108BD9-81ED-4DB2-BD59-A6C34878D82A}">
                    <a16:rowId xmlns:a16="http://schemas.microsoft.com/office/drawing/2014/main" val="4175067309"/>
                  </a:ext>
                </a:extLst>
              </a:tr>
              <a:tr h="1516600">
                <a:tc>
                  <a:txBody>
                    <a:bodyPr/>
                    <a:lstStyle/>
                    <a:p>
                      <a:endParaRPr lang="en-GB" sz="1600" baseline="0" dirty="0"/>
                    </a:p>
                  </a:txBody>
                  <a:tcPr/>
                </a:tc>
                <a:extLst>
                  <a:ext uri="{0D108BD9-81ED-4DB2-BD59-A6C34878D82A}">
                    <a16:rowId xmlns:a16="http://schemas.microsoft.com/office/drawing/2014/main" val="162956781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01536905"/>
              </p:ext>
            </p:extLst>
          </p:nvPr>
        </p:nvGraphicFramePr>
        <p:xfrm>
          <a:off x="5671931" y="554516"/>
          <a:ext cx="3407418" cy="2127394"/>
        </p:xfrm>
        <a:graphic>
          <a:graphicData uri="http://schemas.openxmlformats.org/drawingml/2006/table">
            <a:tbl>
              <a:tblPr firstRow="1" bandRow="1">
                <a:tableStyleId>{00A15C55-8517-42AA-B614-E9B94910E393}</a:tableStyleId>
              </a:tblPr>
              <a:tblGrid>
                <a:gridCol w="3407418">
                  <a:extLst>
                    <a:ext uri="{9D8B030D-6E8A-4147-A177-3AD203B41FA5}">
                      <a16:colId xmlns:a16="http://schemas.microsoft.com/office/drawing/2014/main" val="855750989"/>
                    </a:ext>
                  </a:extLst>
                </a:gridCol>
              </a:tblGrid>
              <a:tr h="320201">
                <a:tc>
                  <a:txBody>
                    <a:bodyPr/>
                    <a:lstStyle/>
                    <a:p>
                      <a:r>
                        <a:rPr lang="en-GB" sz="1600" dirty="0"/>
                        <a:t>PSHE</a:t>
                      </a:r>
                    </a:p>
                  </a:txBody>
                  <a:tcPr/>
                </a:tc>
                <a:extLst>
                  <a:ext uri="{0D108BD9-81ED-4DB2-BD59-A6C34878D82A}">
                    <a16:rowId xmlns:a16="http://schemas.microsoft.com/office/drawing/2014/main" val="2164382239"/>
                  </a:ext>
                </a:extLst>
              </a:tr>
              <a:tr h="1018822">
                <a:tc>
                  <a:txBody>
                    <a:bodyPr/>
                    <a:lstStyle/>
                    <a:p>
                      <a:endParaRPr lang="en-GB" sz="1600" dirty="0"/>
                    </a:p>
                  </a:txBody>
                  <a:tcPr/>
                </a:tc>
                <a:extLst>
                  <a:ext uri="{0D108BD9-81ED-4DB2-BD59-A6C34878D82A}">
                    <a16:rowId xmlns:a16="http://schemas.microsoft.com/office/drawing/2014/main" val="4026175623"/>
                  </a:ext>
                </a:extLst>
              </a:tr>
              <a:tr h="773292">
                <a:tc>
                  <a:txBody>
                    <a:bodyPr/>
                    <a:lstStyle/>
                    <a:p>
                      <a:endParaRPr lang="en-GB" sz="1600" baseline="0" dirty="0"/>
                    </a:p>
                  </a:txBody>
                  <a:tcPr/>
                </a:tc>
                <a:extLst>
                  <a:ext uri="{0D108BD9-81ED-4DB2-BD59-A6C34878D82A}">
                    <a16:rowId xmlns:a16="http://schemas.microsoft.com/office/drawing/2014/main" val="339527001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81561445"/>
              </p:ext>
            </p:extLst>
          </p:nvPr>
        </p:nvGraphicFramePr>
        <p:xfrm>
          <a:off x="53360" y="2835965"/>
          <a:ext cx="5673187" cy="2243386"/>
        </p:xfrm>
        <a:graphic>
          <a:graphicData uri="http://schemas.openxmlformats.org/drawingml/2006/table">
            <a:tbl>
              <a:tblPr firstRow="1" bandRow="1">
                <a:tableStyleId>{5C22544A-7EE6-4342-B048-85BDC9FD1C3A}</a:tableStyleId>
              </a:tblPr>
              <a:tblGrid>
                <a:gridCol w="5673187">
                  <a:extLst>
                    <a:ext uri="{9D8B030D-6E8A-4147-A177-3AD203B41FA5}">
                      <a16:colId xmlns:a16="http://schemas.microsoft.com/office/drawing/2014/main" val="4224780268"/>
                    </a:ext>
                  </a:extLst>
                </a:gridCol>
              </a:tblGrid>
              <a:tr h="291075">
                <a:tc>
                  <a:txBody>
                    <a:bodyPr/>
                    <a:lstStyle/>
                    <a:p>
                      <a:r>
                        <a:rPr lang="en-GB" sz="1600" dirty="0"/>
                        <a:t>Science</a:t>
                      </a:r>
                    </a:p>
                  </a:txBody>
                  <a:tcPr/>
                </a:tc>
                <a:extLst>
                  <a:ext uri="{0D108BD9-81ED-4DB2-BD59-A6C34878D82A}">
                    <a16:rowId xmlns:a16="http://schemas.microsoft.com/office/drawing/2014/main" val="3896154310"/>
                  </a:ext>
                </a:extLst>
              </a:tr>
              <a:tr h="291075">
                <a:tc>
                  <a:txBody>
                    <a:bodyPr/>
                    <a:lstStyle/>
                    <a:p>
                      <a:endParaRPr lang="en-GB" sz="1600" dirty="0"/>
                    </a:p>
                  </a:txBody>
                  <a:tcPr/>
                </a:tc>
                <a:extLst>
                  <a:ext uri="{0D108BD9-81ED-4DB2-BD59-A6C34878D82A}">
                    <a16:rowId xmlns:a16="http://schemas.microsoft.com/office/drawing/2014/main" val="2895203923"/>
                  </a:ext>
                </a:extLst>
              </a:tr>
              <a:tr h="291075">
                <a:tc>
                  <a:txBody>
                    <a:bodyPr/>
                    <a:lstStyle/>
                    <a:p>
                      <a:endParaRPr lang="en-GB" sz="1600" dirty="0"/>
                    </a:p>
                  </a:txBody>
                  <a:tcPr/>
                </a:tc>
                <a:extLst>
                  <a:ext uri="{0D108BD9-81ED-4DB2-BD59-A6C34878D82A}">
                    <a16:rowId xmlns:a16="http://schemas.microsoft.com/office/drawing/2014/main" val="2634294020"/>
                  </a:ext>
                </a:extLst>
              </a:tr>
              <a:tr h="566986">
                <a:tc>
                  <a:txBody>
                    <a:bodyPr/>
                    <a:lstStyle/>
                    <a:p>
                      <a:endParaRPr lang="en-GB" sz="1600" dirty="0"/>
                    </a:p>
                  </a:txBody>
                  <a:tcPr/>
                </a:tc>
                <a:extLst>
                  <a:ext uri="{0D108BD9-81ED-4DB2-BD59-A6C34878D82A}">
                    <a16:rowId xmlns:a16="http://schemas.microsoft.com/office/drawing/2014/main" val="1142381958"/>
                  </a:ext>
                </a:extLst>
              </a:tr>
              <a:tr h="291075">
                <a:tc>
                  <a:txBody>
                    <a:bodyPr/>
                    <a:lstStyle/>
                    <a:p>
                      <a:endParaRPr lang="en-GB" sz="1600" dirty="0"/>
                    </a:p>
                  </a:txBody>
                  <a:tcPr/>
                </a:tc>
                <a:extLst>
                  <a:ext uri="{0D108BD9-81ED-4DB2-BD59-A6C34878D82A}">
                    <a16:rowId xmlns:a16="http://schemas.microsoft.com/office/drawing/2014/main" val="725826489"/>
                  </a:ext>
                </a:extLst>
              </a:tr>
              <a:tr h="291075">
                <a:tc>
                  <a:txBody>
                    <a:bodyPr/>
                    <a:lstStyle/>
                    <a:p>
                      <a:endParaRPr lang="en-GB" sz="1600" dirty="0"/>
                    </a:p>
                  </a:txBody>
                  <a:tcPr/>
                </a:tc>
                <a:extLst>
                  <a:ext uri="{0D108BD9-81ED-4DB2-BD59-A6C34878D82A}">
                    <a16:rowId xmlns:a16="http://schemas.microsoft.com/office/drawing/2014/main" val="332537383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956763840"/>
              </p:ext>
            </p:extLst>
          </p:nvPr>
        </p:nvGraphicFramePr>
        <p:xfrm>
          <a:off x="9060874" y="2684396"/>
          <a:ext cx="3020287" cy="2173929"/>
        </p:xfrm>
        <a:graphic>
          <a:graphicData uri="http://schemas.openxmlformats.org/drawingml/2006/table">
            <a:tbl>
              <a:tblPr firstRow="1" bandRow="1">
                <a:tableStyleId>{F5AB1C69-6EDB-4FF4-983F-18BD219EF322}</a:tableStyleId>
              </a:tblPr>
              <a:tblGrid>
                <a:gridCol w="3020287">
                  <a:extLst>
                    <a:ext uri="{9D8B030D-6E8A-4147-A177-3AD203B41FA5}">
                      <a16:colId xmlns:a16="http://schemas.microsoft.com/office/drawing/2014/main" val="1195867810"/>
                    </a:ext>
                  </a:extLst>
                </a:gridCol>
              </a:tblGrid>
              <a:tr h="348969">
                <a:tc>
                  <a:txBody>
                    <a:bodyPr/>
                    <a:lstStyle/>
                    <a:p>
                      <a:r>
                        <a:rPr lang="en-GB" sz="1600" dirty="0"/>
                        <a:t>Computing</a:t>
                      </a:r>
                    </a:p>
                  </a:txBody>
                  <a:tcPr/>
                </a:tc>
                <a:extLst>
                  <a:ext uri="{0D108BD9-81ED-4DB2-BD59-A6C34878D82A}">
                    <a16:rowId xmlns:a16="http://schemas.microsoft.com/office/drawing/2014/main" val="1777106793"/>
                  </a:ext>
                </a:extLst>
              </a:tr>
              <a:tr h="735029">
                <a:tc>
                  <a:txBody>
                    <a:bodyPr/>
                    <a:lstStyle/>
                    <a:p>
                      <a:endParaRPr lang="en-GB" sz="1600" dirty="0"/>
                    </a:p>
                  </a:txBody>
                  <a:tcPr/>
                </a:tc>
                <a:extLst>
                  <a:ext uri="{0D108BD9-81ED-4DB2-BD59-A6C34878D82A}">
                    <a16:rowId xmlns:a16="http://schemas.microsoft.com/office/drawing/2014/main" val="1549424996"/>
                  </a:ext>
                </a:extLst>
              </a:tr>
              <a:tr h="1089931">
                <a:tc>
                  <a:txBody>
                    <a:bodyPr/>
                    <a:lstStyle/>
                    <a:p>
                      <a:endParaRPr lang="en-GB" sz="1600" dirty="0"/>
                    </a:p>
                  </a:txBody>
                  <a:tcPr/>
                </a:tc>
                <a:extLst>
                  <a:ext uri="{0D108BD9-81ED-4DB2-BD59-A6C34878D82A}">
                    <a16:rowId xmlns:a16="http://schemas.microsoft.com/office/drawing/2014/main" val="242321428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49795581"/>
              </p:ext>
            </p:extLst>
          </p:nvPr>
        </p:nvGraphicFramePr>
        <p:xfrm>
          <a:off x="5708073" y="4879526"/>
          <a:ext cx="6334363" cy="2884247"/>
        </p:xfrm>
        <a:graphic>
          <a:graphicData uri="http://schemas.openxmlformats.org/drawingml/2006/table">
            <a:tbl>
              <a:tblPr firstRow="1" bandRow="1">
                <a:tableStyleId>{5C22544A-7EE6-4342-B048-85BDC9FD1C3A}</a:tableStyleId>
              </a:tblPr>
              <a:tblGrid>
                <a:gridCol w="6334363">
                  <a:extLst>
                    <a:ext uri="{9D8B030D-6E8A-4147-A177-3AD203B41FA5}">
                      <a16:colId xmlns:a16="http://schemas.microsoft.com/office/drawing/2014/main" val="2809753482"/>
                    </a:ext>
                  </a:extLst>
                </a:gridCol>
              </a:tblGrid>
              <a:tr h="344965">
                <a:tc>
                  <a:txBody>
                    <a:bodyPr/>
                    <a:lstStyle/>
                    <a:p>
                      <a:r>
                        <a:rPr lang="en-GB" sz="1600" dirty="0"/>
                        <a:t>Vocabulary – define these</a:t>
                      </a:r>
                      <a:r>
                        <a:rPr lang="en-GB" sz="1600" baseline="0" dirty="0"/>
                        <a:t> words</a:t>
                      </a:r>
                      <a:endParaRPr lang="en-GB" sz="1600" dirty="0"/>
                    </a:p>
                  </a:txBody>
                  <a:tcPr>
                    <a:solidFill>
                      <a:srgbClr val="9933FF"/>
                    </a:solidFill>
                  </a:tcPr>
                </a:tc>
                <a:extLst>
                  <a:ext uri="{0D108BD9-81ED-4DB2-BD59-A6C34878D82A}">
                    <a16:rowId xmlns:a16="http://schemas.microsoft.com/office/drawing/2014/main" val="2802462903"/>
                  </a:ext>
                </a:extLst>
              </a:tr>
              <a:tr h="538712">
                <a:tc>
                  <a:txBody>
                    <a:bodyPr/>
                    <a:lstStyle/>
                    <a:p>
                      <a:r>
                        <a:rPr lang="en-GB" sz="1600" dirty="0"/>
                        <a:t>Accuracy</a:t>
                      </a:r>
                    </a:p>
                    <a:p>
                      <a:r>
                        <a:rPr lang="en-GB" sz="1600" dirty="0"/>
                        <a:t>Precision</a:t>
                      </a:r>
                    </a:p>
                    <a:p>
                      <a:r>
                        <a:rPr lang="en-GB" sz="1600" dirty="0"/>
                        <a:t>Complexity</a:t>
                      </a:r>
                    </a:p>
                    <a:p>
                      <a:r>
                        <a:rPr lang="en-GB" sz="1600" dirty="0"/>
                        <a:t>Inflation</a:t>
                      </a:r>
                    </a:p>
                    <a:p>
                      <a:r>
                        <a:rPr lang="en-GB" sz="1600" dirty="0"/>
                        <a:t>Investment</a:t>
                      </a:r>
                    </a:p>
                  </a:txBody>
                  <a:tcPr>
                    <a:solidFill>
                      <a:srgbClr val="9999FF"/>
                    </a:solidFill>
                  </a:tcPr>
                </a:tc>
                <a:extLst>
                  <a:ext uri="{0D108BD9-81ED-4DB2-BD59-A6C34878D82A}">
                    <a16:rowId xmlns:a16="http://schemas.microsoft.com/office/drawing/2014/main" val="2536052135"/>
                  </a:ext>
                </a:extLst>
              </a:tr>
              <a:tr h="538712">
                <a:tc>
                  <a:txBody>
                    <a:bodyPr/>
                    <a:lstStyle/>
                    <a:p>
                      <a:endParaRPr lang="en-GB" sz="1600" dirty="0"/>
                    </a:p>
                  </a:txBody>
                  <a:tcPr>
                    <a:solidFill>
                      <a:srgbClr val="CCCCFF"/>
                    </a:solidFill>
                  </a:tcPr>
                </a:tc>
                <a:extLst>
                  <a:ext uri="{0D108BD9-81ED-4DB2-BD59-A6C34878D82A}">
                    <a16:rowId xmlns:a16="http://schemas.microsoft.com/office/drawing/2014/main" val="4200774073"/>
                  </a:ext>
                </a:extLst>
              </a:tr>
              <a:tr h="344965">
                <a:tc>
                  <a:txBody>
                    <a:bodyPr/>
                    <a:lstStyle/>
                    <a:p>
                      <a:endParaRPr lang="en-GB" sz="1600" dirty="0"/>
                    </a:p>
                  </a:txBody>
                  <a:tcPr>
                    <a:solidFill>
                      <a:srgbClr val="9999FF"/>
                    </a:solidFill>
                  </a:tcPr>
                </a:tc>
                <a:extLst>
                  <a:ext uri="{0D108BD9-81ED-4DB2-BD59-A6C34878D82A}">
                    <a16:rowId xmlns:a16="http://schemas.microsoft.com/office/drawing/2014/main" val="848651445"/>
                  </a:ext>
                </a:extLst>
              </a:tr>
              <a:tr h="344965">
                <a:tc>
                  <a:txBody>
                    <a:bodyPr/>
                    <a:lstStyle/>
                    <a:p>
                      <a:endParaRPr lang="en-GB" sz="1600" dirty="0"/>
                    </a:p>
                  </a:txBody>
                  <a:tcPr>
                    <a:solidFill>
                      <a:srgbClr val="CCCCFF"/>
                    </a:solidFill>
                  </a:tcPr>
                </a:tc>
                <a:extLst>
                  <a:ext uri="{0D108BD9-81ED-4DB2-BD59-A6C34878D82A}">
                    <a16:rowId xmlns:a16="http://schemas.microsoft.com/office/drawing/2014/main" val="3354178919"/>
                  </a:ext>
                </a:extLst>
              </a:tr>
            </a:tbl>
          </a:graphicData>
        </a:graphic>
      </p:graphicFrame>
      <p:graphicFrame>
        <p:nvGraphicFramePr>
          <p:cNvPr id="11" name="Table 10">
            <a:extLst>
              <a:ext uri="{FF2B5EF4-FFF2-40B4-BE49-F238E27FC236}">
                <a16:creationId xmlns:a16="http://schemas.microsoft.com/office/drawing/2014/main" id="{55FD8431-10EB-42D2-89FE-4A6C5D20056C}"/>
              </a:ext>
            </a:extLst>
          </p:cNvPr>
          <p:cNvGraphicFramePr>
            <a:graphicFrameLocks noGrp="1"/>
          </p:cNvGraphicFramePr>
          <p:nvPr>
            <p:extLst>
              <p:ext uri="{D42A27DB-BD31-4B8C-83A1-F6EECF244321}">
                <p14:modId xmlns:p14="http://schemas.microsoft.com/office/powerpoint/2010/main" val="3725719779"/>
              </p:ext>
            </p:extLst>
          </p:nvPr>
        </p:nvGraphicFramePr>
        <p:xfrm>
          <a:off x="14068" y="4936529"/>
          <a:ext cx="5719938" cy="1848746"/>
        </p:xfrm>
        <a:graphic>
          <a:graphicData uri="http://schemas.openxmlformats.org/drawingml/2006/table">
            <a:tbl>
              <a:tblPr firstRow="1" bandRow="1">
                <a:tableStyleId>{5C22544A-7EE6-4342-B048-85BDC9FD1C3A}</a:tableStyleId>
              </a:tblPr>
              <a:tblGrid>
                <a:gridCol w="5719938">
                  <a:extLst>
                    <a:ext uri="{9D8B030D-6E8A-4147-A177-3AD203B41FA5}">
                      <a16:colId xmlns:a16="http://schemas.microsoft.com/office/drawing/2014/main" val="4224780268"/>
                    </a:ext>
                  </a:extLst>
                </a:gridCol>
              </a:tblGrid>
              <a:tr h="329061">
                <a:tc>
                  <a:txBody>
                    <a:bodyPr/>
                    <a:lstStyle/>
                    <a:p>
                      <a:r>
                        <a:rPr lang="en-GB" sz="1600" dirty="0"/>
                        <a:t>Art and Design/ Design Technology</a:t>
                      </a:r>
                    </a:p>
                  </a:txBody>
                  <a:tcPr>
                    <a:solidFill>
                      <a:schemeClr val="accent4">
                        <a:lumMod val="75000"/>
                      </a:schemeClr>
                    </a:solidFill>
                  </a:tcPr>
                </a:tc>
                <a:extLst>
                  <a:ext uri="{0D108BD9-81ED-4DB2-BD59-A6C34878D82A}">
                    <a16:rowId xmlns:a16="http://schemas.microsoft.com/office/drawing/2014/main" val="3896154310"/>
                  </a:ext>
                </a:extLst>
              </a:tr>
              <a:tr h="376710">
                <a:tc>
                  <a:txBody>
                    <a:bodyPr/>
                    <a:lstStyle/>
                    <a:p>
                      <a:r>
                        <a:rPr lang="en-GB" sz="1600" dirty="0"/>
                        <a:t>Can you name the 7 different food groups?</a:t>
                      </a:r>
                    </a:p>
                  </a:txBody>
                  <a:tcPr>
                    <a:solidFill>
                      <a:schemeClr val="accent4">
                        <a:lumMod val="40000"/>
                        <a:lumOff val="60000"/>
                      </a:schemeClr>
                    </a:solidFill>
                  </a:tcPr>
                </a:tc>
                <a:extLst>
                  <a:ext uri="{0D108BD9-81ED-4DB2-BD59-A6C34878D82A}">
                    <a16:rowId xmlns:a16="http://schemas.microsoft.com/office/drawing/2014/main" val="2895203923"/>
                  </a:ext>
                </a:extLst>
              </a:tr>
              <a:tr h="568378">
                <a:tc>
                  <a:txBody>
                    <a:bodyPr/>
                    <a:lstStyle/>
                    <a:p>
                      <a:r>
                        <a:rPr lang="en-GB" sz="1600" dirty="0"/>
                        <a:t>What is a varied diet?</a:t>
                      </a:r>
                    </a:p>
                  </a:txBody>
                  <a:tcPr>
                    <a:solidFill>
                      <a:schemeClr val="accent4">
                        <a:lumMod val="60000"/>
                        <a:lumOff val="40000"/>
                      </a:schemeClr>
                    </a:solidFill>
                  </a:tcPr>
                </a:tc>
                <a:extLst>
                  <a:ext uri="{0D108BD9-81ED-4DB2-BD59-A6C34878D82A}">
                    <a16:rowId xmlns:a16="http://schemas.microsoft.com/office/drawing/2014/main" val="2634294020"/>
                  </a:ext>
                </a:extLst>
              </a:tr>
              <a:tr h="568378">
                <a:tc>
                  <a:txBody>
                    <a:bodyPr/>
                    <a:lstStyle/>
                    <a:p>
                      <a:endParaRPr lang="en-GB" sz="1600" dirty="0"/>
                    </a:p>
                  </a:txBody>
                  <a:tcPr>
                    <a:solidFill>
                      <a:schemeClr val="accent4">
                        <a:lumMod val="40000"/>
                        <a:lumOff val="60000"/>
                      </a:schemeClr>
                    </a:solidFill>
                  </a:tcPr>
                </a:tc>
                <a:extLst>
                  <a:ext uri="{0D108BD9-81ED-4DB2-BD59-A6C34878D82A}">
                    <a16:rowId xmlns:a16="http://schemas.microsoft.com/office/drawing/2014/main" val="1142381958"/>
                  </a:ext>
                </a:extLst>
              </a:tr>
            </a:tbl>
          </a:graphicData>
        </a:graphic>
      </p:graphicFrame>
      <p:graphicFrame>
        <p:nvGraphicFramePr>
          <p:cNvPr id="12" name="Table 11">
            <a:extLst>
              <a:ext uri="{FF2B5EF4-FFF2-40B4-BE49-F238E27FC236}">
                <a16:creationId xmlns:a16="http://schemas.microsoft.com/office/drawing/2014/main" id="{1A7D5D24-9056-42B2-AC49-0C381487D977}"/>
              </a:ext>
            </a:extLst>
          </p:cNvPr>
          <p:cNvGraphicFramePr>
            <a:graphicFrameLocks noGrp="1"/>
          </p:cNvGraphicFramePr>
          <p:nvPr>
            <p:extLst>
              <p:ext uri="{D42A27DB-BD31-4B8C-83A1-F6EECF244321}">
                <p14:modId xmlns:p14="http://schemas.microsoft.com/office/powerpoint/2010/main" val="1360677615"/>
              </p:ext>
            </p:extLst>
          </p:nvPr>
        </p:nvGraphicFramePr>
        <p:xfrm>
          <a:off x="9079349" y="554515"/>
          <a:ext cx="3112651" cy="2138888"/>
        </p:xfrm>
        <a:graphic>
          <a:graphicData uri="http://schemas.openxmlformats.org/drawingml/2006/table">
            <a:tbl>
              <a:tblPr firstRow="1" bandRow="1">
                <a:tableStyleId>{00A15C55-8517-42AA-B614-E9B94910E393}</a:tableStyleId>
              </a:tblPr>
              <a:tblGrid>
                <a:gridCol w="3112651">
                  <a:extLst>
                    <a:ext uri="{9D8B030D-6E8A-4147-A177-3AD203B41FA5}">
                      <a16:colId xmlns:a16="http://schemas.microsoft.com/office/drawing/2014/main" val="855750989"/>
                    </a:ext>
                  </a:extLst>
                </a:gridCol>
              </a:tblGrid>
              <a:tr h="320177">
                <a:tc>
                  <a:txBody>
                    <a:bodyPr/>
                    <a:lstStyle/>
                    <a:p>
                      <a:r>
                        <a:rPr lang="en-GB" sz="1600" dirty="0"/>
                        <a:t>RE</a:t>
                      </a:r>
                    </a:p>
                  </a:txBody>
                  <a:tcPr>
                    <a:solidFill>
                      <a:srgbClr val="1CE4DF"/>
                    </a:solidFill>
                  </a:tcPr>
                </a:tc>
                <a:extLst>
                  <a:ext uri="{0D108BD9-81ED-4DB2-BD59-A6C34878D82A}">
                    <a16:rowId xmlns:a16="http://schemas.microsoft.com/office/drawing/2014/main" val="2164382239"/>
                  </a:ext>
                </a:extLst>
              </a:tr>
              <a:tr h="1468328">
                <a:tc>
                  <a:txBody>
                    <a:bodyPr/>
                    <a:lstStyle/>
                    <a:p>
                      <a:endParaRPr lang="en-GB" sz="1600" dirty="0"/>
                    </a:p>
                  </a:txBody>
                  <a:tcPr>
                    <a:solidFill>
                      <a:srgbClr val="93FBD3"/>
                    </a:solidFill>
                  </a:tcPr>
                </a:tc>
                <a:extLst>
                  <a:ext uri="{0D108BD9-81ED-4DB2-BD59-A6C34878D82A}">
                    <a16:rowId xmlns:a16="http://schemas.microsoft.com/office/drawing/2014/main" val="4026175623"/>
                  </a:ext>
                </a:extLst>
              </a:tr>
              <a:tr h="320177">
                <a:tc>
                  <a:txBody>
                    <a:bodyPr/>
                    <a:lstStyle/>
                    <a:p>
                      <a:endParaRPr lang="en-GB" sz="1600" baseline="0" dirty="0"/>
                    </a:p>
                  </a:txBody>
                  <a:tcPr>
                    <a:solidFill>
                      <a:srgbClr val="CCFCF1"/>
                    </a:solidFill>
                  </a:tcPr>
                </a:tc>
                <a:extLst>
                  <a:ext uri="{0D108BD9-81ED-4DB2-BD59-A6C34878D82A}">
                    <a16:rowId xmlns:a16="http://schemas.microsoft.com/office/drawing/2014/main" val="3395270011"/>
                  </a:ext>
                </a:extLst>
              </a:tr>
            </a:tbl>
          </a:graphicData>
        </a:graphic>
      </p:graphicFrame>
    </p:spTree>
    <p:extLst>
      <p:ext uri="{BB962C8B-B14F-4D97-AF65-F5344CB8AC3E}">
        <p14:creationId xmlns:p14="http://schemas.microsoft.com/office/powerpoint/2010/main" val="1404472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2704</TotalTime>
  <Words>1039</Words>
  <Application>Microsoft Office PowerPoint</Application>
  <PresentationFormat>Widescreen</PresentationFormat>
  <Paragraphs>181</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Times New Roman</vt:lpstr>
      <vt:lpstr>Office Theme</vt:lpstr>
      <vt:lpstr>Knowledge Organiser – Summer 1 Changes Class 3</vt:lpstr>
      <vt:lpstr>PowerPoint Presentation</vt:lpstr>
      <vt:lpstr>Topic 20 Quiz  Changes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20 – Tomorrow’s World</dc:title>
  <dc:creator>atoon</dc:creator>
  <cp:lastModifiedBy>klitchfield</cp:lastModifiedBy>
  <cp:revision>136</cp:revision>
  <cp:lastPrinted>2023-02-21T14:14:25Z</cp:lastPrinted>
  <dcterms:created xsi:type="dcterms:W3CDTF">2021-06-17T12:54:55Z</dcterms:created>
  <dcterms:modified xsi:type="dcterms:W3CDTF">2023-04-26T10:44:07Z</dcterms:modified>
</cp:coreProperties>
</file>