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A6F8"/>
    <a:srgbClr val="5C5EC2"/>
    <a:srgbClr val="94ECAB"/>
    <a:srgbClr val="CEF8EE"/>
    <a:srgbClr val="36E860"/>
    <a:srgbClr val="FF9966"/>
    <a:srgbClr val="E85318"/>
    <a:srgbClr val="CCFCF1"/>
    <a:srgbClr val="1CE4D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7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19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53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15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43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31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62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52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8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3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05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41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F8906-0DB4-404C-9C20-6B1176C018CF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11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9263" y="3006786"/>
            <a:ext cx="8074313" cy="327456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2400" b="1" dirty="0"/>
              <a:t>Knowledge Organiser- Summer 1 2023, Great Britain (Class 2)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486059"/>
              </p:ext>
            </p:extLst>
          </p:nvPr>
        </p:nvGraphicFramePr>
        <p:xfrm>
          <a:off x="83126" y="131173"/>
          <a:ext cx="11953012" cy="28500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36411">
                  <a:extLst>
                    <a:ext uri="{9D8B030D-6E8A-4147-A177-3AD203B41FA5}">
                      <a16:colId xmlns:a16="http://schemas.microsoft.com/office/drawing/2014/main" val="3395121299"/>
                    </a:ext>
                  </a:extLst>
                </a:gridCol>
                <a:gridCol w="6116601">
                  <a:extLst>
                    <a:ext uri="{9D8B030D-6E8A-4147-A177-3AD203B41FA5}">
                      <a16:colId xmlns:a16="http://schemas.microsoft.com/office/drawing/2014/main" val="3945920250"/>
                    </a:ext>
                  </a:extLst>
                </a:gridCol>
              </a:tblGrid>
              <a:tr h="540524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Geography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071295"/>
                  </a:ext>
                </a:extLst>
              </a:tr>
              <a:tr h="1106171">
                <a:tc>
                  <a:txBody>
                    <a:bodyPr/>
                    <a:lstStyle/>
                    <a:p>
                      <a:r>
                        <a:rPr lang="en-GB" sz="1050" u="sng" dirty="0"/>
                        <a:t>What I should already know</a:t>
                      </a:r>
                    </a:p>
                    <a:p>
                      <a:endParaRPr lang="en-GB" sz="1050" u="sng" dirty="0"/>
                    </a:p>
                    <a:p>
                      <a:pPr algn="l" rtl="0" fontAlgn="base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Identify Europe on a 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world map.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  <a:p>
                      <a:pPr algn="l" rtl="0" fontAlgn="base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Locate European capital 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cities on a map.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  <a:p>
                      <a:pPr algn="l" rtl="0" fontAlgn="base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Identify landmarks belonging 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different European cities.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  <a:p>
                      <a:endParaRPr lang="en-GB" sz="105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u="sng" dirty="0"/>
                        <a:t>The Journey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u="none" dirty="0"/>
                        <a:t>To name and locate the countries and cities of the UK.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u="none" dirty="0"/>
                        <a:t>To name and locate the main rivers and seas of the UK.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u="none" dirty="0"/>
                        <a:t>To name and locate some of the countries of the UK.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u="none" dirty="0"/>
                        <a:t>To name and locate areas of high ground in the UK.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u="none" dirty="0"/>
                        <a:t>To identify ways that London has changed over time.</a:t>
                      </a:r>
                      <a:endParaRPr lang="en-GB" sz="11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738700"/>
                  </a:ext>
                </a:extLst>
              </a:tr>
              <a:tr h="1203354">
                <a:tc>
                  <a:txBody>
                    <a:bodyPr/>
                    <a:lstStyle/>
                    <a:p>
                      <a:r>
                        <a:rPr lang="en-GB" sz="1050" u="sng" dirty="0"/>
                        <a:t>Key Vocabulary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u="sng" dirty="0"/>
                        <a:t>What I will know by the end of the unit</a:t>
                      </a:r>
                    </a:p>
                    <a:p>
                      <a:endParaRPr lang="en-GB" sz="1050" u="sng" dirty="0"/>
                    </a:p>
                    <a:p>
                      <a:pPr algn="l"/>
                      <a:r>
                        <a:rPr lang="en-GB" sz="1050" u="none" dirty="0"/>
                        <a:t>                                                 </a:t>
                      </a:r>
                      <a:r>
                        <a:rPr lang="en-GB" sz="1100" u="none" dirty="0"/>
                        <a:t>Locate the countries that make up the UK on a map.</a:t>
                      </a:r>
                    </a:p>
                    <a:p>
                      <a:pPr algn="l"/>
                      <a:r>
                        <a:rPr lang="en-GB" sz="1100" u="none" dirty="0"/>
                        <a:t>                                               Name and label the capital cities in the UK.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2618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013431"/>
              </p:ext>
            </p:extLst>
          </p:nvPr>
        </p:nvGraphicFramePr>
        <p:xfrm>
          <a:off x="83126" y="3359805"/>
          <a:ext cx="5940138" cy="3387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149">
                  <a:extLst>
                    <a:ext uri="{9D8B030D-6E8A-4147-A177-3AD203B41FA5}">
                      <a16:colId xmlns:a16="http://schemas.microsoft.com/office/drawing/2014/main" val="4224780268"/>
                    </a:ext>
                  </a:extLst>
                </a:gridCol>
                <a:gridCol w="2797989">
                  <a:extLst>
                    <a:ext uri="{9D8B030D-6E8A-4147-A177-3AD203B41FA5}">
                      <a16:colId xmlns:a16="http://schemas.microsoft.com/office/drawing/2014/main" val="4242741618"/>
                    </a:ext>
                  </a:extLst>
                </a:gridCol>
              </a:tblGrid>
              <a:tr h="393565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Science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154310"/>
                  </a:ext>
                </a:extLst>
              </a:tr>
              <a:tr h="1323727">
                <a:tc>
                  <a:txBody>
                    <a:bodyPr/>
                    <a:lstStyle/>
                    <a:p>
                      <a:r>
                        <a:rPr lang="en-GB" sz="1050" u="sng" dirty="0"/>
                        <a:t>What I should already know</a:t>
                      </a:r>
                    </a:p>
                    <a:p>
                      <a:endParaRPr lang="en-GB" sz="1050" u="sng" dirty="0"/>
                    </a:p>
                    <a:p>
                      <a:r>
                        <a:rPr lang="en-GB" sz="1050" u="none" dirty="0"/>
                        <a:t>Identify and name a variety of common animals including fish, amphibians, reptiles, birds and mammals.</a:t>
                      </a:r>
                    </a:p>
                    <a:p>
                      <a:r>
                        <a:rPr lang="en-GB" sz="1050" u="none" dirty="0"/>
                        <a:t>Identify and name a variety of common animals that are carnivores, herbivores and omnivores.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u="none" dirty="0"/>
                        <a:t>To group living things in a range of ways.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u="none" dirty="0"/>
                        <a:t>To generate questions to use in a classification key.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u="none" dirty="0"/>
                        <a:t>To use a key to identify invertebrates.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u="none" dirty="0"/>
                        <a:t>To create a classification key.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u="none" dirty="0"/>
                        <a:t>To recognise positive and negative changes to the local environment.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203923"/>
                  </a:ext>
                </a:extLst>
              </a:tr>
              <a:tr h="1622452">
                <a:tc>
                  <a:txBody>
                    <a:bodyPr/>
                    <a:lstStyle/>
                    <a:p>
                      <a:r>
                        <a:rPr lang="en-GB" sz="1050" u="sng" dirty="0"/>
                        <a:t>Key Vocabulary</a:t>
                      </a:r>
                    </a:p>
                    <a:p>
                      <a:endParaRPr lang="en-GB" sz="105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u="sng" dirty="0"/>
                        <a:t>What I will know by the end of the unit</a:t>
                      </a:r>
                    </a:p>
                    <a:p>
                      <a:r>
                        <a:rPr lang="en-GB" sz="1050" u="none" dirty="0"/>
                        <a:t>How to sort living things into groups.</a:t>
                      </a:r>
                    </a:p>
                    <a:p>
                      <a:r>
                        <a:rPr lang="en-GB" sz="1050" u="none" dirty="0"/>
                        <a:t>Be able to generate questions about animals.</a:t>
                      </a:r>
                    </a:p>
                    <a:p>
                      <a:r>
                        <a:rPr lang="en-GB" sz="1050" u="none" dirty="0"/>
                        <a:t>See similarities and different between </a:t>
                      </a:r>
                    </a:p>
                    <a:p>
                      <a:r>
                        <a:rPr lang="en-GB" sz="1050" u="none" dirty="0"/>
                        <a:t>vertebrates.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92983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0E3F66F-BBAE-4CE9-9C13-185CA0B45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656017"/>
              </p:ext>
            </p:extLst>
          </p:nvPr>
        </p:nvGraphicFramePr>
        <p:xfrm>
          <a:off x="6059632" y="3359806"/>
          <a:ext cx="6096000" cy="3367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558">
                  <a:extLst>
                    <a:ext uri="{9D8B030D-6E8A-4147-A177-3AD203B41FA5}">
                      <a16:colId xmlns:a16="http://schemas.microsoft.com/office/drawing/2014/main" val="4224780268"/>
                    </a:ext>
                  </a:extLst>
                </a:gridCol>
                <a:gridCol w="3338442">
                  <a:extLst>
                    <a:ext uri="{9D8B030D-6E8A-4147-A177-3AD203B41FA5}">
                      <a16:colId xmlns:a16="http://schemas.microsoft.com/office/drawing/2014/main" val="1831508114"/>
                    </a:ext>
                  </a:extLst>
                </a:gridCol>
              </a:tblGrid>
              <a:tr h="392293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Computing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154310"/>
                  </a:ext>
                </a:extLst>
              </a:tr>
              <a:tr h="1477012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endParaRPr lang="en-GB" sz="1000" u="sng" dirty="0"/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1000" b="0" i="0" dirty="0">
                          <a:solidFill>
                            <a:srgbClr val="0B0C0C"/>
                          </a:solidFill>
                          <a:effectLst/>
                          <a:latin typeface="GDS Transport"/>
                        </a:rPr>
                        <a:t>Understand what algorithms are, how they are implemented as programs on digital devices, and that programs execute by following precise and unambiguous instructions.</a:t>
                      </a:r>
                    </a:p>
                    <a:p>
                      <a:endParaRPr lang="en-GB" sz="1000" u="sng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explain how digital devices function.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identify input and output devices.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recognise how digital devices can change the way that we work.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explain how a computed network can be used to share information.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explore how digital devices can be connected.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recognise the physical components of a network.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203923"/>
                  </a:ext>
                </a:extLst>
              </a:tr>
              <a:tr h="1497716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r>
                        <a:rPr lang="en-GB" sz="1000" u="none" dirty="0"/>
                        <a:t>Explain that digital devices</a:t>
                      </a:r>
                    </a:p>
                    <a:p>
                      <a:r>
                        <a:rPr lang="en-GB" sz="1000" u="none" dirty="0"/>
                        <a:t>accept inputs.</a:t>
                      </a:r>
                    </a:p>
                    <a:p>
                      <a:r>
                        <a:rPr lang="en-GB" sz="1000" u="none" dirty="0"/>
                        <a:t>Classify input and output </a:t>
                      </a:r>
                    </a:p>
                    <a:p>
                      <a:r>
                        <a:rPr lang="en-GB" sz="1000" u="none" dirty="0"/>
                        <a:t>devices and explain how </a:t>
                      </a:r>
                    </a:p>
                    <a:p>
                      <a:r>
                        <a:rPr lang="en-GB" sz="1000" u="none" dirty="0"/>
                        <a:t>digital devices can be used </a:t>
                      </a:r>
                    </a:p>
                    <a:p>
                      <a:r>
                        <a:rPr lang="en-GB" sz="1000" u="none" dirty="0"/>
                        <a:t>for different activities.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801757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7C9D25-7733-4410-9EE6-C29619B7D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547409"/>
              </p:ext>
            </p:extLst>
          </p:nvPr>
        </p:nvGraphicFramePr>
        <p:xfrm>
          <a:off x="235099" y="2007320"/>
          <a:ext cx="5479902" cy="9739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6634">
                  <a:extLst>
                    <a:ext uri="{9D8B030D-6E8A-4147-A177-3AD203B41FA5}">
                      <a16:colId xmlns:a16="http://schemas.microsoft.com/office/drawing/2014/main" val="2697705057"/>
                    </a:ext>
                  </a:extLst>
                </a:gridCol>
                <a:gridCol w="1826634">
                  <a:extLst>
                    <a:ext uri="{9D8B030D-6E8A-4147-A177-3AD203B41FA5}">
                      <a16:colId xmlns:a16="http://schemas.microsoft.com/office/drawing/2014/main" val="1529830640"/>
                    </a:ext>
                  </a:extLst>
                </a:gridCol>
                <a:gridCol w="1826634">
                  <a:extLst>
                    <a:ext uri="{9D8B030D-6E8A-4147-A177-3AD203B41FA5}">
                      <a16:colId xmlns:a16="http://schemas.microsoft.com/office/drawing/2014/main" val="4170934591"/>
                    </a:ext>
                  </a:extLst>
                </a:gridCol>
              </a:tblGrid>
              <a:tr h="324634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United Kingdom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Great Britain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River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669991"/>
                  </a:ext>
                </a:extLst>
              </a:tr>
              <a:tr h="324634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662060"/>
                  </a:ext>
                </a:extLst>
              </a:tr>
              <a:tr h="324634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Town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Immigration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7249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AF71F78-7142-43D1-BA87-B5B609880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852" y="726455"/>
            <a:ext cx="1937448" cy="9687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58A22-633C-4170-8770-8C51FEE29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625" y="2007320"/>
            <a:ext cx="1079065" cy="97390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A92CDD1-B481-42F0-8205-1437F642F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65665"/>
              </p:ext>
            </p:extLst>
          </p:nvPr>
        </p:nvGraphicFramePr>
        <p:xfrm>
          <a:off x="155862" y="5439607"/>
          <a:ext cx="2969475" cy="11023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9825">
                  <a:extLst>
                    <a:ext uri="{9D8B030D-6E8A-4147-A177-3AD203B41FA5}">
                      <a16:colId xmlns:a16="http://schemas.microsoft.com/office/drawing/2014/main" val="3069344297"/>
                    </a:ext>
                  </a:extLst>
                </a:gridCol>
                <a:gridCol w="989825">
                  <a:extLst>
                    <a:ext uri="{9D8B030D-6E8A-4147-A177-3AD203B41FA5}">
                      <a16:colId xmlns:a16="http://schemas.microsoft.com/office/drawing/2014/main" val="41136308"/>
                    </a:ext>
                  </a:extLst>
                </a:gridCol>
                <a:gridCol w="989825">
                  <a:extLst>
                    <a:ext uri="{9D8B030D-6E8A-4147-A177-3AD203B41FA5}">
                      <a16:colId xmlns:a16="http://schemas.microsoft.com/office/drawing/2014/main" val="1335278411"/>
                    </a:ext>
                  </a:extLst>
                </a:gridCol>
              </a:tblGrid>
              <a:tr h="407915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Habitat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Characteristics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667913"/>
                  </a:ext>
                </a:extLst>
              </a:tr>
              <a:tr h="407915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Vertebrates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Invertebrates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159474"/>
                  </a:ext>
                </a:extLst>
              </a:tr>
              <a:tr h="286519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Wildlife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/>
                        <a:t>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772733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1E20CA4-9B4C-4BA2-9CCB-AE0A285B2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884" y="5858250"/>
            <a:ext cx="1995380" cy="868577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FCB0269-3891-4196-AAC1-8F7ED4E4F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828283"/>
              </p:ext>
            </p:extLst>
          </p:nvPr>
        </p:nvGraphicFramePr>
        <p:xfrm>
          <a:off x="6238625" y="5516157"/>
          <a:ext cx="2412078" cy="11132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4026">
                  <a:extLst>
                    <a:ext uri="{9D8B030D-6E8A-4147-A177-3AD203B41FA5}">
                      <a16:colId xmlns:a16="http://schemas.microsoft.com/office/drawing/2014/main" val="2452414812"/>
                    </a:ext>
                  </a:extLst>
                </a:gridCol>
                <a:gridCol w="804026">
                  <a:extLst>
                    <a:ext uri="{9D8B030D-6E8A-4147-A177-3AD203B41FA5}">
                      <a16:colId xmlns:a16="http://schemas.microsoft.com/office/drawing/2014/main" val="1764844038"/>
                    </a:ext>
                  </a:extLst>
                </a:gridCol>
                <a:gridCol w="804026">
                  <a:extLst>
                    <a:ext uri="{9D8B030D-6E8A-4147-A177-3AD203B41FA5}">
                      <a16:colId xmlns:a16="http://schemas.microsoft.com/office/drawing/2014/main" val="68070784"/>
                    </a:ext>
                  </a:extLst>
                </a:gridCol>
              </a:tblGrid>
              <a:tr h="430018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Digital 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147483"/>
                  </a:ext>
                </a:extLst>
              </a:tr>
              <a:tr h="341613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Non-digital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501683"/>
                  </a:ext>
                </a:extLst>
              </a:tr>
              <a:tr h="341613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Connection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Server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283767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895E4495-DB51-4E62-9C08-41947D8F8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8147" y="5472479"/>
            <a:ext cx="1437021" cy="12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8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9BDB7FC-2C81-401F-840A-D5FA77DED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945055"/>
              </p:ext>
            </p:extLst>
          </p:nvPr>
        </p:nvGraphicFramePr>
        <p:xfrm>
          <a:off x="8166960" y="3683043"/>
          <a:ext cx="3761512" cy="16028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61512">
                  <a:extLst>
                    <a:ext uri="{9D8B030D-6E8A-4147-A177-3AD203B41FA5}">
                      <a16:colId xmlns:a16="http://schemas.microsoft.com/office/drawing/2014/main" val="1495017990"/>
                    </a:ext>
                  </a:extLst>
                </a:gridCol>
              </a:tblGrid>
              <a:tr h="410886">
                <a:tc>
                  <a:txBody>
                    <a:bodyPr/>
                    <a:lstStyle/>
                    <a:p>
                      <a:r>
                        <a:rPr lang="en-GB" sz="1600" dirty="0"/>
                        <a:t>MFL</a:t>
                      </a:r>
                    </a:p>
                  </a:txBody>
                  <a:tcPr>
                    <a:solidFill>
                      <a:srgbClr val="36E8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901590"/>
                  </a:ext>
                </a:extLst>
              </a:tr>
              <a:tr h="1191943">
                <a:tc>
                  <a:txBody>
                    <a:bodyPr/>
                    <a:lstStyle/>
                    <a:p>
                      <a:r>
                        <a:rPr lang="en-GB" sz="1000" u="sng" baseline="0" dirty="0"/>
                        <a:t>Key Phrases</a:t>
                      </a:r>
                    </a:p>
                    <a:p>
                      <a:r>
                        <a:rPr lang="en-GB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Onze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douze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treize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quatorze, </a:t>
                      </a:r>
                      <a:r>
                        <a:rPr lang="en-GB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quinze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seize [11-16], </a:t>
                      </a:r>
                      <a:r>
                        <a:rPr lang="en-GB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vingt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trente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[20, 30], vingt-et-un, </a:t>
                      </a:r>
                      <a:r>
                        <a:rPr lang="en-GB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trente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-et-un [21/ 31] </a:t>
                      </a:r>
                      <a:r>
                        <a:rPr lang="en-GB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fois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[times], </a:t>
                      </a:r>
                      <a:r>
                        <a:rPr lang="en-GB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divisé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par… [divide by…], </a:t>
                      </a:r>
                      <a:r>
                        <a:rPr lang="en-GB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combien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[How many is that?], </a:t>
                      </a:r>
                      <a:r>
                        <a:rPr lang="en-GB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fait </a:t>
                      </a:r>
                      <a:r>
                        <a:rPr lang="en-GB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combien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[How many does that make?].</a:t>
                      </a:r>
                      <a:endParaRPr lang="en-GB" sz="1050" baseline="0" dirty="0"/>
                    </a:p>
                    <a:p>
                      <a:endParaRPr lang="en-GB" sz="1600" baseline="0" dirty="0"/>
                    </a:p>
                  </a:txBody>
                  <a:tcPr>
                    <a:solidFill>
                      <a:srgbClr val="94EC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6730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995736"/>
              </p:ext>
            </p:extLst>
          </p:nvPr>
        </p:nvGraphicFramePr>
        <p:xfrm>
          <a:off x="4176408" y="3752044"/>
          <a:ext cx="3922975" cy="30676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6103">
                  <a:extLst>
                    <a:ext uri="{9D8B030D-6E8A-4147-A177-3AD203B41FA5}">
                      <a16:colId xmlns:a16="http://schemas.microsoft.com/office/drawing/2014/main" val="1195867810"/>
                    </a:ext>
                  </a:extLst>
                </a:gridCol>
                <a:gridCol w="2406872">
                  <a:extLst>
                    <a:ext uri="{9D8B030D-6E8A-4147-A177-3AD203B41FA5}">
                      <a16:colId xmlns:a16="http://schemas.microsoft.com/office/drawing/2014/main" val="2453771901"/>
                    </a:ext>
                  </a:extLst>
                </a:gridCol>
              </a:tblGrid>
              <a:tr h="342530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Design 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106793"/>
                  </a:ext>
                </a:extLst>
              </a:tr>
              <a:tr h="1112571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How to design, make and evaluate a product for a given purpose.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Looking at musical instruments.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Exploring stretched strings and rattles.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Design and make a musical maker.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Evaluate a musical maker.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424996"/>
                  </a:ext>
                </a:extLst>
              </a:tr>
              <a:tr h="1612555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  <a:p>
                      <a:r>
                        <a:rPr lang="en-GB" sz="1000" u="none" dirty="0"/>
                        <a:t>Hazards, explore, design, make, evaluate, explain.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Design, make and </a:t>
                      </a:r>
                    </a:p>
                    <a:p>
                      <a:r>
                        <a:rPr lang="en-GB" sz="1000" u="none" dirty="0"/>
                        <a:t>evaluate a musical </a:t>
                      </a:r>
                    </a:p>
                    <a:p>
                      <a:r>
                        <a:rPr lang="en-GB" sz="1000" u="none" dirty="0"/>
                        <a:t>instrument.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21428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66ACAC9-EF9D-4B5B-A3D1-DBF8B3E27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7" y="3748240"/>
            <a:ext cx="3996493" cy="3148869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D5FC636-08CB-4F0D-87B4-F9E245B2C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118036"/>
              </p:ext>
            </p:extLst>
          </p:nvPr>
        </p:nvGraphicFramePr>
        <p:xfrm>
          <a:off x="8166960" y="165342"/>
          <a:ext cx="3761512" cy="34057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9177">
                  <a:extLst>
                    <a:ext uri="{9D8B030D-6E8A-4147-A177-3AD203B41FA5}">
                      <a16:colId xmlns:a16="http://schemas.microsoft.com/office/drawing/2014/main" val="1495017990"/>
                    </a:ext>
                  </a:extLst>
                </a:gridCol>
                <a:gridCol w="2402335">
                  <a:extLst>
                    <a:ext uri="{9D8B030D-6E8A-4147-A177-3AD203B41FA5}">
                      <a16:colId xmlns:a16="http://schemas.microsoft.com/office/drawing/2014/main" val="1855451359"/>
                    </a:ext>
                  </a:extLst>
                </a:gridCol>
              </a:tblGrid>
              <a:tr h="376183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Art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901590"/>
                  </a:ext>
                </a:extLst>
              </a:tr>
              <a:tr h="1168644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Produced work inspired by other artists.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draw illustrations in the style of </a:t>
                      </a:r>
                      <a:r>
                        <a:rPr lang="en-GB" sz="1000" u="none" dirty="0" err="1"/>
                        <a:t>Puala</a:t>
                      </a:r>
                      <a:r>
                        <a:rPr lang="en-GB" sz="1000" u="none" dirty="0"/>
                        <a:t> </a:t>
                      </a:r>
                      <a:r>
                        <a:rPr lang="en-GB" sz="1000" u="none" dirty="0" err="1"/>
                        <a:t>Rego</a:t>
                      </a:r>
                      <a:r>
                        <a:rPr lang="en-GB" sz="1000" u="none" dirty="0"/>
                        <a:t>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paint part of a famous artwork.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learn about Sonia Boyce.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u="sng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67309"/>
                  </a:ext>
                </a:extLst>
              </a:tr>
              <a:tr h="1860875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  <a:p>
                      <a:r>
                        <a:rPr lang="en-GB" sz="1000" u="none" dirty="0"/>
                        <a:t>Pattern, colour, portrait, texture, shape, form, senses, sensory.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To make a portrait using colour.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56781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544496"/>
              </p:ext>
            </p:extLst>
          </p:nvPr>
        </p:nvGraphicFramePr>
        <p:xfrm>
          <a:off x="96126" y="144897"/>
          <a:ext cx="3951630" cy="35360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1727">
                  <a:extLst>
                    <a:ext uri="{9D8B030D-6E8A-4147-A177-3AD203B41FA5}">
                      <a16:colId xmlns:a16="http://schemas.microsoft.com/office/drawing/2014/main" val="855750989"/>
                    </a:ext>
                  </a:extLst>
                </a:gridCol>
                <a:gridCol w="2579903">
                  <a:extLst>
                    <a:ext uri="{9D8B030D-6E8A-4147-A177-3AD203B41FA5}">
                      <a16:colId xmlns:a16="http://schemas.microsoft.com/office/drawing/2014/main" val="3819702568"/>
                    </a:ext>
                  </a:extLst>
                </a:gridCol>
              </a:tblGrid>
              <a:tr h="363959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PSHE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382239"/>
                  </a:ext>
                </a:extLst>
              </a:tr>
              <a:tr h="1596670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r>
                        <a:rPr lang="en-GB" sz="1000" u="none" dirty="0"/>
                        <a:t>Understand where money comes from and how it can be used.​</a:t>
                      </a:r>
                    </a:p>
                    <a:p>
                      <a:endParaRPr lang="en-GB" sz="1000" u="none" dirty="0"/>
                    </a:p>
                    <a:p>
                      <a:r>
                        <a:rPr lang="en-GB" sz="1000" u="none" dirty="0"/>
                        <a:t>Consider what influences spending and how to keep track of what we spend.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describe what it is like to live in the British Isles.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talk about what democracy is and understand why it is important.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talk about what rules and laws are and identify how they help us.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describe a diverse society and talk about why it is important.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175623"/>
                  </a:ext>
                </a:extLst>
              </a:tr>
              <a:tr h="1404220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  <a:p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Multicultural, society, difference, diverse, richness, religious, ethnic, identity, culture, region, county, value, respect, belief, tradition.</a:t>
                      </a:r>
                      <a:endParaRPr lang="en-GB" sz="1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pPr algn="r"/>
                      <a:r>
                        <a:rPr lang="en-GB" sz="1000" u="none" dirty="0"/>
                        <a:t>Describe what it is like to live in Britain, </a:t>
                      </a:r>
                    </a:p>
                    <a:p>
                      <a:pPr algn="r"/>
                      <a:r>
                        <a:rPr lang="en-GB" sz="1000" u="none" dirty="0"/>
                        <a:t>talk about what democracy is and about what rules and laws are.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27001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A7D5D24-9056-42B2-AC49-0C381487D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142330"/>
              </p:ext>
            </p:extLst>
          </p:nvPr>
        </p:nvGraphicFramePr>
        <p:xfrm>
          <a:off x="4131542" y="158090"/>
          <a:ext cx="3951630" cy="32437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4607">
                  <a:extLst>
                    <a:ext uri="{9D8B030D-6E8A-4147-A177-3AD203B41FA5}">
                      <a16:colId xmlns:a16="http://schemas.microsoft.com/office/drawing/2014/main" val="855750989"/>
                    </a:ext>
                  </a:extLst>
                </a:gridCol>
                <a:gridCol w="2897023">
                  <a:extLst>
                    <a:ext uri="{9D8B030D-6E8A-4147-A177-3AD203B41FA5}">
                      <a16:colId xmlns:a16="http://schemas.microsoft.com/office/drawing/2014/main" val="403854330"/>
                    </a:ext>
                  </a:extLst>
                </a:gridCol>
              </a:tblGrid>
              <a:tr h="375384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RE</a:t>
                      </a:r>
                    </a:p>
                  </a:txBody>
                  <a:tcPr>
                    <a:solidFill>
                      <a:srgbClr val="E853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382239"/>
                  </a:ext>
                </a:extLst>
              </a:tr>
              <a:tr h="1199008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How and why people mark the significant events of life.​</a:t>
                      </a:r>
                    </a:p>
                  </a:txBody>
                  <a:tcPr>
                    <a:solidFill>
                      <a:srgbClr val="FF9966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describe how Jews show their beliefs through worship in festivals.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identify some Jewish beliefs about God, sin and forgiveness.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make clear links between the story of the Exodus and Jewish beliefs about God and his relationship with the Jewish people.</a:t>
                      </a:r>
                    </a:p>
                  </a:txBody>
                  <a:tcPr>
                    <a:solidFill>
                      <a:srgbClr val="FF9966">
                        <a:alpha val="6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175623"/>
                  </a:ext>
                </a:extLst>
              </a:tr>
              <a:tr h="1557764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  <a:p>
                      <a:r>
                        <a:rPr lang="en-GB" sz="1000" u="none" dirty="0"/>
                        <a:t>Blessings, shabbat, Synagogue, Torah, ceremonies, celebrations</a:t>
                      </a:r>
                      <a:r>
                        <a:rPr lang="en-GB" sz="1000" u="sng" dirty="0"/>
                        <a:t>.</a:t>
                      </a:r>
                    </a:p>
                  </a:txBody>
                  <a:tcPr>
                    <a:solidFill>
                      <a:srgbClr val="FF9966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Identify some Jewish beliefs about God, sin and forgiveness and describe what they mean.</a:t>
                      </a:r>
                    </a:p>
                    <a:p>
                      <a:r>
                        <a:rPr lang="en-GB" sz="1000" u="none" dirty="0"/>
                        <a:t>Make clear links between the story of the Exodus and Jewish beliefs.</a:t>
                      </a:r>
                    </a:p>
                  </a:txBody>
                  <a:tcPr>
                    <a:solidFill>
                      <a:srgbClr val="FF9966">
                        <a:alpha val="6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270011"/>
                  </a:ext>
                </a:extLst>
              </a:tr>
            </a:tbl>
          </a:graphicData>
        </a:graphic>
      </p:graphicFrame>
      <p:sp>
        <p:nvSpPr>
          <p:cNvPr id="13" name="Title 3">
            <a:extLst>
              <a:ext uri="{FF2B5EF4-FFF2-40B4-BE49-F238E27FC236}">
                <a16:creationId xmlns:a16="http://schemas.microsoft.com/office/drawing/2014/main" id="{67EDEEB3-56E7-473D-AA75-53C0727CDBCB}"/>
              </a:ext>
            </a:extLst>
          </p:cNvPr>
          <p:cNvSpPr txBox="1">
            <a:spLocks/>
          </p:cNvSpPr>
          <p:nvPr/>
        </p:nvSpPr>
        <p:spPr>
          <a:xfrm>
            <a:off x="2595221" y="3384907"/>
            <a:ext cx="8074313" cy="3274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/>
              <a:t>Knowledge Organiser – Summer 1 2023, Great Britain (Class 2)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1FDAF75-245D-4454-B58D-8EC8CB1AA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406506"/>
              </p:ext>
            </p:extLst>
          </p:nvPr>
        </p:nvGraphicFramePr>
        <p:xfrm>
          <a:off x="8166961" y="5322675"/>
          <a:ext cx="3761511" cy="14690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61511">
                  <a:extLst>
                    <a:ext uri="{9D8B030D-6E8A-4147-A177-3AD203B41FA5}">
                      <a16:colId xmlns:a16="http://schemas.microsoft.com/office/drawing/2014/main" val="1495017990"/>
                    </a:ext>
                  </a:extLst>
                </a:gridCol>
              </a:tblGrid>
              <a:tr h="371728">
                <a:tc>
                  <a:txBody>
                    <a:bodyPr/>
                    <a:lstStyle/>
                    <a:p>
                      <a:r>
                        <a:rPr lang="en-GB" sz="1600" dirty="0"/>
                        <a:t>PE</a:t>
                      </a:r>
                    </a:p>
                  </a:txBody>
                  <a:tcPr>
                    <a:solidFill>
                      <a:srgbClr val="5C5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901590"/>
                  </a:ext>
                </a:extLst>
              </a:tr>
              <a:tr h="1068646">
                <a:tc>
                  <a:txBody>
                    <a:bodyPr/>
                    <a:lstStyle/>
                    <a:p>
                      <a:r>
                        <a:rPr lang="en-GB" sz="1000" u="sng" baseline="0" dirty="0"/>
                        <a:t>Key skills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Catching, throwing, batting, running, diving, fielding, bowling.</a:t>
                      </a:r>
                    </a:p>
                    <a:p>
                      <a:endParaRPr lang="en-GB" sz="1600" baseline="0" dirty="0"/>
                    </a:p>
                    <a:p>
                      <a:endParaRPr lang="en-GB" sz="1600" baseline="0" dirty="0"/>
                    </a:p>
                  </a:txBody>
                  <a:tcPr>
                    <a:solidFill>
                      <a:srgbClr val="B2A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6730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81BF917-A90F-43E0-A9F7-406CD29E3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833" y="5793701"/>
            <a:ext cx="310923" cy="96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1D63A1-2C6A-4681-8F8C-EAF40F9A49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85" t="20021" r="10635" b="9242"/>
          <a:stretch/>
        </p:blipFill>
        <p:spPr>
          <a:xfrm>
            <a:off x="1343265" y="2788918"/>
            <a:ext cx="1155704" cy="828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F89691-53DA-422D-ACBE-AC745DDA0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9093" y="2223059"/>
            <a:ext cx="1700882" cy="10205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E58C4F-85A4-4C42-B9D9-A811CA4A6A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074" t="35607" r="57687" b="17070"/>
          <a:stretch/>
        </p:blipFill>
        <p:spPr>
          <a:xfrm>
            <a:off x="6961003" y="5424362"/>
            <a:ext cx="813640" cy="125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05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c22b87-2346-4de0-b904-6e681334ced1" xsi:nil="true"/>
    <lcf76f155ced4ddcb4097134ff3c332f xmlns="5f3f76cc-4177-4ae5-bc2c-8bd081ea60f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8C4468E9971046AEE07BC0E8D43B50" ma:contentTypeVersion="" ma:contentTypeDescription="Create a new document." ma:contentTypeScope="" ma:versionID="0813e571073f04623e86630093519d62">
  <xsd:schema xmlns:xsd="http://www.w3.org/2001/XMLSchema" xmlns:xs="http://www.w3.org/2001/XMLSchema" xmlns:p="http://schemas.microsoft.com/office/2006/metadata/properties" xmlns:ns2="9cc22b87-2346-4de0-b904-6e681334ced1" xmlns:ns3="5f3f76cc-4177-4ae5-bc2c-8bd081ea60fc" targetNamespace="http://schemas.microsoft.com/office/2006/metadata/properties" ma:root="true" ma:fieldsID="70c74d03865ad5c6922a9d0c177b5456" ns2:_="" ns3:_="">
    <xsd:import namespace="9cc22b87-2346-4de0-b904-6e681334ced1"/>
    <xsd:import namespace="5f3f76cc-4177-4ae5-bc2c-8bd081ea60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22b87-2346-4de0-b904-6e681334ce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3563DDF-8DF6-443D-B1CD-8C4D05697621}" ma:internalName="TaxCatchAll" ma:showField="CatchAllData" ma:web="{7c58a657-1b5a-4a44-ba6a-f97765f143cb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f76cc-4177-4ae5-bc2c-8bd081ea6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be4a8df-0181-4d53-b31d-0dd7acdb1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86A704-9751-4D91-9AD7-1E1CC79E39A4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5f3f76cc-4177-4ae5-bc2c-8bd081ea60fc"/>
    <ds:schemaRef ds:uri="http://schemas.openxmlformats.org/package/2006/metadata/core-properties"/>
    <ds:schemaRef ds:uri="9cc22b87-2346-4de0-b904-6e681334ced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90FD970-D19A-4BF9-9819-DD1653FA35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568012-B02C-4B34-BC30-679FE93E1F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c22b87-2346-4de0-b904-6e681334ced1"/>
    <ds:schemaRef ds:uri="5f3f76cc-4177-4ae5-bc2c-8bd081ea60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949</Words>
  <Application>Microsoft Office PowerPoint</Application>
  <PresentationFormat>Widescreen</PresentationFormat>
  <Paragraphs>146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GDS Transport</vt:lpstr>
      <vt:lpstr>Segoe UI</vt:lpstr>
      <vt:lpstr>Times New Roman</vt:lpstr>
      <vt:lpstr>Office Theme</vt:lpstr>
      <vt:lpstr>Knowledge Organiser- Summer 1 2023, Great Britain (Class 2)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20 – Tomorrow’s World</dc:title>
  <dc:creator>atoon</dc:creator>
  <cp:lastModifiedBy>Olivia Penman</cp:lastModifiedBy>
  <cp:revision>34</cp:revision>
  <cp:lastPrinted>2021-06-22T10:58:43Z</cp:lastPrinted>
  <dcterms:created xsi:type="dcterms:W3CDTF">2021-06-17T12:54:55Z</dcterms:created>
  <dcterms:modified xsi:type="dcterms:W3CDTF">2023-04-15T17:22:44Z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0x0101005E8C4468E9971046AEE07BC0E8D43B50</vt:lpwstr>
  </property>
</Properties>
</file>