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7" r:id="rId2"/>
    <p:sldId id="262" r:id="rId3"/>
    <p:sldId id="264" r:id="rId4"/>
    <p:sldId id="260" r:id="rId5"/>
    <p:sldId id="265" r:id="rId6"/>
    <p:sldId id="270" r:id="rId7"/>
    <p:sldId id="277" r:id="rId8"/>
    <p:sldId id="275" r:id="rId9"/>
  </p:sldIdLst>
  <p:sldSz cx="6119813" cy="4319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4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86"/>
    <p:restoredTop sz="94676"/>
  </p:normalViewPr>
  <p:slideViewPr>
    <p:cSldViewPr snapToGrid="0">
      <p:cViewPr>
        <p:scale>
          <a:sx n="80" d="100"/>
          <a:sy n="80" d="100"/>
        </p:scale>
        <p:origin x="1308"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C8641-DECA-4EC0-914D-CDFB707C46E2}" type="datetimeFigureOut">
              <a:rPr lang="en-GB" smtClean="0"/>
              <a:t>03/07/2026</a:t>
            </a:fld>
            <a:endParaRPr lang="en-GB"/>
          </a:p>
        </p:txBody>
      </p:sp>
      <p:sp>
        <p:nvSpPr>
          <p:cNvPr id="4" name="Slide Image Placeholder 3"/>
          <p:cNvSpPr>
            <a:spLocks noGrp="1" noRot="1" noChangeAspect="1"/>
          </p:cNvSpPr>
          <p:nvPr>
            <p:ph type="sldImg" idx="2"/>
          </p:nvPr>
        </p:nvSpPr>
        <p:spPr>
          <a:xfrm>
            <a:off x="1243013" y="1143000"/>
            <a:ext cx="43719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6AF50-D81E-4F1F-AB36-B99B7A300A5B}" type="slidenum">
              <a:rPr lang="en-GB" smtClean="0"/>
              <a:t>‹#›</a:t>
            </a:fld>
            <a:endParaRPr lang="en-GB"/>
          </a:p>
        </p:txBody>
      </p:sp>
    </p:spTree>
    <p:extLst>
      <p:ext uri="{BB962C8B-B14F-4D97-AF65-F5344CB8AC3E}">
        <p14:creationId xmlns:p14="http://schemas.microsoft.com/office/powerpoint/2010/main" val="326280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66AF50-D81E-4F1F-AB36-B99B7A300A5B}" type="slidenum">
              <a:rPr lang="en-GB" smtClean="0"/>
              <a:t>7</a:t>
            </a:fld>
            <a:endParaRPr lang="en-GB"/>
          </a:p>
        </p:txBody>
      </p:sp>
    </p:spTree>
    <p:extLst>
      <p:ext uri="{BB962C8B-B14F-4D97-AF65-F5344CB8AC3E}">
        <p14:creationId xmlns:p14="http://schemas.microsoft.com/office/powerpoint/2010/main" val="1793223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8986" y="706933"/>
            <a:ext cx="5201841" cy="1503857"/>
          </a:xfrm>
        </p:spPr>
        <p:txBody>
          <a:bodyPr anchor="b"/>
          <a:lstStyle>
            <a:lvl1pPr algn="ctr">
              <a:defRPr sz="3779"/>
            </a:lvl1pPr>
          </a:lstStyle>
          <a:p>
            <a:r>
              <a:rPr lang="en-GB"/>
              <a:t>Click to edit Master title style</a:t>
            </a:r>
            <a:endParaRPr lang="en-US" dirty="0"/>
          </a:p>
        </p:txBody>
      </p:sp>
      <p:sp>
        <p:nvSpPr>
          <p:cNvPr id="3" name="Subtitle 2"/>
          <p:cNvSpPr>
            <a:spLocks noGrp="1"/>
          </p:cNvSpPr>
          <p:nvPr>
            <p:ph type="subTitle" idx="1"/>
          </p:nvPr>
        </p:nvSpPr>
        <p:spPr>
          <a:xfrm>
            <a:off x="764977" y="2268784"/>
            <a:ext cx="4589860" cy="1042900"/>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40373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01237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79491" y="229978"/>
            <a:ext cx="1319585" cy="366065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20738" y="229978"/>
            <a:ext cx="3882256" cy="36606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48234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323711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7550" y="1076899"/>
            <a:ext cx="5278339" cy="1796828"/>
          </a:xfrm>
        </p:spPr>
        <p:txBody>
          <a:bodyPr anchor="b"/>
          <a:lstStyle>
            <a:lvl1pPr>
              <a:defRPr sz="3779"/>
            </a:lvl1pPr>
          </a:lstStyle>
          <a:p>
            <a:r>
              <a:rPr lang="en-GB"/>
              <a:t>Click to edit Master title style</a:t>
            </a:r>
            <a:endParaRPr lang="en-US" dirty="0"/>
          </a:p>
        </p:txBody>
      </p:sp>
      <p:sp>
        <p:nvSpPr>
          <p:cNvPr id="3" name="Text Placeholder 2"/>
          <p:cNvSpPr>
            <a:spLocks noGrp="1"/>
          </p:cNvSpPr>
          <p:nvPr>
            <p:ph type="body" idx="1"/>
          </p:nvPr>
        </p:nvSpPr>
        <p:spPr>
          <a:xfrm>
            <a:off x="417550" y="2890725"/>
            <a:ext cx="5278339" cy="944910"/>
          </a:xfrm>
        </p:spPr>
        <p:txBody>
          <a:bodyPr/>
          <a:lstStyle>
            <a:lvl1pPr marL="0" indent="0">
              <a:buNone/>
              <a:defRPr sz="1512">
                <a:solidFill>
                  <a:schemeClr val="tx1">
                    <a:tint val="82000"/>
                  </a:schemeClr>
                </a:solidFill>
              </a:defRPr>
            </a:lvl1pPr>
            <a:lvl2pPr marL="287990" indent="0">
              <a:buNone/>
              <a:defRPr sz="1260">
                <a:solidFill>
                  <a:schemeClr val="tx1">
                    <a:tint val="82000"/>
                  </a:schemeClr>
                </a:solidFill>
              </a:defRPr>
            </a:lvl2pPr>
            <a:lvl3pPr marL="575981" indent="0">
              <a:buNone/>
              <a:defRPr sz="1134">
                <a:solidFill>
                  <a:schemeClr val="tx1">
                    <a:tint val="82000"/>
                  </a:schemeClr>
                </a:solidFill>
              </a:defRPr>
            </a:lvl3pPr>
            <a:lvl4pPr marL="863971" indent="0">
              <a:buNone/>
              <a:defRPr sz="1008">
                <a:solidFill>
                  <a:schemeClr val="tx1">
                    <a:tint val="82000"/>
                  </a:schemeClr>
                </a:solidFill>
              </a:defRPr>
            </a:lvl4pPr>
            <a:lvl5pPr marL="1151961" indent="0">
              <a:buNone/>
              <a:defRPr sz="1008">
                <a:solidFill>
                  <a:schemeClr val="tx1">
                    <a:tint val="82000"/>
                  </a:schemeClr>
                </a:solidFill>
              </a:defRPr>
            </a:lvl5pPr>
            <a:lvl6pPr marL="1439951" indent="0">
              <a:buNone/>
              <a:defRPr sz="1008">
                <a:solidFill>
                  <a:schemeClr val="tx1">
                    <a:tint val="82000"/>
                  </a:schemeClr>
                </a:solidFill>
              </a:defRPr>
            </a:lvl6pPr>
            <a:lvl7pPr marL="1727942" indent="0">
              <a:buNone/>
              <a:defRPr sz="1008">
                <a:solidFill>
                  <a:schemeClr val="tx1">
                    <a:tint val="82000"/>
                  </a:schemeClr>
                </a:solidFill>
              </a:defRPr>
            </a:lvl7pPr>
            <a:lvl8pPr marL="2015932" indent="0">
              <a:buNone/>
              <a:defRPr sz="1008">
                <a:solidFill>
                  <a:schemeClr val="tx1">
                    <a:tint val="82000"/>
                  </a:schemeClr>
                </a:solidFill>
              </a:defRPr>
            </a:lvl8pPr>
            <a:lvl9pPr marL="2303922" indent="0">
              <a:buNone/>
              <a:defRPr sz="1008">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0188584-4114-2146-872C-B3F5720A8DA5}" type="datetimeFigureOut">
              <a:rPr lang="en-US" smtClean="0"/>
              <a:t>7/3/2026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4669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20737"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098155"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0188584-4114-2146-872C-B3F5720A8DA5}" type="datetimeFigureOut">
              <a:rPr lang="en-US" smtClean="0"/>
              <a:t>7/3/2026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22766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1534" y="229979"/>
            <a:ext cx="5278339" cy="834921"/>
          </a:xfrm>
        </p:spPr>
        <p:txBody>
          <a:bodyPr/>
          <a:lstStyle/>
          <a:p>
            <a:r>
              <a:rPr lang="en-GB"/>
              <a:t>Click to edit Master title style</a:t>
            </a:r>
            <a:endParaRPr lang="en-US" dirty="0"/>
          </a:p>
        </p:txBody>
      </p:sp>
      <p:sp>
        <p:nvSpPr>
          <p:cNvPr id="3" name="Text Placeholder 2"/>
          <p:cNvSpPr>
            <a:spLocks noGrp="1"/>
          </p:cNvSpPr>
          <p:nvPr>
            <p:ph type="body" idx="1"/>
          </p:nvPr>
        </p:nvSpPr>
        <p:spPr>
          <a:xfrm>
            <a:off x="421535" y="1058899"/>
            <a:ext cx="2588967"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4" name="Content Placeholder 3"/>
          <p:cNvSpPr>
            <a:spLocks noGrp="1"/>
          </p:cNvSpPr>
          <p:nvPr>
            <p:ph sz="half" idx="2"/>
          </p:nvPr>
        </p:nvSpPr>
        <p:spPr>
          <a:xfrm>
            <a:off x="421535" y="1577849"/>
            <a:ext cx="2588967"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098155" y="1058899"/>
            <a:ext cx="2601718"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6" name="Content Placeholder 5"/>
          <p:cNvSpPr>
            <a:spLocks noGrp="1"/>
          </p:cNvSpPr>
          <p:nvPr>
            <p:ph sz="quarter" idx="4"/>
          </p:nvPr>
        </p:nvSpPr>
        <p:spPr>
          <a:xfrm>
            <a:off x="3098155" y="1577849"/>
            <a:ext cx="2601718"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0188584-4114-2146-872C-B3F5720A8DA5}" type="datetimeFigureOut">
              <a:rPr lang="en-US" smtClean="0"/>
              <a:t>7/3/2026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8090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0188584-4114-2146-872C-B3F5720A8DA5}" type="datetimeFigureOut">
              <a:rPr lang="en-US" smtClean="0"/>
              <a:t>7/3/2026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74040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88584-4114-2146-872C-B3F5720A8DA5}" type="datetimeFigureOut">
              <a:rPr lang="en-US" smtClean="0"/>
              <a:t>7/3/2026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6572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Content Placeholder 2"/>
          <p:cNvSpPr>
            <a:spLocks noGrp="1"/>
          </p:cNvSpPr>
          <p:nvPr>
            <p:ph idx="1"/>
          </p:nvPr>
        </p:nvSpPr>
        <p:spPr>
          <a:xfrm>
            <a:off x="2601718" y="621942"/>
            <a:ext cx="3098155" cy="3069707"/>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7/3/2026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7526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Picture Placeholder 2"/>
          <p:cNvSpPr>
            <a:spLocks noGrp="1" noChangeAspect="1"/>
          </p:cNvSpPr>
          <p:nvPr>
            <p:ph type="pic" idx="1"/>
          </p:nvPr>
        </p:nvSpPr>
        <p:spPr>
          <a:xfrm>
            <a:off x="2601718" y="621942"/>
            <a:ext cx="3098155" cy="3069707"/>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en-GB"/>
              <a:t>Click icon to add picture</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7/3/2026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309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0737" y="229979"/>
            <a:ext cx="5278339" cy="83492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20737" y="1149890"/>
            <a:ext cx="5278339" cy="27407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20737" y="4003619"/>
            <a:ext cx="1376958" cy="229978"/>
          </a:xfrm>
          <a:prstGeom prst="rect">
            <a:avLst/>
          </a:prstGeom>
        </p:spPr>
        <p:txBody>
          <a:bodyPr vert="horz" lIns="91440" tIns="45720" rIns="91440" bIns="45720" rtlCol="0" anchor="ctr"/>
          <a:lstStyle>
            <a:lvl1pPr algn="l">
              <a:defRPr sz="756">
                <a:solidFill>
                  <a:schemeClr val="tx1">
                    <a:tint val="82000"/>
                  </a:schemeClr>
                </a:solidFill>
              </a:defRPr>
            </a:lvl1pPr>
          </a:lstStyle>
          <a:p>
            <a:fld id="{40188584-4114-2146-872C-B3F5720A8DA5}" type="datetimeFigureOut">
              <a:rPr lang="en-US" smtClean="0"/>
              <a:t>7/3/2026</a:t>
            </a:fld>
            <a:endParaRPr lang="en-US"/>
          </a:p>
        </p:txBody>
      </p:sp>
      <p:sp>
        <p:nvSpPr>
          <p:cNvPr id="5" name="Footer Placeholder 4"/>
          <p:cNvSpPr>
            <a:spLocks noGrp="1"/>
          </p:cNvSpPr>
          <p:nvPr>
            <p:ph type="ftr" sz="quarter" idx="3"/>
          </p:nvPr>
        </p:nvSpPr>
        <p:spPr>
          <a:xfrm>
            <a:off x="2027188" y="4003619"/>
            <a:ext cx="2065437" cy="229978"/>
          </a:xfrm>
          <a:prstGeom prst="rect">
            <a:avLst/>
          </a:prstGeom>
        </p:spPr>
        <p:txBody>
          <a:bodyPr vert="horz" lIns="91440" tIns="45720" rIns="91440" bIns="45720" rtlCol="0" anchor="ctr"/>
          <a:lstStyle>
            <a:lvl1pPr algn="ctr">
              <a:defRPr sz="756">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322118" y="4003619"/>
            <a:ext cx="1376958" cy="229978"/>
          </a:xfrm>
          <a:prstGeom prst="rect">
            <a:avLst/>
          </a:prstGeom>
        </p:spPr>
        <p:txBody>
          <a:bodyPr vert="horz" lIns="91440" tIns="45720" rIns="91440" bIns="45720" rtlCol="0" anchor="ctr"/>
          <a:lstStyle>
            <a:lvl1pPr algn="r">
              <a:defRPr sz="756">
                <a:solidFill>
                  <a:schemeClr val="tx1">
                    <a:tint val="82000"/>
                  </a:schemeClr>
                </a:solidFill>
              </a:defRPr>
            </a:lvl1pPr>
          </a:lstStyle>
          <a:p>
            <a:fld id="{2690A8C1-0D60-A440-BB24-01B9C05B32CA}" type="slidenum">
              <a:rPr lang="en-US" smtClean="0"/>
              <a:t>‹#›</a:t>
            </a:fld>
            <a:endParaRPr lang="en-US"/>
          </a:p>
        </p:txBody>
      </p:sp>
    </p:spTree>
    <p:extLst>
      <p:ext uri="{BB962C8B-B14F-4D97-AF65-F5344CB8AC3E}">
        <p14:creationId xmlns:p14="http://schemas.microsoft.com/office/powerpoint/2010/main" val="3539244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children playing basketball&#10;&#10;AI-generated content may be incorrect.">
            <a:extLst>
              <a:ext uri="{FF2B5EF4-FFF2-40B4-BE49-F238E27FC236}">
                <a16:creationId xmlns:a16="http://schemas.microsoft.com/office/drawing/2014/main" id="{652499ED-E288-CEDF-2747-6811C7508FA6}"/>
              </a:ext>
            </a:extLst>
          </p:cNvPr>
          <p:cNvPicPr>
            <a:picLocks noChangeAspect="1"/>
          </p:cNvPicPr>
          <p:nvPr/>
        </p:nvPicPr>
        <p:blipFill>
          <a:blip r:embed="rId2"/>
          <a:stretch>
            <a:fillRect/>
          </a:stretch>
        </p:blipFill>
        <p:spPr>
          <a:xfrm>
            <a:off x="4333" y="0"/>
            <a:ext cx="6111146" cy="4319588"/>
          </a:xfrm>
          <a:prstGeom prst="rect">
            <a:avLst/>
          </a:prstGeom>
        </p:spPr>
      </p:pic>
    </p:spTree>
    <p:extLst>
      <p:ext uri="{BB962C8B-B14F-4D97-AF65-F5344CB8AC3E}">
        <p14:creationId xmlns:p14="http://schemas.microsoft.com/office/powerpoint/2010/main" val="154535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5B673-A646-6C19-D15A-944B76414D73}"/>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B56A260E-BF05-0A5C-4E38-14F45B4DA304}"/>
              </a:ext>
            </a:extLst>
          </p:cNvPr>
          <p:cNvPicPr>
            <a:picLocks noChangeAspect="1"/>
          </p:cNvPicPr>
          <p:nvPr/>
        </p:nvPicPr>
        <p:blipFill>
          <a:blip r:embed="rId2"/>
          <a:stretch>
            <a:fillRect/>
          </a:stretch>
        </p:blipFill>
        <p:spPr>
          <a:xfrm>
            <a:off x="-26726" y="0"/>
            <a:ext cx="6173264" cy="4322536"/>
          </a:xfrm>
          <a:prstGeom prst="rect">
            <a:avLst/>
          </a:prstGeom>
        </p:spPr>
      </p:pic>
      <p:sp>
        <p:nvSpPr>
          <p:cNvPr id="4" name="TextBox 3">
            <a:extLst>
              <a:ext uri="{FF2B5EF4-FFF2-40B4-BE49-F238E27FC236}">
                <a16:creationId xmlns:a16="http://schemas.microsoft.com/office/drawing/2014/main" id="{58774285-6350-5F9D-309A-493EA80BAD9B}"/>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(2025/2026)</a:t>
            </a:r>
          </a:p>
        </p:txBody>
      </p:sp>
      <p:graphicFrame>
        <p:nvGraphicFramePr>
          <p:cNvPr id="5" name="Table 4">
            <a:extLst>
              <a:ext uri="{FF2B5EF4-FFF2-40B4-BE49-F238E27FC236}">
                <a16:creationId xmlns:a16="http://schemas.microsoft.com/office/drawing/2014/main" id="{BB7A6755-CF87-7230-570A-7309BBAF653F}"/>
              </a:ext>
            </a:extLst>
          </p:cNvPr>
          <p:cNvGraphicFramePr>
            <a:graphicFrameLocks noGrp="1"/>
          </p:cNvGraphicFramePr>
          <p:nvPr>
            <p:extLst>
              <p:ext uri="{D42A27DB-BD31-4B8C-83A1-F6EECF244321}">
                <p14:modId xmlns:p14="http://schemas.microsoft.com/office/powerpoint/2010/main" val="3894084939"/>
              </p:ext>
            </p:extLst>
          </p:nvPr>
        </p:nvGraphicFramePr>
        <p:xfrm>
          <a:off x="201820" y="631508"/>
          <a:ext cx="5530128" cy="3642360"/>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800" b="1" dirty="0">
                          <a:effectLst/>
                          <a:latin typeface="Calibri" panose="020F0502020204030204" pitchFamily="34" charset="0"/>
                          <a:cs typeface="Calibri" panose="020F0502020204030204" pitchFamily="34" charset="0"/>
                        </a:rPr>
                        <a:t>1. </a:t>
                      </a:r>
                      <a:r>
                        <a:rPr lang="en-US" sz="800" dirty="0">
                          <a:effectLst/>
                          <a:latin typeface="Calibri" panose="020F0502020204030204" pitchFamily="34" charset="0"/>
                          <a:cs typeface="Calibri" panose="020F0502020204030204" pitchFamily="34" charset="0"/>
                        </a:rPr>
                        <a:t>Increasing confidence, knowledge and skills of all staff in teaching PE and sporting activities prioritising CPD and training where needed</a:t>
                      </a:r>
                      <a:endParaRPr lang="en-US" sz="800" dirty="0">
                        <a:latin typeface="Calibri" panose="020F0502020204030204" pitchFamily="34" charset="0"/>
                        <a:cs typeface="Calibri" panose="020F0502020204030204" pitchFamily="34" charset="0"/>
                      </a:endParaRPr>
                    </a:p>
                    <a:p>
                      <a:endParaRPr lang="en-US" sz="800" dirty="0">
                        <a:latin typeface="Calibri" panose="020F0502020204030204" pitchFamily="34" charset="0"/>
                        <a:cs typeface="Calibri" panose="020F0502020204030204" pitchFamily="34" charset="0"/>
                      </a:endParaRPr>
                    </a:p>
                    <a:p>
                      <a:endParaRPr lang="en-US" sz="800" dirty="0">
                        <a:latin typeface="Calibri" panose="020F0502020204030204" pitchFamily="34" charset="0"/>
                        <a:cs typeface="Calibri" panose="020F0502020204030204" pitchFamily="34" charset="0"/>
                      </a:endParaRPr>
                    </a:p>
                    <a:p>
                      <a:endParaRPr lang="en-US" sz="800" dirty="0">
                        <a:latin typeface="Calibri" panose="020F0502020204030204" pitchFamily="34" charset="0"/>
                        <a:cs typeface="Calibri" panose="020F0502020204030204" pitchFamily="34" charset="0"/>
                      </a:endParaRPr>
                    </a:p>
                    <a:p>
                      <a:endParaRPr lang="en-US" sz="8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800" dirty="0">
                          <a:latin typeface="Calibri" panose="020F0502020204030204" pitchFamily="34" charset="0"/>
                          <a:cs typeface="Calibri" panose="020F0502020204030204" pitchFamily="34" charset="0"/>
                        </a:rPr>
                        <a:t>LTP + MTP Planning- STRIDE curriculum overview.</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800" dirty="0">
                          <a:latin typeface="Calibri" panose="020F0502020204030204" pitchFamily="34" charset="0"/>
                          <a:cs typeface="Calibri" panose="020F0502020204030204" pitchFamily="34" charset="0"/>
                        </a:rPr>
                        <a:t>Get Set 4 P.E. scheme to support staff with planning and delivery.</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800" dirty="0">
                          <a:latin typeface="Calibri" panose="020F0502020204030204" pitchFamily="34" charset="0"/>
                          <a:cs typeface="Calibri" panose="020F0502020204030204" pitchFamily="34" charset="0"/>
                        </a:rPr>
                        <a:t>Football + Fitness coaches used to team teach/ support and enhance teacher delivery/ subject knowledge.</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800" dirty="0">
                          <a:latin typeface="Calibri" panose="020F0502020204030204" pitchFamily="34" charset="0"/>
                          <a:cs typeface="Calibri" panose="020F0502020204030204" pitchFamily="34" charset="0"/>
                        </a:rPr>
                        <a:t>Improved staff knowledge and skills to lead sessions with better outcomes for all pupils.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800" dirty="0">
                          <a:latin typeface="Calibri" panose="020F0502020204030204" pitchFamily="34" charset="0"/>
                          <a:ea typeface="Calibri" panose="020F0502020204030204" pitchFamily="34" charset="0"/>
                          <a:cs typeface="Calibri" panose="020F0502020204030204" pitchFamily="34" charset="0"/>
                        </a:rPr>
                        <a:t>Effective measure of teacher confidence and skill set in teaching specific areas.</a:t>
                      </a:r>
                      <a:endParaRPr lang="en-US" sz="800" dirty="0">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Increasing engagement of all pupils in regular physical activity and sporting activities</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800" dirty="0">
                          <a:latin typeface="Calibri" panose="020F0502020204030204" pitchFamily="34" charset="0"/>
                          <a:cs typeface="Calibri" panose="020F0502020204030204" pitchFamily="34" charset="0"/>
                        </a:rPr>
                        <a:t>Year 4/ 5 and 6 inter school football tournament.</a:t>
                      </a:r>
                    </a:p>
                    <a:p>
                      <a:r>
                        <a:rPr lang="en-US" sz="800" dirty="0">
                          <a:latin typeface="Calibri" panose="020F0502020204030204" pitchFamily="34" charset="0"/>
                          <a:cs typeface="Calibri" panose="020F0502020204030204" pitchFamily="34" charset="0"/>
                        </a:rPr>
                        <a:t>Get Set 4 P.E.</a:t>
                      </a:r>
                    </a:p>
                    <a:p>
                      <a:r>
                        <a:rPr lang="en-US" sz="800" dirty="0">
                          <a:latin typeface="Calibri" panose="020F0502020204030204" pitchFamily="34" charset="0"/>
                          <a:cs typeface="Calibri" panose="020F0502020204030204" pitchFamily="34" charset="0"/>
                        </a:rPr>
                        <a:t>Superstars afterschool clubs.</a:t>
                      </a:r>
                    </a:p>
                    <a:p>
                      <a:r>
                        <a:rPr lang="en-GB" sz="800" dirty="0">
                          <a:latin typeface="Calibri" panose="020F0502020204030204" pitchFamily="34" charset="0"/>
                          <a:cs typeface="Calibri" panose="020F0502020204030204" pitchFamily="34" charset="0"/>
                        </a:rPr>
                        <a:t>Sports Day.</a:t>
                      </a:r>
                    </a:p>
                    <a:p>
                      <a:r>
                        <a:rPr lang="en-GB" sz="800" dirty="0">
                          <a:latin typeface="Calibri" panose="020F0502020204030204" pitchFamily="34" charset="0"/>
                          <a:cs typeface="Calibri" panose="020F0502020204030204" pitchFamily="34" charset="0"/>
                        </a:rPr>
                        <a:t>All children receive at least 2 hours of taught PE each week, additional session 1 per week during lunchtimes.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cs typeface="Calibri" panose="020F0502020204030204" pitchFamily="34" charset="0"/>
                        </a:rPr>
                        <a:t>Additional opportunities for all pupils to engage in physical activity at lunchtime and by monitoring how active pupils are outside of schools, we now know that 70% of pupils achieve an average of 60 minutes a day 7 days a week.</a:t>
                      </a:r>
                    </a:p>
                    <a:p>
                      <a:r>
                        <a:rPr lang="en-GB" sz="800" dirty="0">
                          <a:latin typeface="Calibri" panose="020F0502020204030204" pitchFamily="34" charset="0"/>
                          <a:cs typeface="Calibri" panose="020F0502020204030204" pitchFamily="34" charset="0"/>
                        </a:rPr>
                        <a:t>Increased celebration of sports achievements during values assembly.</a:t>
                      </a:r>
                    </a:p>
                    <a:p>
                      <a:endParaRPr lang="en-GB"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Tx/>
                        <a:buNone/>
                      </a:pPr>
                      <a:r>
                        <a:rPr lang="en-US" sz="800" dirty="0">
                          <a:solidFill>
                            <a:schemeClr val="tx1"/>
                          </a:solidFill>
                          <a:latin typeface="Calibri" panose="020F0502020204030204" pitchFamily="34" charset="0"/>
                          <a:cs typeface="Calibri" panose="020F0502020204030204" pitchFamily="34" charset="0"/>
                        </a:rPr>
                        <a:t>Not all pupils are active for 60 minutes a day 7 days a week.</a:t>
                      </a:r>
                    </a:p>
                    <a:p>
                      <a:pPr marL="0" indent="0">
                        <a:buFontTx/>
                        <a:buNone/>
                      </a:pPr>
                      <a:endParaRPr lang="en-US" sz="800" dirty="0">
                        <a:solidFill>
                          <a:schemeClr val="tx1"/>
                        </a:solidFill>
                        <a:latin typeface="Calibri" panose="020F0502020204030204" pitchFamily="34" charset="0"/>
                        <a:cs typeface="Calibri" panose="020F0502020204030204" pitchFamily="34" charset="0"/>
                      </a:endParaRPr>
                    </a:p>
                    <a:p>
                      <a:pPr marL="0" indent="0">
                        <a:buFontTx/>
                        <a:buNone/>
                      </a:pPr>
                      <a:r>
                        <a:rPr lang="en-US" sz="800" dirty="0">
                          <a:solidFill>
                            <a:schemeClr val="tx1"/>
                          </a:solidFill>
                          <a:latin typeface="Calibri" panose="020F0502020204030204" pitchFamily="34" charset="0"/>
                          <a:cs typeface="Calibri" panose="020F0502020204030204" pitchFamily="34" charset="0"/>
                        </a:rPr>
                        <a:t>There are still 30% of our pupils that are not active for 60 minutes a day, 7 days a week based on date captured linked to in and outside of school physical activity.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bl>
          </a:graphicData>
        </a:graphic>
      </p:graphicFrame>
    </p:spTree>
    <p:extLst>
      <p:ext uri="{BB962C8B-B14F-4D97-AF65-F5344CB8AC3E}">
        <p14:creationId xmlns:p14="http://schemas.microsoft.com/office/powerpoint/2010/main" val="2755977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53B42-8C81-4DE7-625E-17DE05AD0C22}"/>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3AC1E9C2-1C91-6BAC-5047-CE0493D42E70}"/>
              </a:ext>
            </a:extLst>
          </p:cNvPr>
          <p:cNvPicPr>
            <a:picLocks noChangeAspect="1"/>
          </p:cNvPicPr>
          <p:nvPr/>
        </p:nvPicPr>
        <p:blipFill>
          <a:blip r:embed="rId2"/>
          <a:stretch>
            <a:fillRect/>
          </a:stretch>
        </p:blipFill>
        <p:spPr>
          <a:xfrm>
            <a:off x="-16769" y="0"/>
            <a:ext cx="6173264" cy="4322536"/>
          </a:xfrm>
          <a:prstGeom prst="rect">
            <a:avLst/>
          </a:prstGeom>
        </p:spPr>
      </p:pic>
      <p:sp>
        <p:nvSpPr>
          <p:cNvPr id="4" name="TextBox 3">
            <a:extLst>
              <a:ext uri="{FF2B5EF4-FFF2-40B4-BE49-F238E27FC236}">
                <a16:creationId xmlns:a16="http://schemas.microsoft.com/office/drawing/2014/main" id="{6E532BB3-3E8C-8C2B-D49F-407DAA50D1D2}"/>
              </a:ext>
            </a:extLst>
          </p:cNvPr>
          <p:cNvSpPr txBox="1"/>
          <p:nvPr/>
        </p:nvSpPr>
        <p:spPr>
          <a:xfrm>
            <a:off x="150385" y="3396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(2025/2026)</a:t>
            </a:r>
          </a:p>
        </p:txBody>
      </p:sp>
      <p:graphicFrame>
        <p:nvGraphicFramePr>
          <p:cNvPr id="5" name="Table 4">
            <a:extLst>
              <a:ext uri="{FF2B5EF4-FFF2-40B4-BE49-F238E27FC236}">
                <a16:creationId xmlns:a16="http://schemas.microsoft.com/office/drawing/2014/main" id="{F9BDBC17-CD2E-90F4-A5E7-9D45B87765A4}"/>
              </a:ext>
            </a:extLst>
          </p:cNvPr>
          <p:cNvGraphicFramePr>
            <a:graphicFrameLocks noGrp="1"/>
          </p:cNvGraphicFramePr>
          <p:nvPr>
            <p:extLst>
              <p:ext uri="{D42A27DB-BD31-4B8C-83A1-F6EECF244321}">
                <p14:modId xmlns:p14="http://schemas.microsoft.com/office/powerpoint/2010/main" val="3174581738"/>
              </p:ext>
            </p:extLst>
          </p:nvPr>
        </p:nvGraphicFramePr>
        <p:xfrm>
          <a:off x="273311" y="308011"/>
          <a:ext cx="5573189" cy="4011577"/>
        </p:xfrm>
        <a:graphic>
          <a:graphicData uri="http://schemas.openxmlformats.org/drawingml/2006/table">
            <a:tbl>
              <a:tblPr firstRow="1" bandRow="1">
                <a:tableStyleId>{5C22544A-7EE6-4342-B048-85BDC9FD1C3A}</a:tableStyleId>
              </a:tblPr>
              <a:tblGrid>
                <a:gridCol w="1725318">
                  <a:extLst>
                    <a:ext uri="{9D8B030D-6E8A-4147-A177-3AD203B41FA5}">
                      <a16:colId xmlns:a16="http://schemas.microsoft.com/office/drawing/2014/main" val="1397519339"/>
                    </a:ext>
                  </a:extLst>
                </a:gridCol>
                <a:gridCol w="2025937">
                  <a:extLst>
                    <a:ext uri="{9D8B030D-6E8A-4147-A177-3AD203B41FA5}">
                      <a16:colId xmlns:a16="http://schemas.microsoft.com/office/drawing/2014/main" val="279180329"/>
                    </a:ext>
                  </a:extLst>
                </a:gridCol>
                <a:gridCol w="1821934">
                  <a:extLst>
                    <a:ext uri="{9D8B030D-6E8A-4147-A177-3AD203B41FA5}">
                      <a16:colId xmlns:a16="http://schemas.microsoft.com/office/drawing/2014/main" val="1532179531"/>
                    </a:ext>
                  </a:extLst>
                </a:gridCol>
              </a:tblGrid>
              <a:tr h="279298">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96357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b="0" dirty="0">
                          <a:effectLst/>
                          <a:latin typeface="Calibri" panose="020F0502020204030204" pitchFamily="34" charset="0"/>
                          <a:cs typeface="Calibri" panose="020F0502020204030204" pitchFamily="34" charset="0"/>
                        </a:rPr>
                        <a:t>Raising the profile of PE and sport across the school, to support whole school improvement</a:t>
                      </a:r>
                      <a:endParaRPr lang="en-US" sz="700" b="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alibri" panose="020F0502020204030204" pitchFamily="34" charset="0"/>
                          <a:cs typeface="Calibri" panose="020F0502020204030204" pitchFamily="34" charset="0"/>
                        </a:rPr>
                        <a:t>Pupils are inspired to be more active, therefore supporting the target for all pupils to be active on average 60 minutes a day, 7 days a week. (currently at 80%).</a:t>
                      </a:r>
                    </a:p>
                    <a:p>
                      <a:endParaRPr lang="en-US" sz="700" dirty="0">
                        <a:latin typeface="Calibri" panose="020F0502020204030204" pitchFamily="34" charset="0"/>
                        <a:cs typeface="Calibri" panose="020F0502020204030204" pitchFamily="34" charset="0"/>
                      </a:endParaRPr>
                    </a:p>
                    <a:p>
                      <a:r>
                        <a:rPr lang="en-US" sz="700" dirty="0">
                          <a:latin typeface="Calibri" panose="020F0502020204030204" pitchFamily="34" charset="0"/>
                          <a:cs typeface="Calibri" panose="020F0502020204030204" pitchFamily="34" charset="0"/>
                        </a:rPr>
                        <a:t>The profile and importance of sport and PE has increased across the school.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alibri" panose="020F0502020204030204" pitchFamily="34" charset="0"/>
                          <a:cs typeface="Calibri" panose="020F0502020204030204" pitchFamily="34" charset="0"/>
                        </a:rPr>
                        <a:t>Not all pupils are active for 60 minutes a day 7 days a week.</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1550102">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4. </a:t>
                      </a:r>
                      <a:r>
                        <a:rPr lang="en-US" sz="700" dirty="0">
                          <a:effectLst/>
                          <a:latin typeface="Calibri" panose="020F0502020204030204" pitchFamily="34" charset="0"/>
                          <a:cs typeface="Calibri" panose="020F0502020204030204" pitchFamily="34" charset="0"/>
                        </a:rPr>
                        <a:t>Offer a broader and more equal experience of a range of sports and physical activities to all pupils and ensure equal access to sport for boys and girls</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solidFill>
                            <a:schemeClr val="tx1"/>
                          </a:solidFill>
                          <a:latin typeface="Calibri" panose="020F0502020204030204" pitchFamily="34" charset="0"/>
                          <a:cs typeface="Calibri" panose="020F0502020204030204" pitchFamily="34" charset="0"/>
                        </a:rPr>
                        <a:t>Continuing to offer a wider range of activities both within and outside the curriculum in order to get more pupils involved:  </a:t>
                      </a:r>
                    </a:p>
                    <a:p>
                      <a:endParaRPr lang="en-US" sz="700" dirty="0">
                        <a:solidFill>
                          <a:schemeClr val="tx1"/>
                        </a:solidFill>
                        <a:latin typeface="Calibri" panose="020F0502020204030204" pitchFamily="34" charset="0"/>
                        <a:cs typeface="Calibri" panose="020F0502020204030204" pitchFamily="34" charset="0"/>
                      </a:endParaRPr>
                    </a:p>
                    <a:p>
                      <a:r>
                        <a:rPr lang="en-US" sz="700" dirty="0">
                          <a:solidFill>
                            <a:schemeClr val="tx1"/>
                          </a:solidFill>
                          <a:latin typeface="Calibri" panose="020F0502020204030204" pitchFamily="34" charset="0"/>
                          <a:cs typeface="Calibri" panose="020F0502020204030204" pitchFamily="34" charset="0"/>
                        </a:rPr>
                        <a:t>Extra-curricular – Dodgeball, Netball, Football, Multi Skills, fitness.  </a:t>
                      </a:r>
                    </a:p>
                    <a:p>
                      <a:endParaRPr lang="en-US" sz="700" dirty="0">
                        <a:solidFill>
                          <a:schemeClr val="tx1"/>
                        </a:solidFill>
                        <a:latin typeface="Calibri" panose="020F0502020204030204" pitchFamily="34" charset="0"/>
                        <a:cs typeface="Calibri" panose="020F0502020204030204" pitchFamily="34" charset="0"/>
                      </a:endParaRPr>
                    </a:p>
                    <a:p>
                      <a:r>
                        <a:rPr lang="en-US" sz="700" dirty="0">
                          <a:solidFill>
                            <a:schemeClr val="tx1"/>
                          </a:solidFill>
                          <a:latin typeface="Calibri" panose="020F0502020204030204" pitchFamily="34" charset="0"/>
                          <a:cs typeface="Calibri" panose="020F0502020204030204" pitchFamily="34" charset="0"/>
                        </a:rPr>
                        <a:t>Additional workshops on offer – curriculum time to engage all pupils –  World cup inspired poetry day used to engage pupils in sports across the curriculum.</a:t>
                      </a:r>
                    </a:p>
                    <a:p>
                      <a:endParaRPr lang="en-US" sz="700" dirty="0">
                        <a:solidFill>
                          <a:schemeClr val="tx1"/>
                        </a:solidFill>
                        <a:latin typeface="Calibri" panose="020F0502020204030204" pitchFamily="34" charset="0"/>
                        <a:cs typeface="Calibri" panose="020F0502020204030204" pitchFamily="34" charset="0"/>
                      </a:endParaRPr>
                    </a:p>
                    <a:p>
                      <a:r>
                        <a:rPr lang="en-US" sz="700" dirty="0">
                          <a:solidFill>
                            <a:schemeClr val="tx1"/>
                          </a:solidFill>
                          <a:latin typeface="Calibri" panose="020F0502020204030204" pitchFamily="34" charset="0"/>
                          <a:cs typeface="Calibri" panose="020F0502020204030204" pitchFamily="34" charset="0"/>
                        </a:rPr>
                        <a:t>Focus particularly on those pupils who do not take up additional PE and Sport opportunities</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alibri" panose="020F0502020204030204" pitchFamily="34" charset="0"/>
                          <a:cs typeface="Calibri" panose="020F0502020204030204" pitchFamily="34" charset="0"/>
                        </a:rPr>
                        <a:t>There are still 20% of our pupils that are not active for 60 minutes a day, 7 days a week based on date captured linked to in and outside of school physical activity.</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96357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5. </a:t>
                      </a:r>
                      <a:r>
                        <a:rPr lang="en-US" sz="700" dirty="0">
                          <a:effectLst/>
                          <a:latin typeface="Calibri" panose="020F0502020204030204" pitchFamily="34" charset="0"/>
                          <a:cs typeface="Calibri" panose="020F0502020204030204" pitchFamily="34" charset="0"/>
                        </a:rPr>
                        <a:t>Increasing participation in competitive sport.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Mixed year 4, 5 and 6 inter school competitions.</a:t>
                      </a:r>
                    </a:p>
                    <a:p>
                      <a:r>
                        <a:rPr lang="en-US" sz="700" dirty="0">
                          <a:latin typeface="Calibri" panose="020F0502020204030204" pitchFamily="34" charset="0"/>
                          <a:cs typeface="Calibri" panose="020F0502020204030204" pitchFamily="34" charset="0"/>
                        </a:rPr>
                        <a:t>KS2 TAG rugby competitions in school.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Continue to develop our competition provision particularly in KS1.</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bl>
          </a:graphicData>
        </a:graphic>
      </p:graphicFrame>
    </p:spTree>
    <p:extLst>
      <p:ext uri="{BB962C8B-B14F-4D97-AF65-F5344CB8AC3E}">
        <p14:creationId xmlns:p14="http://schemas.microsoft.com/office/powerpoint/2010/main" val="2212214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D434C-40D3-B593-20E1-7F77321E8D2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E026D05E-2A4F-B56B-D369-7D73D5C3E07D}"/>
              </a:ext>
            </a:extLst>
          </p:cNvPr>
          <p:cNvPicPr>
            <a:picLocks noChangeAspect="1"/>
          </p:cNvPicPr>
          <p:nvPr/>
        </p:nvPicPr>
        <p:blipFill>
          <a:blip r:embed="rId2"/>
          <a:stretch>
            <a:fillRect/>
          </a:stretch>
        </p:blipFill>
        <p:spPr>
          <a:xfrm>
            <a:off x="-2809" y="0"/>
            <a:ext cx="6166284" cy="4322536"/>
          </a:xfrm>
          <a:prstGeom prst="rect">
            <a:avLst/>
          </a:prstGeom>
        </p:spPr>
      </p:pic>
      <p:sp>
        <p:nvSpPr>
          <p:cNvPr id="4" name="TextBox 3">
            <a:extLst>
              <a:ext uri="{FF2B5EF4-FFF2-40B4-BE49-F238E27FC236}">
                <a16:creationId xmlns:a16="http://schemas.microsoft.com/office/drawing/2014/main" id="{5068A47E-05FA-E59E-E6B8-458180D7CF21}"/>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Aims for the next academic year (2025/2026)</a:t>
            </a:r>
          </a:p>
        </p:txBody>
      </p:sp>
      <p:graphicFrame>
        <p:nvGraphicFramePr>
          <p:cNvPr id="5" name="Table 4">
            <a:extLst>
              <a:ext uri="{FF2B5EF4-FFF2-40B4-BE49-F238E27FC236}">
                <a16:creationId xmlns:a16="http://schemas.microsoft.com/office/drawing/2014/main" id="{5A182FA8-E1AB-D63D-6ECD-2D907EE595F6}"/>
              </a:ext>
            </a:extLst>
          </p:cNvPr>
          <p:cNvGraphicFramePr>
            <a:graphicFrameLocks noGrp="1"/>
          </p:cNvGraphicFramePr>
          <p:nvPr>
            <p:extLst>
              <p:ext uri="{D42A27DB-BD31-4B8C-83A1-F6EECF244321}">
                <p14:modId xmlns:p14="http://schemas.microsoft.com/office/powerpoint/2010/main" val="3717850030"/>
              </p:ext>
            </p:extLst>
          </p:nvPr>
        </p:nvGraphicFramePr>
        <p:xfrm>
          <a:off x="315269" y="1041072"/>
          <a:ext cx="5530128" cy="2072640"/>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189092">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Swim competently, confidently and proficiently over a distance of at least 25 </a:t>
                      </a:r>
                      <a:r>
                        <a:rPr lang="en-US" sz="700" dirty="0" err="1">
                          <a:effectLst/>
                          <a:latin typeface="Calibri" panose="020F0502020204030204" pitchFamily="34" charset="0"/>
                          <a:cs typeface="Calibri" panose="020F0502020204030204" pitchFamily="34" charset="0"/>
                        </a:rPr>
                        <a:t>metres</a:t>
                      </a: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7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80% of year 6s can swim at least 25 </a:t>
                      </a:r>
                      <a:r>
                        <a:rPr lang="en-US" sz="700" dirty="0" err="1">
                          <a:latin typeface="Calibri" panose="020F0502020204030204" pitchFamily="34" charset="0"/>
                          <a:cs typeface="Calibri" panose="020F0502020204030204" pitchFamily="34" charset="0"/>
                        </a:rPr>
                        <a:t>metres</a:t>
                      </a:r>
                      <a:r>
                        <a:rPr lang="en-US" sz="700" dirty="0">
                          <a:latin typeface="Calibri" panose="020F0502020204030204" pitchFamily="34" charset="0"/>
                          <a:cs typeface="Calibri" panose="020F0502020204030204" pitchFamily="34"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20% could not swim 25 </a:t>
                      </a:r>
                      <a:r>
                        <a:rPr lang="en-US" sz="700" dirty="0" err="1">
                          <a:latin typeface="Calibri" panose="020F0502020204030204" pitchFamily="34" charset="0"/>
                          <a:cs typeface="Calibri" panose="020F0502020204030204" pitchFamily="34" charset="0"/>
                        </a:rPr>
                        <a:t>metres</a:t>
                      </a:r>
                      <a:r>
                        <a:rPr lang="en-US" sz="700" dirty="0">
                          <a:latin typeface="Calibri" panose="020F0502020204030204" pitchFamily="34" charset="0"/>
                          <a:cs typeface="Calibri" panose="020F0502020204030204" pitchFamily="34" charset="0"/>
                        </a:rPr>
                        <a:t> by the end of the 5 week block. Additional catch up sessions to be put in place next year as intervention for any year 5 children who were not fully competent by the end of year 4. Helping to achieve 100% next academic year.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Use a range of strokes effectively (for example, front crawl, backstroke and breaststroke)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7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100% of pupils used a range of strokes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Continue swimming for both year 5 and 6 for a 5 week block.</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dirty="0">
                          <a:effectLst/>
                          <a:latin typeface="Calibri" panose="020F0502020204030204" pitchFamily="34" charset="0"/>
                          <a:cs typeface="Calibri" panose="020F0502020204030204" pitchFamily="34" charset="0"/>
                        </a:rPr>
                        <a:t>Perform safe self-rescue in different water-based situations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80% of pupils successful.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Not all children attended this session due to absences.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Tree>
    <p:extLst>
      <p:ext uri="{BB962C8B-B14F-4D97-AF65-F5344CB8AC3E}">
        <p14:creationId xmlns:p14="http://schemas.microsoft.com/office/powerpoint/2010/main" val="335679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BAF56-3D8C-5C56-EC65-F09DDE0E9A3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8FECD63-296E-DB2D-1218-4F9CDBBED92E}"/>
              </a:ext>
            </a:extLst>
          </p:cNvPr>
          <p:cNvPicPr>
            <a:picLocks noChangeAspect="1"/>
          </p:cNvPicPr>
          <p:nvPr/>
        </p:nvPicPr>
        <p:blipFill>
          <a:blip r:embed="rId2"/>
          <a:stretch>
            <a:fillRect/>
          </a:stretch>
        </p:blipFill>
        <p:spPr>
          <a:xfrm>
            <a:off x="-37709" y="0"/>
            <a:ext cx="6201184" cy="4322536"/>
          </a:xfrm>
          <a:prstGeom prst="rect">
            <a:avLst/>
          </a:prstGeom>
        </p:spPr>
      </p:pic>
      <p:sp>
        <p:nvSpPr>
          <p:cNvPr id="4" name="TextBox 3">
            <a:extLst>
              <a:ext uri="{FF2B5EF4-FFF2-40B4-BE49-F238E27FC236}">
                <a16:creationId xmlns:a16="http://schemas.microsoft.com/office/drawing/2014/main" id="{60A9C37A-3E57-4DDF-9242-6A80A0981789}"/>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2BEE4F89-4408-F00A-3DA8-BFCBC572C119}"/>
              </a:ext>
            </a:extLst>
          </p:cNvPr>
          <p:cNvGraphicFramePr>
            <a:graphicFrameLocks noGrp="1"/>
          </p:cNvGraphicFramePr>
          <p:nvPr>
            <p:extLst>
              <p:ext uri="{D42A27DB-BD31-4B8C-83A1-F6EECF244321}">
                <p14:modId xmlns:p14="http://schemas.microsoft.com/office/powerpoint/2010/main" val="1873725131"/>
              </p:ext>
            </p:extLst>
          </p:nvPr>
        </p:nvGraphicFramePr>
        <p:xfrm>
          <a:off x="197588" y="684701"/>
          <a:ext cx="5724635" cy="2980564"/>
        </p:xfrm>
        <a:graphic>
          <a:graphicData uri="http://schemas.openxmlformats.org/drawingml/2006/table">
            <a:tbl>
              <a:tblPr firstRow="1" bandRow="1">
                <a:tableStyleId>{5C22544A-7EE6-4342-B048-85BDC9FD1C3A}</a:tableStyleId>
              </a:tblPr>
              <a:tblGrid>
                <a:gridCol w="1335584">
                  <a:extLst>
                    <a:ext uri="{9D8B030D-6E8A-4147-A177-3AD203B41FA5}">
                      <a16:colId xmlns:a16="http://schemas.microsoft.com/office/drawing/2014/main" val="1397519339"/>
                    </a:ext>
                  </a:extLst>
                </a:gridCol>
                <a:gridCol w="1568297">
                  <a:extLst>
                    <a:ext uri="{9D8B030D-6E8A-4147-A177-3AD203B41FA5}">
                      <a16:colId xmlns:a16="http://schemas.microsoft.com/office/drawing/2014/main" val="279180329"/>
                    </a:ext>
                  </a:extLst>
                </a:gridCol>
                <a:gridCol w="1410377">
                  <a:extLst>
                    <a:ext uri="{9D8B030D-6E8A-4147-A177-3AD203B41FA5}">
                      <a16:colId xmlns:a16="http://schemas.microsoft.com/office/drawing/2014/main" val="1419483341"/>
                    </a:ext>
                  </a:extLst>
                </a:gridCol>
                <a:gridCol w="1410377">
                  <a:extLst>
                    <a:ext uri="{9D8B030D-6E8A-4147-A177-3AD203B41FA5}">
                      <a16:colId xmlns:a16="http://schemas.microsoft.com/office/drawing/2014/main" val="1532179531"/>
                    </a:ext>
                  </a:extLst>
                </a:gridCol>
              </a:tblGrid>
              <a:tr h="256191">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Aim</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Why?</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Key Area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621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Focus on teacher training ensuring all teachers are confident to enjoy teaching High Quality Physical Education.</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To ensure all children are participating in two hours a week of high-quality PE every week.</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Increasing confidence, knowledge and skills of all staff in teaching PE and sporting activities prioritising CPD and training where needed.</a:t>
                      </a: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Pupils attainment data, lesson observation reviews, pupil voice. </a:t>
                      </a: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621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effectLst/>
                          <a:latin typeface="Calibri" panose="020F0502020204030204" pitchFamily="34" charset="0"/>
                          <a:cs typeface="Calibri" panose="020F0502020204030204" pitchFamily="34" charset="0"/>
                        </a:rPr>
                        <a:t>Active play was encouraged during break times and lunchtimes. All children had a minimum of 30 minutes of outdoor play during lunchtime and 15 minutes of outdoor play in the morning, with a choice of structured sporting activities, this was supported by the lunchtime teachers and a sports coach on Thursday and Friday lunchtime.</a:t>
                      </a:r>
                      <a:endParaRPr lang="en-US" sz="600" dirty="0">
                        <a:effectLst/>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Midday supervisor training, Staff CDP to develop their understanding of games and play, Range of equipment.</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 confident and competent group of activity leaders that take initiative and create a more active and inclusive playground for all pupils.  Lunchtime teachers and all staff leading a range of physical activities and joining in with movement daily to role model. </a:t>
                      </a: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latin typeface="Calibri" panose="020F0502020204030204" pitchFamily="34" charset="0"/>
                          <a:cs typeface="Calibri" panose="020F0502020204030204" pitchFamily="34" charset="0"/>
                        </a:rPr>
                        <a:t>Pupils can talk confidently about the support they have received during unstructured times. We have seen behaviour improve during unstructured times as a result. Monitoring, including observations, shows pupils active during these times.</a:t>
                      </a: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Pupils behaviour has increased due to more structured play.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Monitoring, including observations, shows pupils active during these times.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Parent/ pupil feedback.</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 happier, more active playground that meets the needs of all pupils especially SEND and girls.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0514327"/>
                  </a:ext>
                </a:extLst>
              </a:tr>
              <a:tr h="621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Provide regular intra school competition, as well as all pupils accessing inter competitions against other schools. Competition formats to reflect needs of pupils. See school games offer.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To ensure all pupils can access competition in school and outside of school, to encourage all pupils to participate and enjoy these valuable experiences.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Increasing participation in competitive sport.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Competition formats and planning for all intra lesson level competitions, all inter competitions hosted at our school and sports day. </a:t>
                      </a:r>
                    </a:p>
                    <a:p>
                      <a:pPr algn="l">
                        <a:lnSpc>
                          <a:spcPct val="100000"/>
                        </a:lnSpc>
                      </a:pPr>
                      <a:endParaRPr lang="en-US" sz="2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Virtual multi skills league format and results.</a:t>
                      </a:r>
                    </a:p>
                    <a:p>
                      <a:pPr algn="l">
                        <a:lnSpc>
                          <a:spcPct val="100000"/>
                        </a:lnSpc>
                      </a:pPr>
                      <a:endParaRPr lang="en-US" sz="200" dirty="0">
                        <a:solidFill>
                          <a:schemeClr val="accent3"/>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76059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A891C-7B14-166A-A3BA-79F6E8E36AD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83FCC5BF-69B1-8281-8BAD-88861BCEBDC1}"/>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1CFA53F3-F0F5-4362-4434-1CA64B94EA7D}"/>
              </a:ext>
            </a:extLst>
          </p:cNvPr>
          <p:cNvSpPr txBox="1"/>
          <p:nvPr/>
        </p:nvSpPr>
        <p:spPr>
          <a:xfrm>
            <a:off x="241825" y="208550"/>
            <a:ext cx="3714225"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 Provide PE CPD and support to all staff</a:t>
            </a:r>
          </a:p>
        </p:txBody>
      </p:sp>
      <p:graphicFrame>
        <p:nvGraphicFramePr>
          <p:cNvPr id="2" name="Table 1">
            <a:extLst>
              <a:ext uri="{FF2B5EF4-FFF2-40B4-BE49-F238E27FC236}">
                <a16:creationId xmlns:a16="http://schemas.microsoft.com/office/drawing/2014/main" id="{F06D8B73-1069-A20D-8F57-8B1AA064904F}"/>
              </a:ext>
            </a:extLst>
          </p:cNvPr>
          <p:cNvGraphicFramePr>
            <a:graphicFrameLocks noGrp="1"/>
          </p:cNvGraphicFramePr>
          <p:nvPr>
            <p:extLst>
              <p:ext uri="{D42A27DB-BD31-4B8C-83A1-F6EECF244321}">
                <p14:modId xmlns:p14="http://schemas.microsoft.com/office/powerpoint/2010/main" val="2971047972"/>
              </p:ext>
            </p:extLst>
          </p:nvPr>
        </p:nvGraphicFramePr>
        <p:xfrm>
          <a:off x="294842" y="694098"/>
          <a:ext cx="5530128" cy="3195364"/>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315004">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Focus on teacher training ensuring all teachers are confident to enjoy teaching High Quality Physical Education.</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Quality of teaching and learning in Physical Education will be developed through bespoke staff CPD for all class teachers. Support for PE leader included.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Ensure Complete PE annual membership is paid to ensure teachers can access HQ planning and supporting resources (Get Set 4 PE).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An increase in staff confidence when delivering whole class PE lessons.</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Increased moral for PE across the school through pupil and staff voice surveys.</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Staff confidence surveys, lesson observation reviews, pupil voice.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Staff confidence in June 2026 showed that 80% of teachers feel confident in teaching most areas of PE compared to 60% in June 2025.</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Staff are now all confident and competent.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Continued CPD can come from sharing good practice in school and using Complete PE.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Staff confidence surveys, pupils' attainment data, lesson observation reviews.</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b="1" dirty="0">
                          <a:solidFill>
                            <a:schemeClr val="tx1"/>
                          </a:solidFill>
                          <a:latin typeface="Calibri" panose="020F0502020204030204" pitchFamily="34" charset="0"/>
                          <a:cs typeface="Calibri" panose="020F0502020204030204" pitchFamily="34" charset="0"/>
                        </a:rPr>
                        <a:t>£6,295.00 </a:t>
                      </a:r>
                      <a:r>
                        <a:rPr lang="en-US" sz="600" b="0" dirty="0">
                          <a:solidFill>
                            <a:schemeClr val="tx1"/>
                          </a:solidFill>
                          <a:latin typeface="Calibri" panose="020F0502020204030204" pitchFamily="34" charset="0"/>
                          <a:cs typeface="Calibri" panose="020F0502020204030204" pitchFamily="34" charset="0"/>
                        </a:rPr>
                        <a:t>– sports coaches to upskill and provide CPD for teachers in school.</a:t>
                      </a:r>
                    </a:p>
                    <a:p>
                      <a:pPr algn="l">
                        <a:lnSpc>
                          <a:spcPct val="100000"/>
                        </a:lnSpc>
                      </a:pPr>
                      <a:endParaRPr lang="en-US" sz="600" b="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b="1" dirty="0">
                          <a:solidFill>
                            <a:schemeClr val="tx1"/>
                          </a:solidFill>
                          <a:latin typeface="Calibri" panose="020F0502020204030204" pitchFamily="34" charset="0"/>
                          <a:cs typeface="Calibri" panose="020F0502020204030204" pitchFamily="34" charset="0"/>
                        </a:rPr>
                        <a:t>£261.63 </a:t>
                      </a:r>
                      <a:r>
                        <a:rPr lang="en-US" sz="600" b="0" dirty="0">
                          <a:solidFill>
                            <a:schemeClr val="tx1"/>
                          </a:solidFill>
                          <a:latin typeface="Calibri" panose="020F0502020204030204" pitchFamily="34" charset="0"/>
                          <a:cs typeface="Calibri" panose="020F0502020204030204" pitchFamily="34" charset="0"/>
                        </a:rPr>
                        <a:t>– Get Set 4 PE membership.</a:t>
                      </a:r>
                    </a:p>
                    <a:p>
                      <a:pPr algn="l">
                        <a:lnSpc>
                          <a:spcPct val="100000"/>
                        </a:lnSpc>
                      </a:pPr>
                      <a:endParaRPr lang="en-US" sz="600" b="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b="1" dirty="0">
                          <a:solidFill>
                            <a:schemeClr val="tx1"/>
                          </a:solidFill>
                          <a:latin typeface="Calibri" panose="020F0502020204030204" pitchFamily="34" charset="0"/>
                          <a:cs typeface="Calibri" panose="020F0502020204030204" pitchFamily="34" charset="0"/>
                        </a:rPr>
                        <a:t>£2,790 </a:t>
                      </a:r>
                      <a:r>
                        <a:rPr lang="en-US" sz="600" b="0" dirty="0">
                          <a:solidFill>
                            <a:schemeClr val="tx1"/>
                          </a:solidFill>
                          <a:latin typeface="Calibri" panose="020F0502020204030204" pitchFamily="34" charset="0"/>
                          <a:cs typeface="Calibri" panose="020F0502020204030204" pitchFamily="34" charset="0"/>
                        </a:rPr>
                        <a:t>– Resources/ hall</a:t>
                      </a:r>
                    </a:p>
                    <a:p>
                      <a:pPr algn="l">
                        <a:lnSpc>
                          <a:spcPct val="100000"/>
                        </a:lnSpc>
                      </a:pPr>
                      <a:endParaRPr lang="en-US" sz="600" b="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b="0" dirty="0">
                          <a:solidFill>
                            <a:schemeClr val="tx1"/>
                          </a:solidFill>
                          <a:latin typeface="Calibri" panose="020F0502020204030204" pitchFamily="34" charset="0"/>
                          <a:cs typeface="Calibri" panose="020F0502020204030204" pitchFamily="34" charset="0"/>
                        </a:rPr>
                        <a:t>Total </a:t>
                      </a:r>
                      <a:r>
                        <a:rPr lang="en-US" sz="600" b="1" dirty="0">
                          <a:solidFill>
                            <a:schemeClr val="tx1"/>
                          </a:solidFill>
                          <a:latin typeface="Calibri" panose="020F0502020204030204" pitchFamily="34" charset="0"/>
                          <a:cs typeface="Calibri" panose="020F0502020204030204" pitchFamily="34" charset="0"/>
                        </a:rPr>
                        <a:t>= £9,346.63</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312065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9E3F4-B61C-457A-E840-C9EE07D9A22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EEA956D-2CFF-5B2C-CD1B-06FDF2099C49}"/>
              </a:ext>
            </a:extLst>
          </p:cNvPr>
          <p:cNvPicPr>
            <a:picLocks noChangeAspect="1"/>
          </p:cNvPicPr>
          <p:nvPr/>
        </p:nvPicPr>
        <p:blipFill>
          <a:blip r:embed="rId3"/>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08956E3B-44E3-C739-9807-F5B3AC764123}"/>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 Drive physical activity levels</a:t>
            </a:r>
          </a:p>
        </p:txBody>
      </p:sp>
      <p:graphicFrame>
        <p:nvGraphicFramePr>
          <p:cNvPr id="2" name="Table 1">
            <a:extLst>
              <a:ext uri="{FF2B5EF4-FFF2-40B4-BE49-F238E27FC236}">
                <a16:creationId xmlns:a16="http://schemas.microsoft.com/office/drawing/2014/main" id="{3E931EEE-F173-2C9E-A785-A1E6D92FD218}"/>
              </a:ext>
            </a:extLst>
          </p:cNvPr>
          <p:cNvGraphicFramePr>
            <a:graphicFrameLocks noGrp="1"/>
          </p:cNvGraphicFramePr>
          <p:nvPr>
            <p:extLst>
              <p:ext uri="{D42A27DB-BD31-4B8C-83A1-F6EECF244321}">
                <p14:modId xmlns:p14="http://schemas.microsoft.com/office/powerpoint/2010/main" val="98194970"/>
              </p:ext>
            </p:extLst>
          </p:nvPr>
        </p:nvGraphicFramePr>
        <p:xfrm>
          <a:off x="294842" y="694098"/>
          <a:ext cx="5530128" cy="327660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Provide in school opportunities for pupils to access multiple opportunities to be physically active and monitor external physical activity to drive physical activity levels with key focus groups.</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Therefore, ensure that all pupils will be active on average 60 minutes a day, 7 days a week.</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Implementation of new extra-curricular timetable. </a:t>
                      </a:r>
                    </a:p>
                    <a:p>
                      <a:pPr algn="l">
                        <a:lnSpc>
                          <a:spcPct val="100000"/>
                        </a:lnSpc>
                      </a:pPr>
                      <a:endParaRPr lang="en-US" sz="3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Develop provision for physical activity at lunchtime by; Increasing the amount of playground resources to provide playground activity facilitated by lunchtime supervisors and year 6 playleaders.</a:t>
                      </a:r>
                    </a:p>
                    <a:p>
                      <a:pPr algn="l">
                        <a:lnSpc>
                          <a:spcPct val="100000"/>
                        </a:lnSpc>
                      </a:pPr>
                      <a:endParaRPr lang="en-US" sz="3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Equipment and resources to be purchased for facilitation of activity with playleaders and independent active play. </a:t>
                      </a:r>
                    </a:p>
                    <a:p>
                      <a:pPr algn="l">
                        <a:lnSpc>
                          <a:spcPct val="100000"/>
                        </a:lnSpc>
                      </a:pPr>
                      <a:endParaRPr lang="en-US" sz="300" dirty="0">
                        <a:solidFill>
                          <a:srgbClr val="7030A0"/>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In July 2025, only 60% of the school were active for 60 minutes a day, 7 days a week. We aim to drive this to 80% by July 2026 through the addition of new lunch and extra curricular opportunities.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In July 2025, across the school 65% of pupils participated in activity at lunchtime. We are aiming for 90% of pupils to be active at lunchtime through new play-leader activities and lunchtime clubs.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Extra curricular timetable and participation data.</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Lunchtime participation data, alongside lunchtime activity plan.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GB" sz="600" dirty="0">
                          <a:solidFill>
                            <a:schemeClr val="tx1"/>
                          </a:solidFill>
                          <a:latin typeface="Calibri" panose="020F0502020204030204" pitchFamily="34" charset="0"/>
                          <a:cs typeface="Calibri" panose="020F0502020204030204" pitchFamily="34" charset="0"/>
                        </a:rPr>
                        <a:t>In July 2025, across the school 60% of pupils participated in activities at lunchtime. Now in July 2026, 80% of pupils are active at lunchtime through new play-leader activities and lunchtime clubs. </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Continue to provide high quality extra-curricular clubs that are parent paid and therefore do not require any funding or teacher led and so free to attend.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Year 6 leaders used to maintain/ support lunchtime clubs/ sports activities on the playground.</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Extra curricular timetable and participation data.</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Lunchtime participation data, alongside lunchtime activity plan.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b="1" dirty="0">
                          <a:solidFill>
                            <a:schemeClr val="tx1"/>
                          </a:solidFill>
                          <a:latin typeface="Calibri" panose="020F0502020204030204" pitchFamily="34" charset="0"/>
                          <a:cs typeface="Calibri" panose="020F0502020204030204" pitchFamily="34" charset="0"/>
                        </a:rPr>
                        <a:t>£0</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920400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94FA2-8340-0B2B-59CD-4A0DD86358AF}"/>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6ACC86A-8EFB-CC91-83DB-0351EA2D9A5F}"/>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3503C286-6601-B5F6-57C4-A0836621D28E}"/>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 Develop competition</a:t>
            </a:r>
          </a:p>
        </p:txBody>
      </p:sp>
      <p:graphicFrame>
        <p:nvGraphicFramePr>
          <p:cNvPr id="2" name="Table 1">
            <a:extLst>
              <a:ext uri="{FF2B5EF4-FFF2-40B4-BE49-F238E27FC236}">
                <a16:creationId xmlns:a16="http://schemas.microsoft.com/office/drawing/2014/main" id="{EB5C837B-7071-41C7-EAE1-2ED2A10D5D17}"/>
              </a:ext>
            </a:extLst>
          </p:cNvPr>
          <p:cNvGraphicFramePr>
            <a:graphicFrameLocks noGrp="1"/>
          </p:cNvGraphicFramePr>
          <p:nvPr>
            <p:extLst>
              <p:ext uri="{D42A27DB-BD31-4B8C-83A1-F6EECF244321}">
                <p14:modId xmlns:p14="http://schemas.microsoft.com/office/powerpoint/2010/main" val="2831132085"/>
              </p:ext>
            </p:extLst>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Ensure all pupils can access competition in school through regular intra school competition, as well as all pupils accessing inter competitions against other schools. Competition formats to reflect needs of pupils. See school games offer.</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Arrange house competition within classes to take place at the end of each unit to celebrate learning. </a:t>
                      </a:r>
                    </a:p>
                    <a:p>
                      <a:pPr algn="l">
                        <a:lnSpc>
                          <a:spcPct val="100000"/>
                        </a:lnSpc>
                      </a:pPr>
                      <a:endParaRPr lang="en-US" sz="3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Year 3, 4 and 5 football inter school football competitions.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100% of all pupils will compete once again in an intra house competition at the end of relevant units and during sports day.</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alibri" panose="020F0502020204030204" pitchFamily="34" charset="0"/>
                          <a:cs typeface="Calibri" panose="020F0502020204030204" pitchFamily="34" charset="0"/>
                        </a:rPr>
                        <a:t>Competition formats and planning for all intra lesson level competitions, all inter competitions hosted at our school and sports day.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Increased participation in inter competitions- Sports day/ TAG rugby/ Football tournaments.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Competition will be imbedded as a normal element of learning through continued access to in class competitions/lesson time at the end of units.  Complete PE supports this set up and guides teachers.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Competition formats and planning for all intra lesson level competitions, all inter competitions hosted at our school and sports day.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Virtual multi skills league format and results.</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Competition calendar and register of participants.</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b="1" dirty="0">
                          <a:solidFill>
                            <a:schemeClr val="tx1"/>
                          </a:solidFill>
                          <a:latin typeface="Calibri" panose="020F0502020204030204" pitchFamily="34" charset="0"/>
                          <a:cs typeface="Calibri" panose="020F0502020204030204" pitchFamily="34" charset="0"/>
                        </a:rPr>
                        <a:t>£0</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5362114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TotalTime>
  <Words>2049</Words>
  <Application>Microsoft Office PowerPoint</Application>
  <PresentationFormat>Custom</PresentationFormat>
  <Paragraphs>232</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Rock</dc:creator>
  <cp:lastModifiedBy>Olivia Penman</cp:lastModifiedBy>
  <cp:revision>25</cp:revision>
  <dcterms:created xsi:type="dcterms:W3CDTF">2025-10-08T18:09:30Z</dcterms:created>
  <dcterms:modified xsi:type="dcterms:W3CDTF">2026-07-03T12:03:44Z</dcterms:modified>
</cp:coreProperties>
</file>